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30" r:id="rId2"/>
    <p:sldMasterId id="2147483968" r:id="rId3"/>
    <p:sldMasterId id="2147484011" r:id="rId4"/>
    <p:sldMasterId id="2147484025" r:id="rId5"/>
    <p:sldMasterId id="2147484067" r:id="rId6"/>
    <p:sldMasterId id="2147484081" r:id="rId7"/>
    <p:sldMasterId id="2147484095" r:id="rId8"/>
    <p:sldMasterId id="2147484109" r:id="rId9"/>
  </p:sldMasterIdLst>
  <p:notesMasterIdLst>
    <p:notesMasterId r:id="rId39"/>
  </p:notesMasterIdLst>
  <p:handoutMasterIdLst>
    <p:handoutMasterId r:id="rId40"/>
  </p:handoutMasterIdLst>
  <p:sldIdLst>
    <p:sldId id="816" r:id="rId10"/>
    <p:sldId id="839" r:id="rId11"/>
    <p:sldId id="847" r:id="rId12"/>
    <p:sldId id="841" r:id="rId13"/>
    <p:sldId id="843" r:id="rId14"/>
    <p:sldId id="845" r:id="rId15"/>
    <p:sldId id="844" r:id="rId16"/>
    <p:sldId id="846" r:id="rId17"/>
    <p:sldId id="848" r:id="rId18"/>
    <p:sldId id="849" r:id="rId19"/>
    <p:sldId id="850" r:id="rId20"/>
    <p:sldId id="851" r:id="rId21"/>
    <p:sldId id="852" r:id="rId22"/>
    <p:sldId id="853" r:id="rId23"/>
    <p:sldId id="854" r:id="rId24"/>
    <p:sldId id="855" r:id="rId25"/>
    <p:sldId id="817" r:id="rId26"/>
    <p:sldId id="818" r:id="rId27"/>
    <p:sldId id="821" r:id="rId28"/>
    <p:sldId id="857" r:id="rId29"/>
    <p:sldId id="858" r:id="rId30"/>
    <p:sldId id="862" r:id="rId31"/>
    <p:sldId id="859" r:id="rId32"/>
    <p:sldId id="856" r:id="rId33"/>
    <p:sldId id="865" r:id="rId34"/>
    <p:sldId id="863" r:id="rId35"/>
    <p:sldId id="860" r:id="rId36"/>
    <p:sldId id="861" r:id="rId37"/>
    <p:sldId id="828" r:id="rId38"/>
  </p:sldIdLst>
  <p:sldSz cx="9144000" cy="5143500" type="screen16x9"/>
  <p:notesSz cx="6858000" cy="9144000"/>
  <p:custDataLst>
    <p:tags r:id="rId41"/>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411B2CD1-5B16-4D04-8411-F84A5A1C3230}">
          <p14:sldIdLst>
            <p14:sldId id="816"/>
            <p14:sldId id="839"/>
            <p14:sldId id="847"/>
            <p14:sldId id="841"/>
            <p14:sldId id="843"/>
            <p14:sldId id="845"/>
            <p14:sldId id="844"/>
            <p14:sldId id="846"/>
            <p14:sldId id="848"/>
            <p14:sldId id="849"/>
            <p14:sldId id="850"/>
            <p14:sldId id="851"/>
            <p14:sldId id="852"/>
            <p14:sldId id="853"/>
            <p14:sldId id="854"/>
            <p14:sldId id="855"/>
            <p14:sldId id="817"/>
            <p14:sldId id="818"/>
            <p14:sldId id="821"/>
            <p14:sldId id="857"/>
            <p14:sldId id="858"/>
            <p14:sldId id="862"/>
            <p14:sldId id="859"/>
            <p14:sldId id="856"/>
            <p14:sldId id="865"/>
            <p14:sldId id="863"/>
            <p14:sldId id="860"/>
            <p14:sldId id="861"/>
            <p14:sldId id="828"/>
          </p14:sldIdLst>
        </p14:section>
      </p14:sectionLst>
    </p:ext>
    <p:ext uri="{EFAFB233-063F-42B5-8137-9DF3F51BA10A}">
      <p15:sldGuideLst xmlns:p15="http://schemas.microsoft.com/office/powerpoint/2012/main">
        <p15:guide id="1" orient="horz" pos="948">
          <p15:clr>
            <a:srgbClr val="A4A3A4"/>
          </p15:clr>
        </p15:guide>
        <p15:guide id="2" orient="horz" pos="3053">
          <p15:clr>
            <a:srgbClr val="A4A3A4"/>
          </p15:clr>
        </p15:guide>
        <p15:guide id="3" orient="horz" pos="188">
          <p15:clr>
            <a:srgbClr val="A4A3A4"/>
          </p15:clr>
        </p15:guide>
        <p15:guide id="4" orient="horz" pos="1793">
          <p15:clr>
            <a:srgbClr val="A4A3A4"/>
          </p15:clr>
        </p15:guide>
        <p15:guide id="5" pos="2741">
          <p15:clr>
            <a:srgbClr val="A4A3A4"/>
          </p15:clr>
        </p15:guide>
        <p15:guide id="6" pos="2453">
          <p15:clr>
            <a:srgbClr val="A4A3A4"/>
          </p15:clr>
        </p15:guide>
        <p15:guide id="7" pos="5558">
          <p15:clr>
            <a:srgbClr val="A4A3A4"/>
          </p15:clr>
        </p15:guide>
        <p15:guide id="8" pos="399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Ellen Coffey -X (ecoffey - MAHALO DIGITAL at Cisco)" initials="EC-(-MD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D8F"/>
    <a:srgbClr val="142854"/>
    <a:srgbClr val="0D0D0D"/>
    <a:srgbClr val="27579D"/>
    <a:srgbClr val="A828AB"/>
    <a:srgbClr val="B21EA7"/>
    <a:srgbClr val="069ED8"/>
    <a:srgbClr val="000000"/>
    <a:srgbClr val="7CB5F4"/>
    <a:srgbClr val="3454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37" autoAdjust="0"/>
    <p:restoredTop sz="86975" autoAdjust="0"/>
  </p:normalViewPr>
  <p:slideViewPr>
    <p:cSldViewPr snapToGrid="0" snapToObjects="1" showGuides="1">
      <p:cViewPr varScale="1">
        <p:scale>
          <a:sx n="143" d="100"/>
          <a:sy n="143" d="100"/>
        </p:scale>
        <p:origin x="1568" y="192"/>
      </p:cViewPr>
      <p:guideLst>
        <p:guide orient="horz" pos="948"/>
        <p:guide orient="horz" pos="3053"/>
        <p:guide orient="horz" pos="188"/>
        <p:guide orient="horz" pos="179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144"/>
    </p:cViewPr>
  </p:sorterViewPr>
  <p:notesViewPr>
    <p:cSldViewPr snapToGrid="0" snapToObjects="1" showGuides="1">
      <p:cViewPr varScale="1">
        <p:scale>
          <a:sx n="64" d="100"/>
          <a:sy n="64" d="100"/>
        </p:scale>
        <p:origin x="-308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tags" Target="tags/tag1.xml"/><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4/11/17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fld id="{2A637A29-4E7E-A24B-BAB1-D48C888F91E4}" type="datetimeFigureOut">
              <a:rPr lang="en-US" smtClean="0"/>
              <a:pPr>
                <a:defRPr/>
              </a:pPr>
              <a:t>4/11/17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fld id="{F97A1FA6-25DE-9E4E-A34D-CF67DE7DBDC7}" type="slidenum">
              <a:rPr lang="en-US" smtClean="0"/>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422850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24148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12633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82638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74318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04324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42634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83288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216875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a:t>
            </a:r>
            <a:r>
              <a:rPr lang="en-US" baseline="0" dirty="0" smtClean="0"/>
              <a:t> Cisco’s </a:t>
            </a:r>
            <a:r>
              <a:rPr lang="en-US" b="1" baseline="0" dirty="0" smtClean="0"/>
              <a:t>network as a sensor </a:t>
            </a:r>
            <a:r>
              <a:rPr lang="en-US" baseline="0" dirty="0" smtClean="0"/>
              <a:t>solution and how can it address the customer challenges of the new network and the new security challenges that the new network brings?</a:t>
            </a:r>
            <a:endParaRPr lang="en-US" dirty="0" smtClean="0"/>
          </a:p>
          <a:p>
            <a:pPr marL="0" marR="0" indent="0" algn="l" defTabSz="457048" rtl="0" eaLnBrk="1" fontAlgn="auto" latinLnBrk="0" hangingPunct="1">
              <a:lnSpc>
                <a:spcPct val="100000"/>
              </a:lnSpc>
              <a:spcBef>
                <a:spcPts val="0"/>
              </a:spcBef>
              <a:spcAft>
                <a:spcPts val="0"/>
              </a:spcAft>
              <a:buClrTx/>
              <a:buSzTx/>
              <a:buFontTx/>
              <a:buNone/>
              <a:tabLst/>
              <a:defRPr/>
            </a:pPr>
            <a:r>
              <a:rPr lang="en-US" dirty="0" smtClean="0"/>
              <a:t>Cisco Network as a Sensor</a:t>
            </a:r>
            <a:r>
              <a:rPr lang="en-US" baseline="0" dirty="0" smtClean="0"/>
              <a:t> leverages a customer’s existing Cisco network investment to perform the network analysis and visibility that is the key element of network security today.</a:t>
            </a:r>
          </a:p>
          <a:p>
            <a:pPr marL="0" marR="0" indent="0" algn="l" defTabSz="457048" rtl="0" eaLnBrk="1" fontAlgn="auto" latinLnBrk="0" hangingPunct="1">
              <a:lnSpc>
                <a:spcPct val="100000"/>
              </a:lnSpc>
              <a:spcBef>
                <a:spcPts val="0"/>
              </a:spcBef>
              <a:spcAft>
                <a:spcPts val="0"/>
              </a:spcAft>
              <a:buClrTx/>
              <a:buSzTx/>
              <a:buFontTx/>
              <a:buNone/>
              <a:tabLst/>
              <a:defRPr/>
            </a:pPr>
            <a:r>
              <a:rPr lang="en-US" baseline="0" dirty="0" smtClean="0"/>
              <a:t>It enables customers to detect anomalous traffic flows and malware and s</a:t>
            </a:r>
            <a:r>
              <a:rPr lang="en-US" dirty="0" smtClean="0"/>
              <a:t>ee when</a:t>
            </a:r>
            <a:r>
              <a:rPr lang="en-US" baseline="0" dirty="0" smtClean="0"/>
              <a:t> malware gets in tries to propagate itself, gain granular visibility into applications and  roles by user to see when they are violating access policy as well as detect rogue devices rapidly and quarantine them on the network.</a:t>
            </a:r>
          </a:p>
          <a:p>
            <a:r>
              <a:rPr lang="en-US" baseline="0" dirty="0" smtClean="0"/>
              <a:t>Network as a Sensor reduces the complexity and fragmentation of networks by enabling visibility across the expanded attack surface to gain better control and help better secure the network.</a:t>
            </a:r>
            <a:endParaRPr lang="en-US" dirty="0" smtClean="0"/>
          </a:p>
          <a:p>
            <a:pPr marL="0" marR="0" indent="0" algn="l" defTabSz="457048"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048" rtl="0" eaLnBrk="1" fontAlgn="auto" latinLnBrk="0" hangingPunct="1">
              <a:lnSpc>
                <a:spcPct val="100000"/>
              </a:lnSpc>
              <a:spcBef>
                <a:spcPts val="0"/>
              </a:spcBef>
              <a:spcAft>
                <a:spcPts val="0"/>
              </a:spcAft>
              <a:buClrTx/>
              <a:buSzTx/>
              <a:buFontTx/>
              <a:buNone/>
              <a:tabLst/>
              <a:defRPr/>
            </a:pPr>
            <a:r>
              <a:rPr lang="en-US" dirty="0" smtClean="0"/>
              <a:t>So what is</a:t>
            </a:r>
            <a:r>
              <a:rPr lang="en-US" baseline="0" dirty="0" smtClean="0"/>
              <a:t> Cisco’s </a:t>
            </a:r>
            <a:r>
              <a:rPr lang="en-US" b="1" baseline="0" dirty="0" smtClean="0"/>
              <a:t>network as an enforcer </a:t>
            </a:r>
            <a:r>
              <a:rPr lang="en-US" baseline="0" dirty="0" smtClean="0"/>
              <a:t>solution and how can it address the customer challenges of the new network and the new security challenges that the new network brings?</a:t>
            </a:r>
            <a:endParaRPr lang="en-US" dirty="0" smtClean="0"/>
          </a:p>
          <a:p>
            <a:pPr marL="0" marR="0" indent="0" algn="l" defTabSz="457048" rtl="0" eaLnBrk="1" fontAlgn="auto" latinLnBrk="0" hangingPunct="1">
              <a:lnSpc>
                <a:spcPct val="100000"/>
              </a:lnSpc>
              <a:spcBef>
                <a:spcPts val="0"/>
              </a:spcBef>
              <a:spcAft>
                <a:spcPts val="0"/>
              </a:spcAft>
              <a:buClrTx/>
              <a:buSzTx/>
              <a:buFontTx/>
              <a:buNone/>
              <a:tabLst/>
              <a:defRPr/>
            </a:pPr>
            <a:r>
              <a:rPr lang="en-US" dirty="0" smtClean="0"/>
              <a:t>Cisco Network as an</a:t>
            </a:r>
            <a:r>
              <a:rPr lang="en-US" baseline="0" dirty="0" smtClean="0"/>
              <a:t> Enforcer works hand in hand with Network as a </a:t>
            </a:r>
            <a:r>
              <a:rPr lang="en-US" dirty="0" smtClean="0"/>
              <a:t>Sensor.</a:t>
            </a:r>
          </a:p>
          <a:p>
            <a:pPr marL="0" marR="0" indent="0" algn="l" defTabSz="457048" rtl="0" eaLnBrk="1" fontAlgn="auto" latinLnBrk="0" hangingPunct="1">
              <a:lnSpc>
                <a:spcPct val="100000"/>
              </a:lnSpc>
              <a:spcBef>
                <a:spcPts val="0"/>
              </a:spcBef>
              <a:spcAft>
                <a:spcPts val="0"/>
              </a:spcAft>
              <a:buClrTx/>
              <a:buSzTx/>
              <a:buFontTx/>
              <a:buNone/>
              <a:tabLst/>
              <a:defRPr/>
            </a:pPr>
            <a:r>
              <a:rPr lang="en-US" baseline="0" dirty="0" smtClean="0"/>
              <a:t>Network as an Enforcer uses all the same elements in the Cisco Network as a Sensor solution but then augments that solution with </a:t>
            </a:r>
            <a:r>
              <a:rPr lang="en-US" baseline="0" dirty="0" err="1" smtClean="0"/>
              <a:t>CiscoTrustSec</a:t>
            </a:r>
            <a:r>
              <a:rPr lang="en-US" baseline="0" dirty="0" smtClean="0"/>
              <a:t>.</a:t>
            </a:r>
          </a:p>
          <a:p>
            <a:pPr marL="0" marR="0" indent="0" algn="l" defTabSz="457048" rtl="0" eaLnBrk="1" fontAlgn="auto" latinLnBrk="0" hangingPunct="1">
              <a:lnSpc>
                <a:spcPct val="100000"/>
              </a:lnSpc>
              <a:spcBef>
                <a:spcPts val="0"/>
              </a:spcBef>
              <a:spcAft>
                <a:spcPts val="0"/>
              </a:spcAft>
              <a:buClrTx/>
              <a:buSzTx/>
              <a:buFontTx/>
              <a:buNone/>
              <a:tabLst/>
              <a:defRPr/>
            </a:pPr>
            <a:r>
              <a:rPr lang="en-US" baseline="0" dirty="0" smtClean="0"/>
              <a:t>Once you have used Network as a Sensor solution to gain that deeper visibility and insight into traffic flows, user policy violations and malware, you can then leverage the network as an enforcer to take action.</a:t>
            </a:r>
          </a:p>
          <a:p>
            <a:pPr marL="0" marR="0" indent="0" algn="l" defTabSz="457048" rtl="0" eaLnBrk="1" fontAlgn="auto" latinLnBrk="0" hangingPunct="1">
              <a:lnSpc>
                <a:spcPct val="100000"/>
              </a:lnSpc>
              <a:spcBef>
                <a:spcPts val="0"/>
              </a:spcBef>
              <a:spcAft>
                <a:spcPts val="0"/>
              </a:spcAft>
              <a:buClrTx/>
              <a:buSzTx/>
              <a:buFontTx/>
              <a:buNone/>
              <a:tabLst/>
              <a:defRPr/>
            </a:pPr>
            <a:r>
              <a:rPr lang="en-US" baseline="0" dirty="0" smtClean="0"/>
              <a:t>Network as an Enforcer allows you to contain the scope of an attack in progress, quarantine threats and implement policy controls to secure your network resources. </a:t>
            </a:r>
          </a:p>
          <a:p>
            <a:pPr marL="0" marR="0" indent="0" algn="l" defTabSz="457048" rtl="0" eaLnBrk="1" fontAlgn="auto" latinLnBrk="0" hangingPunct="1">
              <a:lnSpc>
                <a:spcPct val="100000"/>
              </a:lnSpc>
              <a:spcBef>
                <a:spcPts val="0"/>
              </a:spcBef>
              <a:spcAft>
                <a:spcPts val="0"/>
              </a:spcAft>
              <a:buClrTx/>
              <a:buSzTx/>
              <a:buFontTx/>
              <a:buNone/>
              <a:tabLst/>
              <a:defRPr/>
            </a:pPr>
            <a:r>
              <a:rPr lang="en-US" baseline="0" dirty="0" smtClean="0"/>
              <a:t>It allows you to not only quarantine threats but also reduces your time to remediation. </a:t>
            </a:r>
          </a:p>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55899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let’s review these</a:t>
            </a:r>
            <a:r>
              <a:rPr lang="en-US" baseline="0" dirty="0" smtClean="0"/>
              <a:t> solutions one more time to remind you what Network as a Sensor and Network as an Enforcer can bring to your customers before I get to some specific use cases in the next section of the presentation.</a:t>
            </a:r>
          </a:p>
          <a:p>
            <a:endParaRPr lang="en-US" baseline="0" dirty="0" smtClean="0"/>
          </a:p>
          <a:p>
            <a:r>
              <a:rPr lang="en-US" baseline="0" dirty="0" smtClean="0"/>
              <a:t>First, unmatched visibility – the intelligence with the right context in your network applications, users and devices</a:t>
            </a:r>
          </a:p>
          <a:p>
            <a:r>
              <a:rPr lang="en-US" baseline="0" dirty="0" smtClean="0"/>
              <a:t>Second, consistent control – bringing your customers consistent policies across the entire network all the way from the edge to the data center</a:t>
            </a:r>
          </a:p>
          <a:p>
            <a:r>
              <a:rPr lang="en-US" baseline="0" dirty="0" smtClean="0"/>
              <a:t>Third, advanced threat protection – the ability to shrink the large attack surface that I mentioned at the beginning of this presentation as well as detecting and containing threats</a:t>
            </a:r>
          </a:p>
          <a:p>
            <a:r>
              <a:rPr lang="en-US" baseline="0" dirty="0" smtClean="0"/>
              <a:t>Lastly, reduced complexity – the ability to adapt, scale and meet all of the challenges I spoke about at the beginning of this presentation -  </a:t>
            </a:r>
            <a:endParaRPr lang="en-US" dirty="0" smtClean="0"/>
          </a:p>
          <a:p>
            <a:pPr defTabSz="1219140"/>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9772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 Id="rId3" Type="http://schemas.openxmlformats.org/officeDocument/2006/relationships/image" Target="../media/image7.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eg"/><Relationship Id="rId3" Type="http://schemas.openxmlformats.org/officeDocument/2006/relationships/image" Target="../media/image1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emf"/><Relationship Id="rId3" Type="http://schemas.openxmlformats.org/officeDocument/2006/relationships/image" Target="../media/image17.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eg"/><Relationship Id="rId3" Type="http://schemas.openxmlformats.org/officeDocument/2006/relationships/image" Target="../media/image19.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 Id="rId3"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 Id="rId3" Type="http://schemas.openxmlformats.org/officeDocument/2006/relationships/image" Target="../media/image7.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eg"/><Relationship Id="rId3"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eg"/><Relationship Id="rId3" Type="http://schemas.openxmlformats.org/officeDocument/2006/relationships/image" Target="../media/image7.emf"/></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jpeg"/><Relationship Id="rId3"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jpeg"/><Relationship Id="rId3" Type="http://schemas.openxmlformats.org/officeDocument/2006/relationships/image" Target="../media/image7.em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7.emf"/></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emf"/></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8"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1330479576"/>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4"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4" y="1540552"/>
            <a:ext cx="7972248" cy="2278837"/>
          </a:xfrm>
          <a:prstGeom prst="rect">
            <a:avLst/>
          </a:prstGeom>
        </p:spPr>
        <p:txBody>
          <a:bodyPr anchor="ctr">
            <a:noAutofit/>
          </a:bodyPr>
          <a:lstStyle>
            <a:lvl1pPr marL="183600" indent="-399968" algn="l">
              <a:lnSpc>
                <a:spcPct val="90000"/>
              </a:lnSpc>
              <a:defRPr sz="4600" b="0" i="1" spc="0" baseline="0">
                <a:solidFill>
                  <a:srgbClr val="011B42"/>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12329235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704948714"/>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822197143"/>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9800066"/>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7"/>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55383933"/>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0491958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Oval 2"/>
          <p:cNvSpPr/>
          <p:nvPr userDrawn="1"/>
        </p:nvSpPr>
        <p:spPr>
          <a:xfrm>
            <a:off x="6085116" y="1622395"/>
            <a:ext cx="2318564" cy="2318564"/>
          </a:xfrm>
          <a:prstGeom prst="ellipse">
            <a:avLst/>
          </a:prstGeom>
          <a:solidFill>
            <a:srgbClr val="142854"/>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563B4"/>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7" name="Oval 6"/>
          <p:cNvSpPr/>
          <p:nvPr userDrawn="1"/>
        </p:nvSpPr>
        <p:spPr>
          <a:xfrm rot="10800000">
            <a:off x="764271" y="1622395"/>
            <a:ext cx="2318564" cy="2318564"/>
          </a:xfrm>
          <a:prstGeom prst="ellipse">
            <a:avLst/>
          </a:prstGeom>
          <a:solidFill>
            <a:srgbClr val="D81F14"/>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99621708"/>
      </p:ext>
    </p:extLst>
  </p:cSld>
  <p:clrMapOvr>
    <a:masterClrMapping/>
  </p:clrMapOvr>
  <p:transition spd="slow">
    <p:wip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7"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4141726420"/>
      </p:ext>
    </p:extLst>
  </p:cSld>
  <p:clrMapOvr>
    <a:masterClrMapping/>
  </p:clrMapOvr>
  <p:transition spd="slow">
    <p:wip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768495267"/>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9"/>
            <a:ext cx="8364236" cy="564257"/>
          </a:xfrm>
          <a:prstGeom prst="rect">
            <a:avLst/>
          </a:prstGeom>
        </p:spPr>
        <p:txBody>
          <a:bodyPr vert="horz" wrap="square" lIns="91440" tIns="45720" rIns="91440" bIns="45720">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36808860"/>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573974315"/>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08997889"/>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5221723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41899750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192954"/>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71248681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9" y="23336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4"/>
            <a:ext cx="326786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4"/>
            <a:ext cx="330200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2"/>
            <a:ext cx="1838730" cy="2587058"/>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1572531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83630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rgbClr val="192954"/>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08558789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40" y="584002"/>
            <a:ext cx="4424562" cy="3319272"/>
          </a:xfrm>
          <a:prstGeom prst="rect">
            <a:avLst/>
          </a:prstGeom>
          <a:solidFill>
            <a:schemeClr val="tx1">
              <a:lumMod val="5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00520520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86" y="0"/>
            <a:ext cx="9137231" cy="5143500"/>
          </a:xfrm>
          <a:prstGeom prst="rect">
            <a:avLst/>
          </a:prstGeom>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120675"/>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0"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descr="pref_1-line_logo+tagline-rt-white-CMYK.ai"/>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712640"/>
      </p:ext>
    </p:extLst>
  </p:cSld>
  <p:clrMapOvr>
    <a:masterClrMapping/>
  </p:clrMapOvr>
  <p:transition spd="slow">
    <p:wip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39898"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200"/>
            <a:ext cx="8296421" cy="288131"/>
          </a:xfrm>
          <a:prstGeom prst="rect">
            <a:avLst/>
          </a:prstGeom>
        </p:spPr>
        <p:txBody>
          <a:bodyPr lIns="91420" tIns="45710" rIns="91420" bIns="45710" anchor="b" anchorCtr="0">
            <a:noAutofit/>
          </a:bodyPr>
          <a:lstStyle>
            <a:lvl1pPr marL="0" indent="0" algn="l">
              <a:buNone/>
              <a:defRPr sz="1050" b="0" i="0">
                <a:solidFill>
                  <a:srgbClr val="FFFFFE"/>
                </a:solidFill>
                <a:latin typeface="+mn-lt"/>
                <a:cs typeface="CiscoSans"/>
              </a:defRPr>
            </a:lvl1pPr>
            <a:lvl2pPr marL="257135" indent="0" algn="ctr">
              <a:buNone/>
              <a:defRPr>
                <a:solidFill>
                  <a:schemeClr val="tx1">
                    <a:tint val="75000"/>
                  </a:schemeClr>
                </a:solidFill>
              </a:defRPr>
            </a:lvl2pPr>
            <a:lvl3pPr marL="514277" indent="0" algn="ctr">
              <a:buNone/>
              <a:defRPr>
                <a:solidFill>
                  <a:schemeClr val="tx1">
                    <a:tint val="75000"/>
                  </a:schemeClr>
                </a:solidFill>
              </a:defRPr>
            </a:lvl3pPr>
            <a:lvl4pPr marL="771415" indent="0" algn="ctr">
              <a:buNone/>
              <a:defRPr>
                <a:solidFill>
                  <a:schemeClr val="tx1">
                    <a:tint val="75000"/>
                  </a:schemeClr>
                </a:solidFill>
              </a:defRPr>
            </a:lvl4pPr>
            <a:lvl5pPr marL="1028555" indent="0" algn="ctr">
              <a:buNone/>
              <a:defRPr>
                <a:solidFill>
                  <a:schemeClr val="tx1">
                    <a:tint val="75000"/>
                  </a:schemeClr>
                </a:solidFill>
              </a:defRPr>
            </a:lvl5pPr>
            <a:lvl6pPr marL="1285691" indent="0" algn="ctr">
              <a:buNone/>
              <a:defRPr>
                <a:solidFill>
                  <a:schemeClr val="tx1">
                    <a:tint val="75000"/>
                  </a:schemeClr>
                </a:solidFill>
              </a:defRPr>
            </a:lvl6pPr>
            <a:lvl7pPr marL="1542833" indent="0" algn="ctr">
              <a:buNone/>
              <a:defRPr>
                <a:solidFill>
                  <a:schemeClr val="tx1">
                    <a:tint val="75000"/>
                  </a:schemeClr>
                </a:solidFill>
              </a:defRPr>
            </a:lvl7pPr>
            <a:lvl8pPr marL="1799970" indent="0" algn="ctr">
              <a:buNone/>
              <a:defRPr>
                <a:solidFill>
                  <a:schemeClr val="tx1">
                    <a:tint val="75000"/>
                  </a:schemeClr>
                </a:solidFill>
              </a:defRPr>
            </a:lvl8pPr>
            <a:lvl9pPr marL="2057111"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7"/>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4"/>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5" y="3300365"/>
            <a:ext cx="8302625" cy="299001"/>
          </a:xfrm>
          <a:prstGeom prst="rect">
            <a:avLst/>
          </a:prstGeom>
        </p:spPr>
        <p:txBody>
          <a:bodyPr lIns="91420" tIns="45710" rIns="91420" bIns="45710"/>
          <a:lstStyle>
            <a:lvl1pPr marL="0" indent="0">
              <a:buFont typeface="Arial" panose="020B0604020202020204" pitchFamily="34" charset="0"/>
              <a:buNone/>
              <a:defRPr sz="1650" baseline="0">
                <a:solidFill>
                  <a:srgbClr val="FFFFFE"/>
                </a:solidFill>
                <a:latin typeface="+mj-lt"/>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39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91666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Segue Gradient">
    <p:bg>
      <p:bgPr>
        <a:gradFill rotWithShape="0">
          <a:gsLst>
            <a:gs pos="0">
              <a:srgbClr val="1064A8"/>
            </a:gs>
            <a:gs pos="69000">
              <a:srgbClr val="011B42"/>
            </a:gs>
            <a:gs pos="100000">
              <a:srgbClr val="0A1528"/>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pic>
        <p:nvPicPr>
          <p:cNvPr id="14"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sp>
        <p:nvSpPr>
          <p:cNvPr id="16"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FFFFFF">
                    <a:alpha val="25000"/>
                  </a:srgbClr>
                </a:solidFill>
                <a:latin typeface="Arial"/>
                <a:ea typeface="+mn-ea"/>
                <a:cs typeface="CiscoSans Thin"/>
              </a:rPr>
              <a:t>© 2015  Cisco and/or its affiliates. All rights reserved.   </a:t>
            </a:r>
          </a:p>
        </p:txBody>
      </p:sp>
      <p:pic>
        <p:nvPicPr>
          <p:cNvPr id="17"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1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rgbClr val="011B42"/>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401905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4534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1500">
                <a:ea typeface="Arial"/>
                <a:cs typeface="Arial"/>
              </a:defRPr>
            </a:lvl1pPr>
          </a:lstStyle>
          <a:p>
            <a:pPr lvl="0"/>
            <a:r>
              <a:rPr lang="en-US"/>
              <a:t>Click to edit Master text styles</a:t>
            </a:r>
          </a:p>
        </p:txBody>
      </p:sp>
      <p:sp>
        <p:nvSpPr>
          <p:cNvPr id="5" name="Text Placeholder 3"/>
          <p:cNvSpPr>
            <a:spLocks noGrp="1"/>
          </p:cNvSpPr>
          <p:nvPr>
            <p:ph type="body" sz="quarter" idx="10" hasCustomPrompt="1"/>
          </p:nvPr>
        </p:nvSpPr>
        <p:spPr>
          <a:xfrm>
            <a:off x="454605" y="1347788"/>
            <a:ext cx="8277344"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27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518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68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452670">
              <a:lnSpc>
                <a:spcPct val="100000"/>
              </a:lnSpc>
              <a:spcBef>
                <a:spcPct val="50000"/>
              </a:spcBef>
              <a:buNone/>
              <a:defRPr sz="165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Click to edit text </a:t>
            </a:r>
          </a:p>
        </p:txBody>
      </p:sp>
      <p:sp>
        <p:nvSpPr>
          <p:cNvPr id="4" name="Title 1"/>
          <p:cNvSpPr>
            <a:spLocks noGrp="1"/>
          </p:cNvSpPr>
          <p:nvPr>
            <p:ph type="ctrTitle" hasCustomPrompt="1"/>
          </p:nvPr>
        </p:nvSpPr>
        <p:spPr>
          <a:xfrm>
            <a:off x="287923" y="1540553"/>
            <a:ext cx="7972248" cy="2278837"/>
          </a:xfrm>
          <a:prstGeom prst="rect">
            <a:avLst/>
          </a:prstGeom>
        </p:spPr>
        <p:txBody>
          <a:bodyPr anchor="ctr">
            <a:noAutofit/>
          </a:bodyPr>
          <a:lstStyle>
            <a:lvl1pPr marL="137696" indent="-299969" algn="l">
              <a:lnSpc>
                <a:spcPct val="90000"/>
              </a:lnSpc>
              <a:defRPr sz="3450" b="0" i="1" spc="0" baseline="0">
                <a:solidFill>
                  <a:srgbClr val="011B42"/>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208159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15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8" y="4148222"/>
            <a:ext cx="7180312" cy="326233"/>
          </a:xfrm>
          <a:prstGeom prst="rect">
            <a:avLst/>
          </a:prstGeom>
        </p:spPr>
        <p:txBody>
          <a:bodyPr wrap="square" lIns="91420" tIns="45710" rIns="91420" bIns="45710" anchor="b" anchorCtr="0">
            <a:noAutofit/>
          </a:bodyPr>
          <a:lstStyle>
            <a:lvl1pPr algn="l" defTabSz="452670">
              <a:lnSpc>
                <a:spcPct val="100000"/>
              </a:lnSpc>
              <a:spcBef>
                <a:spcPct val="50000"/>
              </a:spcBef>
              <a:buNone/>
              <a:defRPr sz="120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Source</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72654169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04"/>
            <a:ext cx="9148102" cy="514350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9" y="1837945"/>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Closing Slide with 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49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Segue Slide 2">
    <p:spTree>
      <p:nvGrpSpPr>
        <p:cNvPr id="1" name=""/>
        <p:cNvGrpSpPr/>
        <p:nvPr/>
      </p:nvGrpSpPr>
      <p:grpSpPr>
        <a:xfrm>
          <a:off x="0" y="0"/>
          <a:ext cx="0" cy="0"/>
          <a:chOff x="0" y="0"/>
          <a:chExt cx="0" cy="0"/>
        </a:xfrm>
      </p:grpSpPr>
      <p:sp>
        <p:nvSpPr>
          <p:cNvPr id="30" name="Title 1"/>
          <p:cNvSpPr>
            <a:spLocks noGrp="1"/>
          </p:cNvSpPr>
          <p:nvPr>
            <p:ph type="title"/>
          </p:nvPr>
        </p:nvSpPr>
        <p:spPr>
          <a:xfrm>
            <a:off x="219532" y="470286"/>
            <a:ext cx="8711929" cy="3245032"/>
          </a:xfrm>
        </p:spPr>
        <p:txBody>
          <a:bodyPr/>
          <a:lstStyle>
            <a:lvl1pPr algn="l" defTabSz="685783" rtl="0" eaLnBrk="1" latinLnBrk="0" hangingPunct="1">
              <a:lnSpc>
                <a:spcPct val="90000"/>
              </a:lnSpc>
              <a:spcBef>
                <a:spcPct val="0"/>
              </a:spcBef>
              <a:buNone/>
              <a:defRPr lang="en-US" sz="4950" b="0" kern="1200" spc="-113"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0045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9" y="34132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t>Click to edit Master title style</a:t>
            </a:r>
            <a:endParaRPr lang="en-GB" dirty="0"/>
          </a:p>
        </p:txBody>
      </p:sp>
    </p:spTree>
    <p:extLst>
      <p:ext uri="{BB962C8B-B14F-4D97-AF65-F5344CB8AC3E}">
        <p14:creationId xmlns:p14="http://schemas.microsoft.com/office/powerpoint/2010/main" val="1692512636"/>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print">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8" y="3793200"/>
            <a:ext cx="8296421" cy="288131"/>
          </a:xfrm>
          <a:prstGeom prst="rect">
            <a:avLst/>
          </a:prstGeom>
        </p:spPr>
        <p:txBody>
          <a:bodyPr lIns="91418" tIns="45710" rIns="91418" bIns="45710" anchor="b" anchorCtr="0">
            <a:noAutofit/>
          </a:bodyPr>
          <a:lstStyle>
            <a:lvl1pPr marL="0" indent="0" algn="l">
              <a:buNone/>
              <a:defRPr sz="1425" b="0" i="0">
                <a:solidFill>
                  <a:srgbClr val="FFFFFE"/>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8" y="4033197"/>
            <a:ext cx="8296421" cy="288131"/>
          </a:xfrm>
          <a:prstGeom prst="rect">
            <a:avLst/>
          </a:prstGeom>
        </p:spPr>
        <p:txBody>
          <a:bodyPr lIns="91418" tIns="45710" rIns="91418" bIns="45710"/>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8" y="4273194"/>
            <a:ext cx="8296421" cy="288131"/>
          </a:xfrm>
          <a:prstGeom prst="rect">
            <a:avLst/>
          </a:prstGeom>
        </p:spPr>
        <p:txBody>
          <a:bodyPr lIns="91418" tIns="45710" rIns="91418" bIns="45710"/>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18" tIns="45710" rIns="91418" bIns="45710"/>
          <a:lstStyle>
            <a:lvl1pPr marL="0" indent="0">
              <a:buFont typeface="Arial" panose="020B0604020202020204" pitchFamily="34" charset="0"/>
              <a:buNone/>
              <a:defRPr sz="2175" baseline="0">
                <a:solidFill>
                  <a:srgbClr val="FFFFFE"/>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GB" dirty="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486249096"/>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26323" y="0"/>
            <a:ext cx="6517678" cy="5143500"/>
          </a:xfrm>
          <a:prstGeom prst="rect">
            <a:avLst/>
          </a:prstGeom>
        </p:spPr>
      </p:pic>
      <p:sp>
        <p:nvSpPr>
          <p:cNvPr id="18" name="Rectangle 17"/>
          <p:cNvSpPr/>
          <p:nvPr userDrawn="1"/>
        </p:nvSpPr>
        <p:spPr>
          <a:xfrm>
            <a:off x="2401890" y="0"/>
            <a:ext cx="3817937" cy="5143500"/>
          </a:xfrm>
          <a:prstGeom prst="rect">
            <a:avLst/>
          </a:prstGeom>
          <a:gradFill>
            <a:gsLst>
              <a:gs pos="100000">
                <a:schemeClr val="bg1">
                  <a:alpha val="0"/>
                </a:schemeClr>
              </a:gs>
              <a:gs pos="54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a:endParaRPr lang="en-US" sz="1800" dirty="0">
              <a:solidFill>
                <a:srgbClr val="FFFFFF"/>
              </a:solidFill>
            </a:endParaRPr>
          </a:p>
        </p:txBody>
      </p:sp>
      <p:pic>
        <p:nvPicPr>
          <p:cNvPr id="15"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26049" y="320677"/>
            <a:ext cx="948131"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8" y="3793200"/>
            <a:ext cx="8296421" cy="288131"/>
          </a:xfrm>
          <a:prstGeom prst="rect">
            <a:avLst/>
          </a:prstGeom>
        </p:spPr>
        <p:txBody>
          <a:bodyPr lIns="91418" tIns="45710" rIns="91418" bIns="45710" anchor="b" anchorCtr="0">
            <a:noAutofit/>
          </a:bodyPr>
          <a:lstStyle>
            <a:lvl1pPr marL="0" indent="0" algn="l">
              <a:buNone/>
              <a:defRPr sz="1425" b="0" i="0">
                <a:solidFill>
                  <a:srgbClr val="4D4D4D"/>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469498" y="4078553"/>
            <a:ext cx="8296421" cy="288131"/>
          </a:xfrm>
          <a:prstGeom prst="rect">
            <a:avLst/>
          </a:prstGeom>
        </p:spPr>
        <p:txBody>
          <a:bodyPr lIns="91418" tIns="45710" rIns="91418" bIns="45710"/>
          <a:lstStyle>
            <a:lvl1pPr marL="0" indent="0" algn="l">
              <a:buFontTx/>
              <a:buNone/>
              <a:defRPr lang="en-US" sz="1425"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469498" y="4363906"/>
            <a:ext cx="8296421" cy="288131"/>
          </a:xfrm>
          <a:prstGeom prst="rect">
            <a:avLst/>
          </a:prstGeom>
        </p:spPr>
        <p:txBody>
          <a:bodyPr lIns="91418" tIns="45710" rIns="91418" bIns="45710"/>
          <a:lstStyle>
            <a:lvl1pPr marL="0" indent="0" algn="l">
              <a:buFontTx/>
              <a:buNone/>
              <a:defRPr lang="en-US" sz="1425"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463294" y="3211463"/>
            <a:ext cx="8302625" cy="299001"/>
          </a:xfrm>
          <a:prstGeom prst="rect">
            <a:avLst/>
          </a:prstGeom>
        </p:spPr>
        <p:txBody>
          <a:bodyPr lIns="91418" tIns="45710" rIns="91418" bIns="45710"/>
          <a:lstStyle>
            <a:lvl1pPr marL="0" indent="0">
              <a:buFont typeface="Arial" panose="020B0604020202020204" pitchFamily="34" charset="0"/>
              <a:buNone/>
              <a:defRPr sz="2175" baseline="0">
                <a:solidFill>
                  <a:srgbClr val="4D4D4D"/>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GB" dirty="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220926770"/>
      </p:ext>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3" tIns="34287" rIns="68573" bIns="34287" anchor="ctr"/>
          <a:lstStyle/>
          <a:p>
            <a:pPr defTabSz="457178"/>
            <a:endParaRPr lang="en-US" sz="1800" dirty="0">
              <a:solidFill>
                <a:srgbClr val="676767"/>
              </a:solidFill>
              <a:latin typeface="Aria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3" tIns="34287" rIns="68573" bIns="34287" anchor="ctr"/>
          <a:lstStyle/>
          <a:p>
            <a:pPr defTabSz="457178"/>
            <a:endParaRPr lang="en-US" sz="1800" dirty="0">
              <a:solidFill>
                <a:srgbClr val="676767"/>
              </a:solidFill>
              <a:latin typeface="Arial"/>
            </a:endParaRPr>
          </a:p>
        </p:txBody>
      </p:sp>
      <p:sp>
        <p:nvSpPr>
          <p:cNvPr id="3" name="Subtitle 2"/>
          <p:cNvSpPr>
            <a:spLocks noGrp="1"/>
          </p:cNvSpPr>
          <p:nvPr>
            <p:ph type="subTitle" idx="1" hasCustomPrompt="1"/>
          </p:nvPr>
        </p:nvSpPr>
        <p:spPr>
          <a:xfrm>
            <a:off x="499923" y="3209555"/>
            <a:ext cx="4684867" cy="288131"/>
          </a:xfrm>
          <a:prstGeom prst="rect">
            <a:avLst/>
          </a:prstGeom>
        </p:spPr>
        <p:txBody>
          <a:bodyPr vert="horz" lIns="68573" tIns="34287" rIns="68573" bIns="34287" rtlCol="0">
            <a:noAutofit/>
          </a:bodyPr>
          <a:lstStyle>
            <a:lvl1pPr marL="0" indent="0" algn="l" defTabSz="685714"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54" indent="0" algn="ctr">
              <a:buNone/>
              <a:defRPr>
                <a:solidFill>
                  <a:schemeClr val="tx1">
                    <a:tint val="75000"/>
                  </a:schemeClr>
                </a:solidFill>
              </a:defRPr>
            </a:lvl2pPr>
            <a:lvl3pPr marL="685714" indent="0" algn="ctr">
              <a:buNone/>
              <a:defRPr>
                <a:solidFill>
                  <a:schemeClr val="tx1">
                    <a:tint val="75000"/>
                  </a:schemeClr>
                </a:solidFill>
              </a:defRPr>
            </a:lvl3pPr>
            <a:lvl4pPr marL="1028571"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33" y="2462028"/>
            <a:ext cx="4712557" cy="766763"/>
          </a:xfrm>
        </p:spPr>
        <p:txBody>
          <a:bodyPr lIns="61713" tIns="34287" rIns="61713" bIns="34287" rtlCol="0" anchor="b">
            <a:noAutofit/>
          </a:bodyPr>
          <a:lstStyle>
            <a:lvl1pPr marL="0" indent="0" algn="l" defTabSz="685714"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18" tIns="45710" rIns="91418" bIns="45710" anchor="ctr" anchorCtr="1"/>
          <a:lstStyle>
            <a:lvl1pPr marL="0" indent="0" algn="ctr">
              <a:buNone/>
              <a:defRPr>
                <a:solidFill>
                  <a:schemeClr val="accent3"/>
                </a:solidFill>
                <a:latin typeface="+mj-lt"/>
              </a:defRPr>
            </a:lvl1pPr>
          </a:lstStyle>
          <a:p>
            <a:pPr lvl="0"/>
            <a:r>
              <a:rPr lang="en-US" noProof="0" dirty="0"/>
              <a:t>Click icon to add picture</a:t>
            </a:r>
          </a:p>
        </p:txBody>
      </p:sp>
    </p:spTree>
    <p:extLst>
      <p:ext uri="{BB962C8B-B14F-4D97-AF65-F5344CB8AC3E}">
        <p14:creationId xmlns:p14="http://schemas.microsoft.com/office/powerpoint/2010/main" val="2323030030"/>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179" rtl="0" eaLnBrk="1" fontAlgn="base" hangingPunct="1">
              <a:lnSpc>
                <a:spcPct val="90000"/>
              </a:lnSpc>
              <a:spcBef>
                <a:spcPct val="0"/>
              </a:spcBef>
              <a:spcAft>
                <a:spcPct val="0"/>
              </a:spcAft>
              <a:buFont typeface="Arial" panose="020B0604020202020204" pitchFamily="34" charset="0"/>
              <a:buNone/>
              <a:defRPr lang="en-US" sz="4575" b="0" i="0" kern="1200" spc="0" baseline="0" dirty="0">
                <a:solidFill>
                  <a:schemeClr val="bg1"/>
                </a:solidFill>
                <a:effectLst/>
                <a:latin typeface="+mj-lt"/>
                <a:ea typeface="ＭＳ Ｐゴシック" charset="0"/>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171" y="4908011"/>
            <a:ext cx="218951" cy="154516"/>
          </a:xfrm>
          <a:prstGeom prst="rect">
            <a:avLst/>
          </a:prstGeom>
          <a:noFill/>
          <a:ln w="9525" algn="ctr">
            <a:noFill/>
            <a:miter lim="800000"/>
            <a:headEnd/>
            <a:tailEnd/>
          </a:ln>
          <a:effectLst/>
        </p:spPr>
        <p:txBody>
          <a:bodyPr wrap="none" lIns="61585" tIns="30791" rIns="61585" bIns="30791" anchor="b">
            <a:spAutoFit/>
          </a:bodyPr>
          <a:lstStyle/>
          <a:p>
            <a:pPr algn="r" defTabSz="610714" fontAlgn="auto">
              <a:spcBef>
                <a:spcPts val="0"/>
              </a:spcBef>
              <a:spcAft>
                <a:spcPts val="0"/>
              </a:spcAft>
              <a:defRPr/>
            </a:pPr>
            <a:fld id="{4ABDCABE-3F10-B64C-92F1-862014417034}" type="slidenum">
              <a:rPr lang="en-US" sz="600">
                <a:solidFill>
                  <a:srgbClr val="FFFFFF">
                    <a:alpha val="60000"/>
                  </a:srgbClr>
                </a:solidFill>
                <a:latin typeface="Arial"/>
                <a:ea typeface="+mn-ea"/>
                <a:cs typeface="CiscoSans Thin"/>
              </a:rPr>
              <a:pPr algn="r" defTabSz="610714" fontAlgn="auto">
                <a:spcBef>
                  <a:spcPts val="0"/>
                </a:spcBef>
                <a:spcAft>
                  <a:spcPts val="0"/>
                </a:spcAft>
                <a:defRPr/>
              </a:pPr>
              <a:t>‹#›</a:t>
            </a:fld>
            <a:endParaRPr lang="en-US" sz="600" dirty="0">
              <a:solidFill>
                <a:srgbClr val="FFFFFF">
                  <a:alpha val="60000"/>
                </a:srgbClr>
              </a:solidFill>
              <a:latin typeface="Arial"/>
              <a:ea typeface="+mn-ea"/>
              <a:cs typeface="CiscoSans Thin"/>
            </a:endParaRP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8"/>
            <a:ext cx="3270774" cy="154516"/>
          </a:xfrm>
          <a:prstGeom prst="rect">
            <a:avLst/>
          </a:prstGeom>
          <a:noFill/>
          <a:ln w="9525">
            <a:noFill/>
            <a:miter lim="800000"/>
            <a:headEnd/>
            <a:tailEnd/>
          </a:ln>
          <a:effectLst/>
        </p:spPr>
        <p:txBody>
          <a:bodyPr wrap="square" lIns="61585" tIns="30791" rIns="61585" bIns="30791" anchor="b">
            <a:spAutoFit/>
          </a:bodyPr>
          <a:lstStyle/>
          <a:p>
            <a:pPr defTabSz="610714" fontAlgn="auto">
              <a:spcBef>
                <a:spcPts val="0"/>
              </a:spcBef>
              <a:spcAft>
                <a:spcPts val="0"/>
              </a:spcAft>
              <a:defRPr/>
            </a:pPr>
            <a:r>
              <a:rPr lang="en-US" sz="600" dirty="0">
                <a:solidFill>
                  <a:srgbClr val="FFFFFF">
                    <a:alpha val="60000"/>
                  </a:srgbClr>
                </a:solidFill>
                <a:latin typeface="Arial"/>
                <a:ea typeface="+mn-ea"/>
                <a:cs typeface="CiscoSans Thin"/>
              </a:rPr>
              <a:t>C97-734093-02 © 2015 Cisco and/or its affiliates. All rights reserved. Cisco Confidential</a:t>
            </a:r>
          </a:p>
        </p:txBody>
      </p:sp>
    </p:spTree>
    <p:extLst>
      <p:ext uri="{BB962C8B-B14F-4D97-AF65-F5344CB8AC3E}">
        <p14:creationId xmlns:p14="http://schemas.microsoft.com/office/powerpoint/2010/main" val="2071236468"/>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0" tIns="34286" rIns="68570" bIns="34286" anchor="ctr"/>
          <a:lstStyle/>
          <a:p>
            <a:pPr defTabSz="457178"/>
            <a:endParaRPr lang="en-US" sz="1800" dirty="0">
              <a:solidFill>
                <a:srgbClr val="676767"/>
              </a:solidFill>
              <a:latin typeface="Aria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0" tIns="34286" rIns="68570" bIns="34286" anchor="ctr"/>
          <a:lstStyle/>
          <a:p>
            <a:pPr defTabSz="457178"/>
            <a:endParaRPr lang="en-US" sz="1800" dirty="0">
              <a:solidFill>
                <a:srgbClr val="676767"/>
              </a:solidFill>
              <a:latin typeface="Aria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558860935"/>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342903" y="1347790"/>
            <a:ext cx="8411824" cy="3073946"/>
          </a:xfrm>
          <a:prstGeom prst="rect">
            <a:avLst/>
          </a:prstGeom>
        </p:spPr>
        <p:txBody>
          <a:bodyPr lIns="91418" tIns="45710" rIns="91418" bIns="45710">
            <a:noAutofit/>
          </a:bodyPr>
          <a:lstStyle>
            <a:lvl1pPr marL="285676" marR="0" indent="-285676" algn="ctr" defTabSz="457082"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a:t>Click to edit text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829365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
        <p:nvSpPr>
          <p:cNvPr id="7"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3584634687"/>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10" rIns="91418" bIns="45710">
            <a:noAutofit/>
          </a:bodyPr>
          <a:lstStyle>
            <a:lvl1pPr marL="280914" indent="-223781">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575" b="0" i="0">
                <a:solidFill>
                  <a:srgbClr val="676767"/>
                </a:solidFill>
                <a:latin typeface="+mn-lt"/>
                <a:cs typeface="CiscoSans ExtraLight"/>
              </a:defRPr>
            </a:lvl3pPr>
            <a:lvl4pPr marL="910989" indent="-171407">
              <a:buClr>
                <a:schemeClr val="tx1"/>
              </a:buClr>
              <a:buSzPct val="80000"/>
              <a:buFont typeface="Arial"/>
              <a:buChar char="•"/>
              <a:defRPr sz="1425"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077955"/>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10" rIns="91418" bIns="45710">
            <a:noAutofit/>
          </a:bodyPr>
          <a:lstStyle>
            <a:lvl1pPr marL="57133"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202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13" indent="0">
              <a:buClr>
                <a:schemeClr val="tx1"/>
              </a:buClr>
              <a:buSzPct val="80000"/>
              <a:buFont typeface="Arial"/>
              <a:buNone/>
              <a:defRPr sz="1575" b="0" i="0">
                <a:solidFill>
                  <a:srgbClr val="676767"/>
                </a:solidFill>
                <a:latin typeface="+mn-lt"/>
                <a:cs typeface="CiscoSans ExtraLight"/>
              </a:defRPr>
            </a:lvl3pPr>
            <a:lvl4pPr marL="739583" indent="0">
              <a:buClr>
                <a:schemeClr val="tx1"/>
              </a:buClr>
              <a:buSzPct val="80000"/>
              <a:buFont typeface="Arial"/>
              <a:buNone/>
              <a:defRPr sz="1425" b="0" i="0">
                <a:solidFill>
                  <a:srgbClr val="676767"/>
                </a:solidFill>
                <a:latin typeface="+mn-lt"/>
                <a:cs typeface="CiscoSans ExtraLight"/>
              </a:defRPr>
            </a:lvl4pPr>
            <a:lvl5pPr marL="91416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141074"/>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8" y="895601"/>
            <a:ext cx="8398739" cy="3168210"/>
          </a:xfrm>
          <a:prstGeom prst="rect">
            <a:avLst/>
          </a:prstGeom>
        </p:spPr>
        <p:txBody>
          <a:bodyPr lIns="91418" tIns="45710" rIns="91418" bIns="45710">
            <a:noAutofit/>
          </a:bodyPr>
          <a:lstStyle>
            <a:lvl1pPr marL="57133"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202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13" indent="0">
              <a:buClr>
                <a:schemeClr val="tx1"/>
              </a:buClr>
              <a:buSzPct val="80000"/>
              <a:buFont typeface="Arial"/>
              <a:buNone/>
              <a:defRPr sz="1575" b="0" i="0">
                <a:solidFill>
                  <a:srgbClr val="676767"/>
                </a:solidFill>
                <a:latin typeface="+mn-lt"/>
                <a:cs typeface="CiscoSans ExtraLight"/>
              </a:defRPr>
            </a:lvl3pPr>
            <a:lvl4pPr marL="739583" indent="0">
              <a:buClr>
                <a:schemeClr val="tx1"/>
              </a:buClr>
              <a:buSzPct val="80000"/>
              <a:buFont typeface="Arial"/>
              <a:buNone/>
              <a:defRPr sz="1425" b="0" i="0">
                <a:solidFill>
                  <a:srgbClr val="676767"/>
                </a:solidFill>
                <a:latin typeface="+mn-lt"/>
                <a:cs typeface="CiscoSans ExtraLight"/>
              </a:defRPr>
            </a:lvl4pPr>
            <a:lvl5pPr marL="91416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579562496"/>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18" tIns="45710" rIns="91418" bIns="45710">
            <a:noAutofit/>
          </a:bodyPr>
          <a:lstStyle>
            <a:lvl1pPr marL="212390" indent="-392381">
              <a:lnSpc>
                <a:spcPts val="4440"/>
              </a:lnSpc>
              <a:spcBef>
                <a:spcPts val="0"/>
              </a:spcBef>
              <a:buClr>
                <a:schemeClr val="tx1"/>
              </a:buClr>
              <a:buSzPct val="80000"/>
              <a:buFont typeface="Arial"/>
              <a:buChar char="•"/>
              <a:defRPr sz="3675"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575" b="0" i="0">
                <a:solidFill>
                  <a:srgbClr val="676767"/>
                </a:solidFill>
                <a:latin typeface="+mn-lt"/>
                <a:cs typeface="CiscoSans ExtraLight"/>
              </a:defRPr>
            </a:lvl3pPr>
            <a:lvl4pPr marL="910989" indent="-171407">
              <a:buClr>
                <a:schemeClr val="tx1"/>
              </a:buClr>
              <a:buSzPct val="80000"/>
              <a:buFont typeface="Arial"/>
              <a:buChar char="•"/>
              <a:defRPr sz="1425"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79675282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66702" y="1347788"/>
            <a:ext cx="8472945" cy="3168210"/>
          </a:xfrm>
          <a:prstGeom prst="rect">
            <a:avLst/>
          </a:prstGeom>
        </p:spPr>
        <p:txBody>
          <a:bodyPr lIns="91418" tIns="45710" rIns="91418" bIns="45710">
            <a:noAutofit/>
          </a:bodyPr>
          <a:lstStyle>
            <a:lvl1pPr marL="280914" indent="-223781">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575" b="0" i="0">
                <a:solidFill>
                  <a:srgbClr val="676767"/>
                </a:solidFill>
                <a:latin typeface="+mn-lt"/>
                <a:cs typeface="CiscoSans ExtraLight"/>
              </a:defRPr>
            </a:lvl3pPr>
            <a:lvl4pPr marL="910989" indent="-171407">
              <a:buClr>
                <a:schemeClr val="tx1"/>
              </a:buClr>
              <a:buSzPct val="80000"/>
              <a:buFont typeface="Arial"/>
              <a:buChar char="•"/>
              <a:defRPr sz="1425"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6262471"/>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266702" y="1347788"/>
            <a:ext cx="4072195" cy="3083094"/>
          </a:xfrm>
          <a:prstGeom prst="rect">
            <a:avLst/>
          </a:prstGeom>
        </p:spPr>
        <p:txBody>
          <a:bodyPr lIns="91418" tIns="45710" rIns="91418" bIns="45710">
            <a:noAutofit/>
          </a:bodyPr>
          <a:lstStyle>
            <a:lvl1pPr marL="228543" indent="-171407">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82" indent="-21584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0" indent="-171407">
              <a:buClr>
                <a:schemeClr val="tx1"/>
              </a:buClr>
              <a:buSzPct val="80000"/>
              <a:buFont typeface="Arial"/>
              <a:buChar char="•"/>
              <a:defRPr sz="1575" b="0" i="0">
                <a:solidFill>
                  <a:schemeClr val="tx1"/>
                </a:solidFill>
                <a:latin typeface="+mn-lt"/>
                <a:cs typeface="CiscoSans ExtraLight"/>
              </a:defRPr>
            </a:lvl3pPr>
            <a:lvl4pPr marL="799894" indent="-171407">
              <a:buClr>
                <a:schemeClr val="tx1"/>
              </a:buClr>
              <a:buSzPct val="80000"/>
              <a:buFont typeface="Arial"/>
              <a:buChar char="•"/>
              <a:defRPr sz="1425" b="0" i="0">
                <a:solidFill>
                  <a:schemeClr val="tx1"/>
                </a:solidFill>
                <a:latin typeface="+mn-lt"/>
                <a:cs typeface="CiscoSans ExtraLight"/>
              </a:defRPr>
            </a:lvl4pPr>
            <a:lvl5pPr marL="971299" indent="-171407">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18" tIns="45710" rIns="91418" bIns="45710">
            <a:noAutofit/>
          </a:bodyPr>
          <a:lstStyle>
            <a:lvl1pPr marL="228543" indent="-171407">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82" indent="-21584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0" indent="-171407">
              <a:buClr>
                <a:schemeClr val="tx1"/>
              </a:buClr>
              <a:buSzPct val="80000"/>
              <a:buFont typeface="Arial"/>
              <a:buChar char="•"/>
              <a:defRPr sz="1575" b="0" i="0">
                <a:solidFill>
                  <a:schemeClr val="tx1"/>
                </a:solidFill>
                <a:latin typeface="+mn-lt"/>
                <a:cs typeface="CiscoSans ExtraLight"/>
              </a:defRPr>
            </a:lvl3pPr>
            <a:lvl4pPr marL="799894" indent="-171407">
              <a:buClr>
                <a:schemeClr val="tx1"/>
              </a:buClr>
              <a:buSzPct val="80000"/>
              <a:buFont typeface="Arial"/>
              <a:buChar char="•"/>
              <a:defRPr sz="1425" b="0" i="0">
                <a:solidFill>
                  <a:schemeClr val="tx1"/>
                </a:solidFill>
                <a:latin typeface="+mn-lt"/>
                <a:cs typeface="CiscoSans ExtraLight"/>
              </a:defRPr>
            </a:lvl4pPr>
            <a:lvl5pPr marL="971299" indent="-171407">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237959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5"/>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14326" y="302510"/>
            <a:ext cx="3869604" cy="826447"/>
          </a:xfrm>
          <a:prstGeom prst="rect">
            <a:avLst/>
          </a:prstGeom>
        </p:spPr>
        <p:txBody>
          <a:bodyPr lIns="61710" tIns="34286" rIns="61710" bIns="34286" rtlCol="0">
            <a:noAutofit/>
          </a:bodyPr>
          <a:lstStyle>
            <a:lvl1pPr algn="l" defTabSz="685686"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71" y="302506"/>
            <a:ext cx="3715995" cy="826446"/>
          </a:xfrm>
          <a:prstGeom prst="rect">
            <a:avLst/>
          </a:prstGeom>
        </p:spPr>
        <p:txBody>
          <a:bodyPr lIns="91418" tIns="45710" rIns="91418" bIns="45710" anchor="ctr"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314326" y="1347788"/>
            <a:ext cx="3869604" cy="3083094"/>
          </a:xfrm>
          <a:prstGeom prst="rect">
            <a:avLst/>
          </a:prstGeom>
        </p:spPr>
        <p:txBody>
          <a:bodyPr lIns="91418" tIns="45710" rIns="91418" bIns="45710">
            <a:noAutofit/>
          </a:bodyPr>
          <a:lstStyle>
            <a:lvl1pPr marL="228543" indent="-171407">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82" indent="-21584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0" indent="-171407">
              <a:buClr>
                <a:schemeClr val="tx1"/>
              </a:buClr>
              <a:buSzPct val="80000"/>
              <a:buFont typeface="Arial"/>
              <a:buChar char="•"/>
              <a:defRPr sz="1575" b="0" i="0">
                <a:solidFill>
                  <a:schemeClr val="tx1"/>
                </a:solidFill>
                <a:latin typeface="+mn-lt"/>
                <a:cs typeface="CiscoSans ExtraLight"/>
              </a:defRPr>
            </a:lvl3pPr>
            <a:lvl4pPr marL="799894" indent="-171407">
              <a:buClr>
                <a:schemeClr val="tx1"/>
              </a:buClr>
              <a:buSzPct val="80000"/>
              <a:buFont typeface="Arial"/>
              <a:buChar char="•"/>
              <a:defRPr sz="1425" b="0" i="0">
                <a:solidFill>
                  <a:schemeClr val="tx1"/>
                </a:solidFill>
                <a:latin typeface="+mn-lt"/>
                <a:cs typeface="CiscoSans ExtraLight"/>
              </a:defRPr>
            </a:lvl4pPr>
            <a:lvl5pPr marL="971299" indent="-171407">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71" y="1347788"/>
            <a:ext cx="3715995" cy="3083094"/>
          </a:xfrm>
          <a:prstGeom prst="rect">
            <a:avLst/>
          </a:prstGeom>
        </p:spPr>
        <p:txBody>
          <a:bodyPr lIns="91418" tIns="45710" rIns="91418" bIns="45710">
            <a:noAutofit/>
          </a:bodyPr>
          <a:lstStyle>
            <a:lvl1pPr marL="228543" indent="-171407">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82" indent="-21584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0" indent="-171407">
              <a:buClr>
                <a:schemeClr val="tx1"/>
              </a:buClr>
              <a:buSzPct val="80000"/>
              <a:buFont typeface="Arial"/>
              <a:buChar char="•"/>
              <a:defRPr sz="1575" b="0" i="0">
                <a:solidFill>
                  <a:schemeClr val="tx1"/>
                </a:solidFill>
                <a:latin typeface="+mn-lt"/>
                <a:cs typeface="CiscoSans ExtraLight"/>
              </a:defRPr>
            </a:lvl3pPr>
            <a:lvl4pPr marL="799894" indent="-171407">
              <a:buClr>
                <a:schemeClr val="tx1"/>
              </a:buClr>
              <a:buSzPct val="80000"/>
              <a:buFont typeface="Arial"/>
              <a:buChar char="•"/>
              <a:defRPr sz="1425" b="0" i="0">
                <a:solidFill>
                  <a:schemeClr val="tx1"/>
                </a:solidFill>
                <a:latin typeface="+mn-lt"/>
                <a:cs typeface="CiscoSans ExtraLight"/>
              </a:defRPr>
            </a:lvl4pPr>
            <a:lvl5pPr marL="971299" indent="-171407">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33745495"/>
      </p:ext>
    </p:extLst>
  </p:cSld>
  <p:clrMapOvr>
    <a:masterClrMapping/>
  </p:clrMapOvr>
  <p:transition spd="med">
    <p:fade/>
  </p:transition>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5"/>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5"/>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71" y="228323"/>
            <a:ext cx="2337109" cy="770461"/>
          </a:xfrm>
          <a:prstGeom prst="rect">
            <a:avLst/>
          </a:prstGeom>
        </p:spPr>
        <p:txBody>
          <a:bodyPr lIns="91418" tIns="45710" rIns="91418"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36" y="227843"/>
            <a:ext cx="2337109" cy="770461"/>
          </a:xfrm>
          <a:prstGeom prst="rect">
            <a:avLst/>
          </a:prstGeom>
        </p:spPr>
        <p:txBody>
          <a:bodyPr lIns="91418" tIns="45710" rIns="91418"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21" y="220483"/>
            <a:ext cx="2337109" cy="770461"/>
          </a:xfrm>
          <a:prstGeom prst="rect">
            <a:avLst/>
          </a:prstGeom>
        </p:spPr>
        <p:txBody>
          <a:bodyPr lIns="91418" tIns="45710" rIns="91418"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91418" tIns="45710" rIns="91418" bIns="45710">
            <a:noAutofit/>
          </a:bodyPr>
          <a:lstStyle>
            <a:lvl1pPr marL="233304" indent="-171407">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89" indent="-17140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18" tIns="45710" rIns="91418" bIns="45710">
            <a:noAutofit/>
          </a:bodyPr>
          <a:lstStyle>
            <a:lvl1pPr marL="233304" indent="-171407">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89" indent="-17140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91418" tIns="45710" rIns="91418" bIns="45710">
            <a:noAutofit/>
          </a:bodyPr>
          <a:lstStyle>
            <a:lvl1pPr marL="233304" indent="-171407">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89" indent="-17140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6379864"/>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ctr"/>
          <a:lstStyle/>
          <a:p>
            <a:pPr algn="ctr" defTabSz="457178" fontAlgn="auto">
              <a:spcBef>
                <a:spcPts val="0"/>
              </a:spcBef>
              <a:spcAft>
                <a:spcPts val="0"/>
              </a:spcAft>
              <a:defRPr/>
            </a:pPr>
            <a:endParaRPr lang="en-US" sz="18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8" tIns="45710" rIns="91418" bIns="45710">
            <a:noAutofit/>
          </a:bodyPr>
          <a:lstStyle>
            <a:lvl1pPr marL="85714" indent="-85714" algn="l" defTabSz="685686"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4" indent="-85714" algn="l" defTabSz="685686" rtl="0" eaLnBrk="1" latinLnBrk="0" hangingPunct="1">
              <a:defRPr lang="en-US" sz="1500" kern="1200" dirty="0" smtClean="0">
                <a:solidFill>
                  <a:schemeClr val="accent2"/>
                </a:solidFill>
                <a:latin typeface="Ciscolight" pitchFamily="2" charset="0"/>
                <a:ea typeface="+mn-ea"/>
                <a:cs typeface="+mn-cs"/>
              </a:defRPr>
            </a:lvl2pPr>
            <a:lvl3pPr marL="85714" indent="-85714" algn="l" defTabSz="685686" rtl="0" eaLnBrk="1" latinLnBrk="0" hangingPunct="1">
              <a:defRPr lang="en-US" sz="1500" kern="1200" dirty="0" smtClean="0">
                <a:solidFill>
                  <a:schemeClr val="accent2"/>
                </a:solidFill>
                <a:latin typeface="Ciscolight" pitchFamily="2" charset="0"/>
                <a:ea typeface="+mn-ea"/>
                <a:cs typeface="+mn-cs"/>
              </a:defRPr>
            </a:lvl3pPr>
            <a:lvl4pPr marL="85714" indent="-85714" algn="l" defTabSz="685686" rtl="0" eaLnBrk="1" latinLnBrk="0" hangingPunct="1">
              <a:defRPr lang="en-US" sz="1500" kern="1200" dirty="0" smtClean="0">
                <a:solidFill>
                  <a:schemeClr val="accent2"/>
                </a:solidFill>
                <a:latin typeface="Ciscolight" pitchFamily="2" charset="0"/>
                <a:ea typeface="+mn-ea"/>
                <a:cs typeface="+mn-cs"/>
              </a:defRPr>
            </a:lvl4pPr>
            <a:lvl5pPr marL="85714" indent="-85714" algn="l" defTabSz="685686"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10" y="3552444"/>
            <a:ext cx="3506245" cy="253746"/>
          </a:xfrm>
          <a:prstGeom prst="rect">
            <a:avLst/>
          </a:prstGeom>
        </p:spPr>
        <p:txBody>
          <a:bodyPr lIns="91418" tIns="45710" rIns="91418"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74" y="1347788"/>
            <a:ext cx="3901123" cy="3083094"/>
          </a:xfrm>
          <a:prstGeom prst="rect">
            <a:avLst/>
          </a:prstGeom>
        </p:spPr>
        <p:txBody>
          <a:bodyPr lIns="91418" tIns="45710" rIns="91418" bIns="45710">
            <a:noAutofit/>
          </a:bodyPr>
          <a:lstStyle>
            <a:lvl1pPr marL="228543" indent="-171407">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82" indent="-21584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0" indent="-171407">
              <a:buClr>
                <a:schemeClr val="tx1"/>
              </a:buClr>
              <a:buSzPct val="80000"/>
              <a:buFont typeface="Arial"/>
              <a:buChar char="•"/>
              <a:defRPr sz="1575" b="0" i="0">
                <a:solidFill>
                  <a:schemeClr val="tx1"/>
                </a:solidFill>
                <a:latin typeface="+mn-lt"/>
                <a:cs typeface="CiscoSans ExtraLight"/>
              </a:defRPr>
            </a:lvl3pPr>
            <a:lvl4pPr marL="799894" indent="-171407">
              <a:buClr>
                <a:schemeClr val="tx1"/>
              </a:buClr>
              <a:buSzPct val="80000"/>
              <a:buFont typeface="Arial"/>
              <a:buChar char="•"/>
              <a:defRPr sz="1425" b="0" i="0">
                <a:solidFill>
                  <a:schemeClr val="tx1"/>
                </a:solidFill>
                <a:latin typeface="+mn-lt"/>
                <a:cs typeface="CiscoSans ExtraLight"/>
              </a:defRPr>
            </a:lvl4pPr>
            <a:lvl5pPr marL="971299" indent="-171407">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68351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044162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9"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18" tIns="45710" rIns="91418" bIns="45710" anchor="b" anchorCtr="0">
            <a:noAutofit/>
          </a:bodyPr>
          <a:lstStyle>
            <a:lvl1pPr marL="0" indent="0" algn="l" defTabSz="603545">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592" indent="-399948" algn="l">
              <a:lnSpc>
                <a:spcPct val="90000"/>
              </a:lnSpc>
              <a:defRPr sz="4575"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58904942"/>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5"/>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5"/>
            <a:ext cx="3820348" cy="2265389"/>
          </a:xfrm>
        </p:spPr>
        <p:txBody>
          <a:bodyPr lIns="61713" tIns="34287" rIns="61713" bIns="34287" rtlCol="0" anchor="ctr">
            <a:noAutofit/>
          </a:bodyPr>
          <a:lstStyle>
            <a:lvl1pPr marL="0" indent="0" algn="l" defTabSz="685714"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18" tIns="45710" rIns="91418" bIns="45710"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3806593750"/>
      </p:ext>
    </p:extLst>
  </p:cSld>
  <p:clrMapOvr>
    <a:masterClrMapping/>
  </p:clrMapOvr>
  <p:transition spd="slow">
    <p:wip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18" tIns="45710" rIns="91418" bIns="45710">
            <a:noAutofit/>
          </a:bodyPr>
          <a:lstStyle>
            <a:lvl1pPr marL="0" indent="0" algn="ctr">
              <a:buNone/>
              <a:defRPr sz="2025"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hasCustomPrompt="1"/>
          </p:nvPr>
        </p:nvSpPr>
        <p:spPr>
          <a:xfrm>
            <a:off x="437769" y="4148225"/>
            <a:ext cx="7180312" cy="326233"/>
          </a:xfrm>
          <a:prstGeom prst="rect">
            <a:avLst/>
          </a:prstGeom>
        </p:spPr>
        <p:txBody>
          <a:bodyPr wrap="square" lIns="91418" tIns="45710" rIns="91418" bIns="45710" anchor="b" anchorCtr="0">
            <a:noAutofit/>
          </a:bodyPr>
          <a:lstStyle>
            <a:lvl1pPr algn="l" defTabSz="603545">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a:t>Source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780906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342900" y="1349376"/>
            <a:ext cx="8440354" cy="2660650"/>
          </a:xfrm>
          <a:prstGeom prst="rect">
            <a:avLst/>
          </a:prstGeom>
        </p:spPr>
        <p:txBody>
          <a:bodyPr vert="horz" lIns="91418" tIns="45710" rIns="91418" bIns="45710">
            <a:noAutofit/>
          </a:bodyPr>
          <a:lstStyle>
            <a:lvl1pPr marL="0" indent="0" algn="ctr">
              <a:buNone/>
              <a:defRPr sz="2025"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hasCustomPrompt="1"/>
          </p:nvPr>
        </p:nvSpPr>
        <p:spPr>
          <a:xfrm>
            <a:off x="437769" y="4148225"/>
            <a:ext cx="7180312" cy="326233"/>
          </a:xfrm>
          <a:prstGeom prst="rect">
            <a:avLst/>
          </a:prstGeom>
        </p:spPr>
        <p:txBody>
          <a:bodyPr wrap="square" lIns="91418" tIns="45710" rIns="91418" bIns="45710" anchor="b" anchorCtr="0">
            <a:noAutofit/>
          </a:bodyPr>
          <a:lstStyle>
            <a:lvl1pPr algn="l" defTabSz="603545">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a:t>Source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8634789"/>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42902" y="1349456"/>
            <a:ext cx="4101873" cy="3040773"/>
          </a:xfrm>
          <a:prstGeom prst="rect">
            <a:avLst/>
          </a:prstGeom>
        </p:spPr>
        <p:txBody>
          <a:bodyPr lIns="91418" tIns="45710" rIns="91418"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9"/>
            <a:ext cx="4073346" cy="3039397"/>
          </a:xfrm>
          <a:prstGeom prst="rect">
            <a:avLst/>
          </a:prstGeom>
        </p:spPr>
        <p:txBody>
          <a:bodyPr vert="horz" lIns="91418" tIns="45710" rIns="91418" bIns="45710">
            <a:noAutofit/>
          </a:bodyPr>
          <a:lstStyle>
            <a:lvl1pPr marL="0" indent="0" algn="ctr">
              <a:buNone/>
              <a:defRPr sz="2025">
                <a:solidFill>
                  <a:schemeClr val="tx1"/>
                </a:solidFill>
                <a:latin typeface="+mn-lt"/>
                <a:cs typeface="CiscoSans ExtraLight"/>
              </a:defRPr>
            </a:lvl1pPr>
          </a:lstStyle>
          <a:p>
            <a:pPr lvl="0"/>
            <a:r>
              <a:rPr lang="en-US" noProof="0" dirty="0"/>
              <a:t>Click icon to add chart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0220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42901" y="1349354"/>
            <a:ext cx="4098864" cy="3040875"/>
          </a:xfrm>
          <a:prstGeom prst="rect">
            <a:avLst/>
          </a:prstGeom>
        </p:spPr>
        <p:txBody>
          <a:bodyPr lIns="91418" tIns="45710" rIns="91418"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18" tIns="45710" rIns="91418" bIns="45710">
            <a:noAutofit/>
          </a:bodyPr>
          <a:lstStyle>
            <a:lvl1pPr marL="0" indent="0" algn="ctr">
              <a:buNone/>
              <a:defRPr sz="2025" b="0" i="0">
                <a:solidFill>
                  <a:schemeClr val="tx1"/>
                </a:solidFill>
                <a:latin typeface="+mn-lt"/>
                <a:cs typeface="CiscoSans ExtraLight"/>
              </a:defRPr>
            </a:lvl1pPr>
          </a:lstStyle>
          <a:p>
            <a:pPr lvl="0"/>
            <a:r>
              <a:rPr lang="en-US" noProof="0" dirty="0"/>
              <a:t>Click icon to add picture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1620114"/>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78"/>
            <a:endParaRPr lang="en-US" sz="1800" dirty="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78"/>
            <a:endParaRPr lang="en-US" sz="1800"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78"/>
            <a:endParaRPr lang="en-US" sz="1800" dirty="0">
              <a:solidFill>
                <a:srgbClr val="FFFFFF"/>
              </a:solidFill>
              <a:cs typeface="Arial"/>
            </a:endParaRPr>
          </a:p>
        </p:txBody>
      </p:sp>
      <p:sp>
        <p:nvSpPr>
          <p:cNvPr id="17" name="Text Placeholder 17"/>
          <p:cNvSpPr>
            <a:spLocks noGrp="1"/>
          </p:cNvSpPr>
          <p:nvPr>
            <p:ph type="body" sz="quarter" idx="11" hasCustomPrompt="1"/>
          </p:nvPr>
        </p:nvSpPr>
        <p:spPr>
          <a:xfrm>
            <a:off x="777486" y="2800147"/>
            <a:ext cx="2292136" cy="603661"/>
          </a:xfrm>
          <a:prstGeom prst="rect">
            <a:avLst/>
          </a:prstGeom>
        </p:spPr>
        <p:txBody>
          <a:bodyPr lIns="91418" tIns="45710" rIns="91418" bIns="45710"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6" y="2798200"/>
            <a:ext cx="2292136" cy="603661"/>
          </a:xfrm>
          <a:prstGeom prst="rect">
            <a:avLst/>
          </a:prstGeom>
        </p:spPr>
        <p:txBody>
          <a:bodyPr lIns="91418" tIns="45710" rIns="91418" bIns="45710"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1" y="2798200"/>
            <a:ext cx="2292136" cy="603661"/>
          </a:xfrm>
          <a:prstGeom prst="rect">
            <a:avLst/>
          </a:prstGeom>
        </p:spPr>
        <p:txBody>
          <a:bodyPr lIns="91418" tIns="45710" rIns="91418" bIns="45710"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38" tIns="45719" rIns="91438" bIns="45719"/>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3843892568"/>
      </p:ext>
    </p:extLst>
  </p:cSld>
  <p:clrMapOvr>
    <a:masterClrMapping/>
  </p:clrMapOvr>
  <p:transition spd="slow">
    <p:wip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9"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algn="ctr" defTabSz="685783" fontAlgn="auto">
              <a:spcBef>
                <a:spcPts val="0"/>
              </a:spcBef>
              <a:spcAft>
                <a:spcPts val="0"/>
              </a:spcAft>
              <a:defRPr/>
            </a:pPr>
            <a:endParaRPr lang="en-US" sz="1800" kern="0" dirty="0">
              <a:solidFill>
                <a:prstClr val="white"/>
              </a:solidFill>
              <a:latin typeface="Arial"/>
              <a:ea typeface="+mn-ea"/>
              <a:cs typeface="+mn-cs"/>
            </a:endParaRPr>
          </a:p>
        </p:txBody>
      </p:sp>
      <p:sp>
        <p:nvSpPr>
          <p:cNvPr id="44" name="Oval 43"/>
          <p:cNvSpPr/>
          <p:nvPr userDrawn="1"/>
        </p:nvSpPr>
        <p:spPr>
          <a:xfrm>
            <a:off x="3422849"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algn="ctr" defTabSz="685783" fontAlgn="auto">
              <a:spcBef>
                <a:spcPts val="0"/>
              </a:spcBef>
              <a:spcAft>
                <a:spcPts val="0"/>
              </a:spcAft>
              <a:defRPr/>
            </a:pPr>
            <a:endParaRPr lang="en-US" sz="1800" kern="0" dirty="0">
              <a:solidFill>
                <a:prstClr val="white"/>
              </a:solidFill>
              <a:latin typeface="Arial"/>
              <a:ea typeface="+mn-ea"/>
              <a:cs typeface="+mn-cs"/>
            </a:endParaRPr>
          </a:p>
        </p:txBody>
      </p:sp>
      <p:sp>
        <p:nvSpPr>
          <p:cNvPr id="45" name="Oval 44"/>
          <p:cNvSpPr/>
          <p:nvPr userDrawn="1"/>
        </p:nvSpPr>
        <p:spPr>
          <a:xfrm>
            <a:off x="6087367" y="1622395"/>
            <a:ext cx="2306251" cy="2305968"/>
          </a:xfrm>
          <a:prstGeom prst="ellipse">
            <a:avLst/>
          </a:prstGeom>
          <a:solidFill>
            <a:sysClr val="windowText" lastClr="000000">
              <a:alpha val="30000"/>
            </a:sysClr>
          </a:solidFill>
          <a:ln w="25400" cap="flat" cmpd="sng" algn="ctr">
            <a:noFill/>
            <a:prstDash val="solid"/>
          </a:ln>
          <a:effectLst/>
        </p:spPr>
        <p:txBody>
          <a:bodyPr lIns="68576" tIns="34289" rIns="68576" bIns="34289" anchor="ctr"/>
          <a:lstStyle/>
          <a:p>
            <a:pPr algn="ctr" defTabSz="685783" fontAlgn="auto">
              <a:spcBef>
                <a:spcPts val="0"/>
              </a:spcBef>
              <a:spcAft>
                <a:spcPts val="0"/>
              </a:spcAft>
              <a:defRPr/>
            </a:pPr>
            <a:endParaRPr lang="en-US" sz="1800" kern="0" dirty="0">
              <a:solidFill>
                <a:prstClr val="white"/>
              </a:solidFill>
              <a:latin typeface="Arial"/>
              <a:ea typeface="+mn-ea"/>
              <a:cs typeface="+mn-cs"/>
            </a:endParaRPr>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275"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275">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2" tIns="45711" rIns="91422" bIns="45711" anchor="ctr" anchorCtr="0"/>
          <a:lstStyle>
            <a:lvl1pPr algn="l">
              <a:buFontTx/>
              <a:buNone/>
              <a:defRPr sz="1275">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9" y="3873143"/>
            <a:ext cx="2292136" cy="603661"/>
          </a:xfrm>
          <a:prstGeom prst="rect">
            <a:avLst/>
          </a:prstGeom>
        </p:spPr>
        <p:txBody>
          <a:bodyPr lIns="91418" tIns="45710" rIns="91418" bIns="45710"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6"/>
            <a:ext cx="2292136" cy="603661"/>
          </a:xfrm>
          <a:prstGeom prst="rect">
            <a:avLst/>
          </a:prstGeom>
        </p:spPr>
        <p:txBody>
          <a:bodyPr lIns="91418" tIns="45710" rIns="91418" bIns="45710"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7" y="3871196"/>
            <a:ext cx="2292136" cy="603661"/>
          </a:xfrm>
          <a:prstGeom prst="rect">
            <a:avLst/>
          </a:prstGeom>
        </p:spPr>
        <p:txBody>
          <a:bodyPr lIns="91418" tIns="45710" rIns="91418" bIns="45710"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828124"/>
      </p:ext>
    </p:extLst>
  </p:cSld>
  <p:clrMapOvr>
    <a:masterClrMapping/>
  </p:clrMapOvr>
  <p:transition spd="slow">
    <p:wip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21" y="4629155"/>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18" tIns="45710" rIns="91418" bIns="45710"/>
          <a:lstStyle>
            <a:lvl1pPr marL="0" indent="0" algn="ctr">
              <a:buNone/>
              <a:defRPr sz="2175" baseline="0">
                <a:latin typeface="+mn-lt"/>
                <a:cs typeface="CiscoSans ExtraLight"/>
              </a:defRPr>
            </a:lvl1pPr>
          </a:lstStyle>
          <a:p>
            <a:pPr lvl="0"/>
            <a:r>
              <a:rPr lang="en-US" noProof="0" dirty="0"/>
              <a:t>Click icon to add picture</a:t>
            </a:r>
          </a:p>
        </p:txBody>
      </p:sp>
      <p:sp>
        <p:nvSpPr>
          <p:cNvPr id="6" name="Text Placeholder 2"/>
          <p:cNvSpPr>
            <a:spLocks noGrp="1"/>
          </p:cNvSpPr>
          <p:nvPr>
            <p:ph type="body" sz="quarter" idx="11" hasCustomPrompt="1"/>
          </p:nvPr>
        </p:nvSpPr>
        <p:spPr bwMode="auto">
          <a:xfrm>
            <a:off x="500064" y="3476650"/>
            <a:ext cx="8139112" cy="520654"/>
          </a:xfrm>
          <a:prstGeom prst="rect">
            <a:avLst/>
          </a:prstGeom>
          <a:solidFill>
            <a:schemeClr val="bg1">
              <a:alpha val="70000"/>
            </a:schemeClr>
          </a:solidFill>
          <a:extLst/>
        </p:spPr>
        <p:txBody>
          <a:bodyPr wrap="square" lIns="107997" tIns="0" rIns="91438" bIns="45719" numCol="1" anchor="ctr" anchorCtr="0" compatLnSpc="1">
            <a:prstTxWarp prst="textNoShape">
              <a:avLst/>
            </a:prstTxWarp>
            <a:spAutoFit/>
          </a:bodyPr>
          <a:lstStyle>
            <a:lvl1pPr marL="172792"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3248057994"/>
      </p:ext>
    </p:extLst>
  </p:cSld>
  <p:clrMapOvr>
    <a:masterClrMapping/>
  </p:clrMapOvr>
  <p:transition spd="slow">
    <p:wip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42"/>
            <a:ext cx="8563172" cy="2542175"/>
          </a:xfrm>
          <a:prstGeom prst="rect">
            <a:avLst/>
          </a:prstGeom>
        </p:spPr>
        <p:txBody>
          <a:bodyPr vert="horz" lIns="91418" tIns="45710" rIns="91418" bIns="45710"/>
          <a:lstStyle>
            <a:lvl1pPr marL="0" indent="0" algn="ctr">
              <a:buNone/>
              <a:defRPr sz="2175" baseline="0">
                <a:solidFill>
                  <a:srgbClr val="676767"/>
                </a:solidFill>
                <a:latin typeface="+mn-lt"/>
                <a:cs typeface="CiscoSans ExtraLight"/>
              </a:defRPr>
            </a:lvl1pPr>
          </a:lstStyle>
          <a:p>
            <a:pPr lvl="0"/>
            <a:r>
              <a:rPr lang="en-US" noProof="0" dirty="0"/>
              <a:t>Click icon to add picture</a:t>
            </a:r>
          </a:p>
        </p:txBody>
      </p:sp>
      <p:sp>
        <p:nvSpPr>
          <p:cNvPr id="4" name="Text Placeholder 3"/>
          <p:cNvSpPr>
            <a:spLocks noGrp="1"/>
          </p:cNvSpPr>
          <p:nvPr>
            <p:ph type="body" sz="quarter" idx="11" hasCustomPrompt="1"/>
          </p:nvPr>
        </p:nvSpPr>
        <p:spPr>
          <a:xfrm>
            <a:off x="448786" y="3054522"/>
            <a:ext cx="8364236" cy="563807"/>
          </a:xfrm>
          <a:prstGeom prst="rect">
            <a:avLst/>
          </a:prstGeom>
        </p:spPr>
        <p:txBody>
          <a:bodyPr vert="horz" wrap="square" lIns="91438" tIns="45719" rIns="91438" bIns="45719">
            <a:spAutoFit/>
          </a:bodyPr>
          <a:lstStyle>
            <a:lvl1pPr marL="0" indent="0">
              <a:buNone/>
              <a:defRPr sz="3225"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139485615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0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0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21" y="4629155"/>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18" tIns="45710" rIns="91418" bIns="45710"/>
          <a:lstStyle>
            <a:lvl1pPr marL="0" indent="0" algn="ctr">
              <a:buNone/>
              <a:defRPr sz="2175" baseline="0">
                <a:latin typeface="+mn-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392084440"/>
      </p:ext>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2" tIns="45711" rIns="91422" bIns="45711"/>
          <a:lstStyle>
            <a:lvl1pPr marL="0" indent="0" algn="ctr">
              <a:buNone/>
              <a:defRPr sz="1500" baseline="0">
                <a:latin typeface="+mn-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39447979"/>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2"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457178" fontAlgn="auto">
              <a:spcBef>
                <a:spcPts val="0"/>
              </a:spcBef>
              <a:spcAft>
                <a:spcPts val="0"/>
              </a:spcAft>
              <a:defRPr/>
            </a:pPr>
            <a:endParaRPr lang="en-US" sz="1800" dirty="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457178" fontAlgn="auto">
              <a:spcBef>
                <a:spcPts val="0"/>
              </a:spcBef>
              <a:spcAft>
                <a:spcPts val="0"/>
              </a:spcAft>
              <a:defRPr/>
            </a:pPr>
            <a:endParaRPr lang="en-US" sz="1800" dirty="0">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rgbClr val="676767"/>
            </a:solidFill>
          </a:ln>
          <a:effectLst/>
        </p:spPr>
        <p:txBody>
          <a:bodyPr lIns="91422" tIns="45711" rIns="91422" bIns="45711" anchor="ctr" anchorCtr="0"/>
          <a:lstStyle>
            <a:lvl1pPr algn="ctr">
              <a:buFontTx/>
              <a:buNone/>
              <a:defRPr>
                <a:solidFill>
                  <a:schemeClr val="tx1"/>
                </a:solidFill>
                <a:latin typeface="+mj-lt"/>
              </a:defRPr>
            </a:lvl1pPr>
          </a:lstStyle>
          <a:p>
            <a:pPr lvl="0"/>
            <a:r>
              <a:rPr lang="en-US" noProof="0" dirty="0"/>
              <a:t>Click icon to add picture</a:t>
            </a:r>
          </a:p>
        </p:txBody>
      </p:sp>
      <p:sp>
        <p:nvSpPr>
          <p:cNvPr id="11" name="Title 10"/>
          <p:cNvSpPr>
            <a:spLocks noGrp="1"/>
          </p:cNvSpPr>
          <p:nvPr>
            <p:ph type="title" hasCustomPrompt="1"/>
          </p:nvPr>
        </p:nvSpPr>
        <p:spPr>
          <a:xfrm>
            <a:off x="2065873" y="3655079"/>
            <a:ext cx="5074070" cy="628650"/>
          </a:xfrm>
        </p:spPr>
        <p:txBody>
          <a:bodyPr anchor="ctr"/>
          <a:lstStyle>
            <a:lvl1pPr>
              <a:defRPr sz="2025">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25088299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8" y="233368"/>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457178" fontAlgn="auto">
              <a:spcBef>
                <a:spcPts val="0"/>
              </a:spcBef>
              <a:spcAft>
                <a:spcPts val="0"/>
              </a:spcAft>
              <a:defRPr/>
            </a:pPr>
            <a:endParaRPr lang="en-US" sz="1800"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6" tIns="34288" rIns="68576" bIns="34288" rtlCol="0" anchor="ctr" anchorCtr="0">
            <a:normAutofit/>
          </a:bodyPr>
          <a:lstStyle>
            <a:lvl1pPr marL="0" indent="0" algn="ctr" defTabSz="68574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a:t>Click icon to add picture</a:t>
            </a:r>
          </a:p>
        </p:txBody>
      </p:sp>
      <p:sp>
        <p:nvSpPr>
          <p:cNvPr id="9" name="Title 8"/>
          <p:cNvSpPr>
            <a:spLocks noGrp="1"/>
          </p:cNvSpPr>
          <p:nvPr>
            <p:ph type="title" hasCustomPrompt="1"/>
          </p:nvPr>
        </p:nvSpPr>
        <p:spPr>
          <a:xfrm>
            <a:off x="430943" y="2480698"/>
            <a:ext cx="6729865" cy="1614419"/>
          </a:xfrm>
        </p:spPr>
        <p:txBody>
          <a:bodyPr>
            <a:noAutofit/>
          </a:bodyPr>
          <a:lstStyle>
            <a:lvl1pPr marL="0" marR="0" indent="0" algn="l" defTabSz="685743"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51035396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457178" fontAlgn="auto">
              <a:spcBef>
                <a:spcPts val="0"/>
              </a:spcBef>
              <a:spcAft>
                <a:spcPts val="0"/>
              </a:spcAft>
              <a:defRPr/>
            </a:pPr>
            <a:endParaRPr lang="en-US" sz="1800"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2" tIns="45711" rIns="91422" bIns="45711" anchor="ctr" anchorCtr="0"/>
          <a:lstStyle>
            <a:lvl1pPr algn="ctr">
              <a:buFontTx/>
              <a:buNone/>
              <a:defRPr>
                <a:solidFill>
                  <a:schemeClr val="tx1"/>
                </a:solidFill>
                <a:latin typeface="+mj-lt"/>
              </a:defRPr>
            </a:lvl1pPr>
          </a:lstStyle>
          <a:p>
            <a:pPr lvl="0"/>
            <a:r>
              <a:rPr lang="en-US" noProof="0" dirty="0"/>
              <a:t>Click icon to add picture</a:t>
            </a:r>
          </a:p>
        </p:txBody>
      </p:sp>
      <p:sp>
        <p:nvSpPr>
          <p:cNvPr id="9" name="Title 8"/>
          <p:cNvSpPr>
            <a:spLocks noGrp="1"/>
          </p:cNvSpPr>
          <p:nvPr>
            <p:ph type="title" hasCustomPrompt="1"/>
          </p:nvPr>
        </p:nvSpPr>
        <p:spPr>
          <a:xfrm>
            <a:off x="342902" y="546739"/>
            <a:ext cx="4444687" cy="813985"/>
          </a:xfrm>
        </p:spPr>
        <p:txBody>
          <a:bodyPr wrap="none" anchor="t" anchorCtr="0">
            <a:noAutofit/>
          </a:bodyPr>
          <a:lstStyle>
            <a:lvl1pPr>
              <a:lnSpc>
                <a:spcPct val="90000"/>
              </a:lnSpc>
              <a:defRPr sz="2475">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31432548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8"/>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0" name="Rectangle 9"/>
          <p:cNvSpPr/>
          <p:nvPr/>
        </p:nvSpPr>
        <p:spPr>
          <a:xfrm>
            <a:off x="334963" y="233368"/>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1" name="Rectangle 10"/>
          <p:cNvSpPr/>
          <p:nvPr/>
        </p:nvSpPr>
        <p:spPr>
          <a:xfrm>
            <a:off x="6980246"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2" name="Rectangle 11"/>
          <p:cNvSpPr/>
          <p:nvPr/>
        </p:nvSpPr>
        <p:spPr>
          <a:xfrm>
            <a:off x="334968" y="2271718"/>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3" name="Rectangle 12"/>
          <p:cNvSpPr/>
          <p:nvPr/>
        </p:nvSpPr>
        <p:spPr>
          <a:xfrm>
            <a:off x="2911477" y="2271718"/>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4" name="Rectangle 13"/>
          <p:cNvSpPr/>
          <p:nvPr/>
        </p:nvSpPr>
        <p:spPr>
          <a:xfrm>
            <a:off x="6980246"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15" name="Rectangle 14"/>
          <p:cNvSpPr/>
          <p:nvPr/>
        </p:nvSpPr>
        <p:spPr>
          <a:xfrm>
            <a:off x="6980246"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algn="ctr" defTabSz="457178" fontAlgn="auto">
              <a:spcBef>
                <a:spcPts val="0"/>
              </a:spcBef>
              <a:spcAft>
                <a:spcPts val="0"/>
              </a:spcAft>
              <a:defRPr/>
            </a:pPr>
            <a:endParaRPr lang="en-US" sz="1800"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2" y="233363"/>
            <a:ext cx="3267861" cy="1995489"/>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53" name="Picture Placeholder 25"/>
          <p:cNvSpPr>
            <a:spLocks noGrp="1"/>
          </p:cNvSpPr>
          <p:nvPr>
            <p:ph type="pic" sz="quarter" idx="13"/>
          </p:nvPr>
        </p:nvSpPr>
        <p:spPr>
          <a:xfrm>
            <a:off x="320824" y="2271723"/>
            <a:ext cx="2537420" cy="2594201"/>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55" name="Picture Placeholder 25"/>
          <p:cNvSpPr>
            <a:spLocks noGrp="1"/>
          </p:cNvSpPr>
          <p:nvPr>
            <p:ph type="pic" sz="quarter" idx="14"/>
          </p:nvPr>
        </p:nvSpPr>
        <p:spPr>
          <a:xfrm>
            <a:off x="2908336" y="2271723"/>
            <a:ext cx="4028516" cy="2594201"/>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3" tIns="34287" rIns="68573" bIns="34287"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Click icon to add picture</a:t>
            </a:r>
          </a:p>
        </p:txBody>
      </p:sp>
    </p:spTree>
    <p:extLst>
      <p:ext uri="{BB962C8B-B14F-4D97-AF65-F5344CB8AC3E}">
        <p14:creationId xmlns:p14="http://schemas.microsoft.com/office/powerpoint/2010/main" val="20579907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21834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6"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3" tIns="34287" rIns="68573" bIns="34287" rtlCol="0" anchor="ctr">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87883685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3" tIns="34287" rIns="68573" bIns="34287" rtlCol="0" anchor="ctr">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358037677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71" y="4920712"/>
            <a:ext cx="218951" cy="154516"/>
          </a:xfrm>
          <a:prstGeom prst="rect">
            <a:avLst/>
          </a:prstGeom>
          <a:noFill/>
          <a:ln w="9525" algn="ctr">
            <a:noFill/>
            <a:miter lim="800000"/>
            <a:headEnd/>
            <a:tailEnd/>
          </a:ln>
          <a:effectLst/>
        </p:spPr>
        <p:txBody>
          <a:bodyPr wrap="none" lIns="61585" tIns="30791" rIns="61585" bIns="30791" anchor="b">
            <a:spAutoFit/>
          </a:bodyPr>
          <a:lstStyle/>
          <a:p>
            <a:pPr algn="r" defTabSz="610714" fontAlgn="auto">
              <a:spcBef>
                <a:spcPts val="0"/>
              </a:spcBef>
              <a:spcAft>
                <a:spcPts val="0"/>
              </a:spcAft>
              <a:defRPr/>
            </a:pPr>
            <a:fld id="{4ABDCABE-3F10-B64C-92F1-862014417034}" type="slidenum">
              <a:rPr lang="en-US" sz="600">
                <a:solidFill>
                  <a:srgbClr val="FFFFFF">
                    <a:alpha val="60000"/>
                  </a:srgbClr>
                </a:solidFill>
                <a:latin typeface="Arial"/>
                <a:ea typeface="+mn-ea"/>
                <a:cs typeface="CiscoSans Thin"/>
              </a:rPr>
              <a:pPr algn="r" defTabSz="610714" fontAlgn="auto">
                <a:spcBef>
                  <a:spcPts val="0"/>
                </a:spcBef>
                <a:spcAft>
                  <a:spcPts val="0"/>
                </a:spcAft>
                <a:defRPr/>
              </a:pPr>
              <a:t>‹#›</a:t>
            </a:fld>
            <a:endParaRPr lang="en-US" sz="600" dirty="0">
              <a:solidFill>
                <a:srgbClr val="FFFFFF">
                  <a:alpha val="60000"/>
                </a:srgbClr>
              </a:solidFill>
              <a:latin typeface="Arial"/>
              <a:ea typeface="+mn-ea"/>
              <a:cs typeface="CiscoSans Thin"/>
            </a:endParaRPr>
          </a:p>
        </p:txBody>
      </p:sp>
      <p:sp>
        <p:nvSpPr>
          <p:cNvPr id="6" name="Rectangle 4"/>
          <p:cNvSpPr>
            <a:spLocks noChangeArrowheads="1"/>
          </p:cNvSpPr>
          <p:nvPr userDrawn="1"/>
        </p:nvSpPr>
        <p:spPr bwMode="ltGray">
          <a:xfrm>
            <a:off x="5254752" y="4919459"/>
            <a:ext cx="3270774" cy="154516"/>
          </a:xfrm>
          <a:prstGeom prst="rect">
            <a:avLst/>
          </a:prstGeom>
          <a:noFill/>
          <a:ln w="9525">
            <a:noFill/>
            <a:miter lim="800000"/>
            <a:headEnd/>
            <a:tailEnd/>
          </a:ln>
          <a:effectLst/>
        </p:spPr>
        <p:txBody>
          <a:bodyPr wrap="square" lIns="61585" tIns="30791" rIns="61585" bIns="30791" anchor="b">
            <a:spAutoFit/>
          </a:bodyPr>
          <a:lstStyle/>
          <a:p>
            <a:pPr defTabSz="610714" fontAlgn="auto">
              <a:spcBef>
                <a:spcPts val="0"/>
              </a:spcBef>
              <a:spcAft>
                <a:spcPts val="0"/>
              </a:spcAft>
              <a:defRPr/>
            </a:pPr>
            <a:r>
              <a:rPr lang="en-US" sz="600" dirty="0">
                <a:solidFill>
                  <a:srgbClr val="FFFFFF">
                    <a:alpha val="60000"/>
                  </a:srgbClr>
                </a:solidFill>
                <a:latin typeface="Arial"/>
                <a:ea typeface="+mn-ea"/>
                <a:cs typeface="CiscoSans Thin"/>
              </a:rPr>
              <a:t>C97-734093-02 © 2015 Cisco and/or its affiliates. All rights reserved. Cisco Confidential</a:t>
            </a:r>
          </a:p>
        </p:txBody>
      </p:sp>
      <p:pic>
        <p:nvPicPr>
          <p:cNvPr id="8" name="Picture 2" descr="C:\Users\spius\Pictures\cisco logo blue gradient.png"/>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65766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576545" y="1646240"/>
            <a:ext cx="1990911"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523183"/>
      </p:ext>
    </p:extLst>
  </p:cSld>
  <p:clrMapOvr>
    <a:masterClrMapping/>
  </p:clrMapOvr>
  <p:transition spd="slow">
    <p:wip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
            <a:ext cx="9144000" cy="5140827"/>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31660" y="1643634"/>
            <a:ext cx="2080678" cy="1856232"/>
          </a:xfrm>
          <a:prstGeom prst="rect">
            <a:avLst/>
          </a:prstGeom>
        </p:spPr>
      </p:pic>
    </p:spTree>
    <p:extLst>
      <p:ext uri="{BB962C8B-B14F-4D97-AF65-F5344CB8AC3E}">
        <p14:creationId xmlns:p14="http://schemas.microsoft.com/office/powerpoint/2010/main" val="3571440503"/>
      </p:ext>
    </p:extLst>
  </p:cSld>
  <p:clrMapOvr>
    <a:masterClrMapping/>
  </p:clrMapOvr>
  <p:transition spd="slow">
    <p:wip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269876" y="883920"/>
            <a:ext cx="8661567" cy="342900"/>
          </a:xfrm>
          <a:prstGeom prst="rect">
            <a:avLst/>
          </a:prstGeom>
        </p:spPr>
        <p:txBody>
          <a:bodyPr lIns="91438" tIns="45719" rIns="91438" bIns="45719">
            <a:noAutofit/>
          </a:bodyPr>
          <a:lstStyle>
            <a:lvl1pPr marL="0" indent="0">
              <a:buNone/>
              <a:defRPr lang="en-US" sz="2025" kern="1200" spc="-38" baseline="0" dirty="0">
                <a:solidFill>
                  <a:srgbClr val="686A79"/>
                </a:solidFill>
                <a:latin typeface="+mj-lt"/>
                <a:ea typeface="+mn-ea"/>
                <a:cs typeface="+mn-cs"/>
              </a:defRPr>
            </a:lvl1pPr>
          </a:lstStyle>
          <a:p>
            <a:pPr marL="0" lvl="0" indent="0" algn="l" defTabSz="685857"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a:t>Slide Subtitle</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360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1_Half Page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74885"/>
      </p:ext>
    </p:extLst>
  </p:cSld>
  <p:clrMapOvr>
    <a:masterClrMapping/>
  </p:clrMapOvr>
  <p:transition spd="slow">
    <p:wip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8" y="226314"/>
            <a:ext cx="8580923" cy="603504"/>
          </a:xfrm>
        </p:spPr>
        <p:txBody>
          <a:bodyPr/>
          <a:lstStyle>
            <a:lvl1pPr algn="l" defTabSz="685766"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852747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39898"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200"/>
            <a:ext cx="8296421" cy="288131"/>
          </a:xfrm>
          <a:prstGeom prst="rect">
            <a:avLst/>
          </a:prstGeom>
        </p:spPr>
        <p:txBody>
          <a:bodyPr lIns="91420" tIns="45710" rIns="91420" bIns="45710" anchor="b" anchorCtr="0">
            <a:noAutofit/>
          </a:bodyPr>
          <a:lstStyle>
            <a:lvl1pPr marL="0" indent="0" algn="l">
              <a:buNone/>
              <a:defRPr sz="1050" b="0" i="0">
                <a:solidFill>
                  <a:srgbClr val="FFFFFE"/>
                </a:solidFill>
                <a:latin typeface="+mn-lt"/>
                <a:cs typeface="CiscoSans"/>
              </a:defRPr>
            </a:lvl1pPr>
            <a:lvl2pPr marL="257135" indent="0" algn="ctr">
              <a:buNone/>
              <a:defRPr>
                <a:solidFill>
                  <a:schemeClr val="tx1">
                    <a:tint val="75000"/>
                  </a:schemeClr>
                </a:solidFill>
              </a:defRPr>
            </a:lvl2pPr>
            <a:lvl3pPr marL="514277" indent="0" algn="ctr">
              <a:buNone/>
              <a:defRPr>
                <a:solidFill>
                  <a:schemeClr val="tx1">
                    <a:tint val="75000"/>
                  </a:schemeClr>
                </a:solidFill>
              </a:defRPr>
            </a:lvl3pPr>
            <a:lvl4pPr marL="771415" indent="0" algn="ctr">
              <a:buNone/>
              <a:defRPr>
                <a:solidFill>
                  <a:schemeClr val="tx1">
                    <a:tint val="75000"/>
                  </a:schemeClr>
                </a:solidFill>
              </a:defRPr>
            </a:lvl4pPr>
            <a:lvl5pPr marL="1028555" indent="0" algn="ctr">
              <a:buNone/>
              <a:defRPr>
                <a:solidFill>
                  <a:schemeClr val="tx1">
                    <a:tint val="75000"/>
                  </a:schemeClr>
                </a:solidFill>
              </a:defRPr>
            </a:lvl5pPr>
            <a:lvl6pPr marL="1285691" indent="0" algn="ctr">
              <a:buNone/>
              <a:defRPr>
                <a:solidFill>
                  <a:schemeClr val="tx1">
                    <a:tint val="75000"/>
                  </a:schemeClr>
                </a:solidFill>
              </a:defRPr>
            </a:lvl6pPr>
            <a:lvl7pPr marL="1542833" indent="0" algn="ctr">
              <a:buNone/>
              <a:defRPr>
                <a:solidFill>
                  <a:schemeClr val="tx1">
                    <a:tint val="75000"/>
                  </a:schemeClr>
                </a:solidFill>
              </a:defRPr>
            </a:lvl7pPr>
            <a:lvl8pPr marL="1799970" indent="0" algn="ctr">
              <a:buNone/>
              <a:defRPr>
                <a:solidFill>
                  <a:schemeClr val="tx1">
                    <a:tint val="75000"/>
                  </a:schemeClr>
                </a:solidFill>
              </a:defRPr>
            </a:lvl8pPr>
            <a:lvl9pPr marL="2057111"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7"/>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4"/>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5" y="3300365"/>
            <a:ext cx="8302625" cy="299001"/>
          </a:xfrm>
          <a:prstGeom prst="rect">
            <a:avLst/>
          </a:prstGeom>
        </p:spPr>
        <p:txBody>
          <a:bodyPr lIns="91420" tIns="45710" rIns="91420" bIns="45710"/>
          <a:lstStyle>
            <a:lvl1pPr marL="0" indent="0">
              <a:buFont typeface="Arial" panose="020B0604020202020204" pitchFamily="34" charset="0"/>
              <a:buNone/>
              <a:defRPr sz="1650" baseline="0">
                <a:solidFill>
                  <a:srgbClr val="FFFFFE"/>
                </a:solidFill>
                <a:latin typeface="+mj-lt"/>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39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1997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Segue Gradient">
    <p:bg>
      <p:bgPr>
        <a:gradFill rotWithShape="0">
          <a:gsLst>
            <a:gs pos="0">
              <a:srgbClr val="1064A8"/>
            </a:gs>
            <a:gs pos="69000">
              <a:srgbClr val="011B42"/>
            </a:gs>
            <a:gs pos="100000">
              <a:srgbClr val="0A1528"/>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pic>
        <p:nvPicPr>
          <p:cNvPr id="14"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sp>
        <p:nvSpPr>
          <p:cNvPr id="16"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FFFFFF">
                    <a:alpha val="25000"/>
                  </a:srgbClr>
                </a:solidFill>
                <a:latin typeface="Arial"/>
                <a:ea typeface="+mn-ea"/>
                <a:cs typeface="CiscoSans Thin"/>
              </a:rPr>
              <a:t>© 2015  Cisco and/or its affiliates. All rights reserved.   </a:t>
            </a:r>
          </a:p>
        </p:txBody>
      </p:sp>
      <p:pic>
        <p:nvPicPr>
          <p:cNvPr id="17"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46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rgbClr val="011B42"/>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23222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59171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1500">
                <a:ea typeface="Arial"/>
                <a:cs typeface="Arial"/>
              </a:defRPr>
            </a:lvl1pPr>
          </a:lstStyle>
          <a:p>
            <a:pPr lvl="0"/>
            <a:r>
              <a:rPr lang="en-US"/>
              <a:t>Click to edit Master text styles</a:t>
            </a:r>
          </a:p>
        </p:txBody>
      </p:sp>
      <p:sp>
        <p:nvSpPr>
          <p:cNvPr id="5" name="Text Placeholder 3"/>
          <p:cNvSpPr>
            <a:spLocks noGrp="1"/>
          </p:cNvSpPr>
          <p:nvPr>
            <p:ph type="body" sz="quarter" idx="10" hasCustomPrompt="1"/>
          </p:nvPr>
        </p:nvSpPr>
        <p:spPr>
          <a:xfrm>
            <a:off x="454605" y="1347788"/>
            <a:ext cx="8277344"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22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7" y="1481752"/>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bg1">
                    <a:lumMod val="50000"/>
                  </a:schemeClr>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rgbClr val="7F7F7F"/>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9"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759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707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452670">
              <a:lnSpc>
                <a:spcPct val="100000"/>
              </a:lnSpc>
              <a:spcBef>
                <a:spcPct val="50000"/>
              </a:spcBef>
              <a:buNone/>
              <a:defRPr sz="165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Click to edit text </a:t>
            </a:r>
          </a:p>
        </p:txBody>
      </p:sp>
      <p:sp>
        <p:nvSpPr>
          <p:cNvPr id="4" name="Title 1"/>
          <p:cNvSpPr>
            <a:spLocks noGrp="1"/>
          </p:cNvSpPr>
          <p:nvPr>
            <p:ph type="ctrTitle" hasCustomPrompt="1"/>
          </p:nvPr>
        </p:nvSpPr>
        <p:spPr>
          <a:xfrm>
            <a:off x="287923" y="1540553"/>
            <a:ext cx="7972248" cy="2278837"/>
          </a:xfrm>
          <a:prstGeom prst="rect">
            <a:avLst/>
          </a:prstGeom>
        </p:spPr>
        <p:txBody>
          <a:bodyPr anchor="ctr">
            <a:noAutofit/>
          </a:bodyPr>
          <a:lstStyle>
            <a:lvl1pPr marL="137696" indent="-299969" algn="l">
              <a:lnSpc>
                <a:spcPct val="90000"/>
              </a:lnSpc>
              <a:defRPr sz="3450" b="0" i="1" spc="0" baseline="0">
                <a:solidFill>
                  <a:srgbClr val="011B42"/>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38190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15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8" y="4148222"/>
            <a:ext cx="7180312" cy="326233"/>
          </a:xfrm>
          <a:prstGeom prst="rect">
            <a:avLst/>
          </a:prstGeom>
        </p:spPr>
        <p:txBody>
          <a:bodyPr wrap="square" lIns="91420" tIns="45710" rIns="91420" bIns="45710" anchor="b" anchorCtr="0">
            <a:noAutofit/>
          </a:bodyPr>
          <a:lstStyle>
            <a:lvl1pPr algn="l" defTabSz="452670">
              <a:lnSpc>
                <a:spcPct val="100000"/>
              </a:lnSpc>
              <a:spcBef>
                <a:spcPct val="50000"/>
              </a:spcBef>
              <a:buNone/>
              <a:defRPr sz="120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Source</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91468119"/>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04"/>
            <a:ext cx="9148102" cy="514350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9" y="1837945"/>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39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Closing Slide with 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9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Segue Slide 2">
    <p:spTree>
      <p:nvGrpSpPr>
        <p:cNvPr id="1" name=""/>
        <p:cNvGrpSpPr/>
        <p:nvPr/>
      </p:nvGrpSpPr>
      <p:grpSpPr>
        <a:xfrm>
          <a:off x="0" y="0"/>
          <a:ext cx="0" cy="0"/>
          <a:chOff x="0" y="0"/>
          <a:chExt cx="0" cy="0"/>
        </a:xfrm>
      </p:grpSpPr>
      <p:sp>
        <p:nvSpPr>
          <p:cNvPr id="30" name="Title 1"/>
          <p:cNvSpPr>
            <a:spLocks noGrp="1"/>
          </p:cNvSpPr>
          <p:nvPr>
            <p:ph type="title"/>
          </p:nvPr>
        </p:nvSpPr>
        <p:spPr>
          <a:xfrm>
            <a:off x="219532" y="470286"/>
            <a:ext cx="8711929" cy="3245032"/>
          </a:xfrm>
        </p:spPr>
        <p:txBody>
          <a:bodyPr/>
          <a:lstStyle>
            <a:lvl1pPr algn="l" defTabSz="685783" rtl="0" eaLnBrk="1" latinLnBrk="0" hangingPunct="1">
              <a:lnSpc>
                <a:spcPct val="90000"/>
              </a:lnSpc>
              <a:spcBef>
                <a:spcPct val="0"/>
              </a:spcBef>
              <a:buNone/>
              <a:defRPr lang="en-US" sz="4950" b="0" kern="1200" spc="-113"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16904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9" y="34132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t>Click to edit Master title style</a:t>
            </a:r>
            <a:endParaRPr lang="en-GB" dirty="0"/>
          </a:p>
        </p:txBody>
      </p:sp>
    </p:spTree>
    <p:extLst>
      <p:ext uri="{BB962C8B-B14F-4D97-AF65-F5344CB8AC3E}">
        <p14:creationId xmlns:p14="http://schemas.microsoft.com/office/powerpoint/2010/main" val="2409187253"/>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39898"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200"/>
            <a:ext cx="8296421" cy="288131"/>
          </a:xfrm>
          <a:prstGeom prst="rect">
            <a:avLst/>
          </a:prstGeom>
        </p:spPr>
        <p:txBody>
          <a:bodyPr lIns="91420" tIns="45710" rIns="91420" bIns="45710" anchor="b" anchorCtr="0">
            <a:noAutofit/>
          </a:bodyPr>
          <a:lstStyle>
            <a:lvl1pPr marL="0" indent="0" algn="l">
              <a:buNone/>
              <a:defRPr sz="1050" b="0" i="0">
                <a:solidFill>
                  <a:srgbClr val="FFFFFE"/>
                </a:solidFill>
                <a:latin typeface="+mn-lt"/>
                <a:cs typeface="CiscoSans"/>
              </a:defRPr>
            </a:lvl1pPr>
            <a:lvl2pPr marL="257135" indent="0" algn="ctr">
              <a:buNone/>
              <a:defRPr>
                <a:solidFill>
                  <a:schemeClr val="tx1">
                    <a:tint val="75000"/>
                  </a:schemeClr>
                </a:solidFill>
              </a:defRPr>
            </a:lvl2pPr>
            <a:lvl3pPr marL="514277" indent="0" algn="ctr">
              <a:buNone/>
              <a:defRPr>
                <a:solidFill>
                  <a:schemeClr val="tx1">
                    <a:tint val="75000"/>
                  </a:schemeClr>
                </a:solidFill>
              </a:defRPr>
            </a:lvl3pPr>
            <a:lvl4pPr marL="771415" indent="0" algn="ctr">
              <a:buNone/>
              <a:defRPr>
                <a:solidFill>
                  <a:schemeClr val="tx1">
                    <a:tint val="75000"/>
                  </a:schemeClr>
                </a:solidFill>
              </a:defRPr>
            </a:lvl4pPr>
            <a:lvl5pPr marL="1028555" indent="0" algn="ctr">
              <a:buNone/>
              <a:defRPr>
                <a:solidFill>
                  <a:schemeClr val="tx1">
                    <a:tint val="75000"/>
                  </a:schemeClr>
                </a:solidFill>
              </a:defRPr>
            </a:lvl5pPr>
            <a:lvl6pPr marL="1285691" indent="0" algn="ctr">
              <a:buNone/>
              <a:defRPr>
                <a:solidFill>
                  <a:schemeClr val="tx1">
                    <a:tint val="75000"/>
                  </a:schemeClr>
                </a:solidFill>
              </a:defRPr>
            </a:lvl6pPr>
            <a:lvl7pPr marL="1542833" indent="0" algn="ctr">
              <a:buNone/>
              <a:defRPr>
                <a:solidFill>
                  <a:schemeClr val="tx1">
                    <a:tint val="75000"/>
                  </a:schemeClr>
                </a:solidFill>
              </a:defRPr>
            </a:lvl7pPr>
            <a:lvl8pPr marL="1799970" indent="0" algn="ctr">
              <a:buNone/>
              <a:defRPr>
                <a:solidFill>
                  <a:schemeClr val="tx1">
                    <a:tint val="75000"/>
                  </a:schemeClr>
                </a:solidFill>
              </a:defRPr>
            </a:lvl8pPr>
            <a:lvl9pPr marL="2057111"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7"/>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4"/>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5" y="3300365"/>
            <a:ext cx="8302625" cy="299001"/>
          </a:xfrm>
          <a:prstGeom prst="rect">
            <a:avLst/>
          </a:prstGeom>
        </p:spPr>
        <p:txBody>
          <a:bodyPr lIns="91420" tIns="45710" rIns="91420" bIns="45710"/>
          <a:lstStyle>
            <a:lvl1pPr marL="0" indent="0">
              <a:buFont typeface="Arial" panose="020B0604020202020204" pitchFamily="34" charset="0"/>
              <a:buNone/>
              <a:defRPr sz="1650" baseline="0">
                <a:solidFill>
                  <a:srgbClr val="FFFFFE"/>
                </a:solidFill>
                <a:latin typeface="+mj-lt"/>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39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8635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Segue Gradient">
    <p:bg>
      <p:bgPr>
        <a:gradFill rotWithShape="0">
          <a:gsLst>
            <a:gs pos="0">
              <a:srgbClr val="1064A8"/>
            </a:gs>
            <a:gs pos="69000">
              <a:srgbClr val="011B42"/>
            </a:gs>
            <a:gs pos="100000">
              <a:srgbClr val="0A1528"/>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pic>
        <p:nvPicPr>
          <p:cNvPr id="14"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FFFFFF">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FFFFFF">
                  <a:alpha val="25000"/>
                </a:srgbClr>
              </a:solidFill>
              <a:latin typeface="Arial"/>
              <a:ea typeface="+mn-ea"/>
              <a:cs typeface="CiscoSans Thin"/>
            </a:endParaRPr>
          </a:p>
        </p:txBody>
      </p:sp>
      <p:sp>
        <p:nvSpPr>
          <p:cNvPr id="16"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FFFFFF">
                    <a:alpha val="25000"/>
                  </a:srgbClr>
                </a:solidFill>
                <a:latin typeface="Arial"/>
                <a:ea typeface="+mn-ea"/>
                <a:cs typeface="CiscoSans Thin"/>
              </a:rPr>
              <a:t>© 2015  Cisco and/or its affiliates. All rights reserved.   </a:t>
            </a:r>
          </a:p>
        </p:txBody>
      </p:sp>
      <p:pic>
        <p:nvPicPr>
          <p:cNvPr id="17"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5"/>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29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783" fontAlgn="auto">
              <a:spcBef>
                <a:spcPts val="0"/>
              </a:spcBef>
              <a:spcAft>
                <a:spcPts val="0"/>
              </a:spcAft>
            </a:pPr>
            <a:endParaRPr lang="en-US" sz="1800" dirty="0">
              <a:solidFill>
                <a:srgbClr val="676767"/>
              </a:solidFill>
              <a:latin typeface="Arial"/>
              <a:ea typeface="+mn-ea"/>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rgbClr val="011B42"/>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12685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99187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1500">
                <a:ea typeface="Arial"/>
                <a:cs typeface="Arial"/>
              </a:defRPr>
            </a:lvl1pPr>
          </a:lstStyle>
          <a:p>
            <a:pPr lvl="0"/>
            <a:r>
              <a:rPr lang="en-US"/>
              <a:t>Click to edit Master text styles</a:t>
            </a:r>
          </a:p>
        </p:txBody>
      </p:sp>
      <p:sp>
        <p:nvSpPr>
          <p:cNvPr id="5" name="Text Placeholder 3"/>
          <p:cNvSpPr>
            <a:spLocks noGrp="1"/>
          </p:cNvSpPr>
          <p:nvPr>
            <p:ph type="body" sz="quarter" idx="10" hasCustomPrompt="1"/>
          </p:nvPr>
        </p:nvSpPr>
        <p:spPr>
          <a:xfrm>
            <a:off x="454605" y="1347788"/>
            <a:ext cx="8277344" cy="3168210"/>
          </a:xfrm>
          <a:prstGeom prst="rect">
            <a:avLst/>
          </a:prstGeom>
        </p:spPr>
        <p:txBody>
          <a:bodyPr lIns="91420" tIns="45710" rIns="91420" bIns="45710">
            <a:noAutofit/>
          </a:bodyPr>
          <a:lstStyle>
            <a:lvl1pPr marL="210691" indent="-167840">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12" indent="-161887">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55" indent="-128558">
              <a:buClr>
                <a:schemeClr val="tx1"/>
              </a:buClr>
              <a:buSzPct val="80000"/>
              <a:buFont typeface="Arial"/>
              <a:buChar char="•"/>
              <a:defRPr sz="1200" b="0" i="0">
                <a:solidFill>
                  <a:srgbClr val="676767"/>
                </a:solidFill>
                <a:latin typeface="+mn-lt"/>
                <a:cs typeface="CiscoSans ExtraLight"/>
              </a:defRPr>
            </a:lvl3pPr>
            <a:lvl4pPr marL="683259" indent="-128558">
              <a:buClr>
                <a:schemeClr val="tx1"/>
              </a:buClr>
              <a:buSzPct val="80000"/>
              <a:buFont typeface="Arial"/>
              <a:buChar char="•"/>
              <a:defRPr sz="1050" b="0" i="0">
                <a:solidFill>
                  <a:srgbClr val="676767"/>
                </a:solidFill>
                <a:latin typeface="+mn-lt"/>
                <a:cs typeface="CiscoSans ExtraLight"/>
              </a:defRPr>
            </a:lvl4pPr>
            <a:lvl5pPr marL="811818" indent="-126177">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3310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26384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884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452670">
              <a:lnSpc>
                <a:spcPct val="100000"/>
              </a:lnSpc>
              <a:spcBef>
                <a:spcPct val="50000"/>
              </a:spcBef>
              <a:buNone/>
              <a:defRPr sz="165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Click to edit text </a:t>
            </a:r>
          </a:p>
        </p:txBody>
      </p:sp>
      <p:sp>
        <p:nvSpPr>
          <p:cNvPr id="4" name="Title 1"/>
          <p:cNvSpPr>
            <a:spLocks noGrp="1"/>
          </p:cNvSpPr>
          <p:nvPr>
            <p:ph type="ctrTitle" hasCustomPrompt="1"/>
          </p:nvPr>
        </p:nvSpPr>
        <p:spPr>
          <a:xfrm>
            <a:off x="287923" y="1540553"/>
            <a:ext cx="7972248" cy="2278837"/>
          </a:xfrm>
          <a:prstGeom prst="rect">
            <a:avLst/>
          </a:prstGeom>
        </p:spPr>
        <p:txBody>
          <a:bodyPr anchor="ctr">
            <a:noAutofit/>
          </a:bodyPr>
          <a:lstStyle>
            <a:lvl1pPr marL="137696" indent="-299969" algn="l">
              <a:lnSpc>
                <a:spcPct val="90000"/>
              </a:lnSpc>
              <a:defRPr sz="3450" b="0" i="1" spc="0" baseline="0">
                <a:solidFill>
                  <a:srgbClr val="011B42"/>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59261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15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8" y="4148222"/>
            <a:ext cx="7180312" cy="326233"/>
          </a:xfrm>
          <a:prstGeom prst="rect">
            <a:avLst/>
          </a:prstGeom>
        </p:spPr>
        <p:txBody>
          <a:bodyPr wrap="square" lIns="91420" tIns="45710" rIns="91420" bIns="45710" anchor="b" anchorCtr="0">
            <a:noAutofit/>
          </a:bodyPr>
          <a:lstStyle>
            <a:lvl1pPr algn="l" defTabSz="452670">
              <a:lnSpc>
                <a:spcPct val="100000"/>
              </a:lnSpc>
              <a:spcBef>
                <a:spcPct val="50000"/>
              </a:spcBef>
              <a:buNone/>
              <a:defRPr sz="120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Source</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06986674"/>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04"/>
            <a:ext cx="9148102" cy="514350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9" y="1837945"/>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15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Closing Slide with 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Segue Slide 2">
    <p:spTree>
      <p:nvGrpSpPr>
        <p:cNvPr id="1" name=""/>
        <p:cNvGrpSpPr/>
        <p:nvPr/>
      </p:nvGrpSpPr>
      <p:grpSpPr>
        <a:xfrm>
          <a:off x="0" y="0"/>
          <a:ext cx="0" cy="0"/>
          <a:chOff x="0" y="0"/>
          <a:chExt cx="0" cy="0"/>
        </a:xfrm>
      </p:grpSpPr>
      <p:sp>
        <p:nvSpPr>
          <p:cNvPr id="30" name="Title 1"/>
          <p:cNvSpPr>
            <a:spLocks noGrp="1"/>
          </p:cNvSpPr>
          <p:nvPr>
            <p:ph type="title"/>
          </p:nvPr>
        </p:nvSpPr>
        <p:spPr>
          <a:xfrm>
            <a:off x="219532" y="470286"/>
            <a:ext cx="8711929" cy="3245032"/>
          </a:xfrm>
        </p:spPr>
        <p:txBody>
          <a:bodyPr/>
          <a:lstStyle>
            <a:lvl1pPr algn="l" defTabSz="685783" rtl="0" eaLnBrk="1" latinLnBrk="0" hangingPunct="1">
              <a:lnSpc>
                <a:spcPct val="90000"/>
              </a:lnSpc>
              <a:spcBef>
                <a:spcPct val="0"/>
              </a:spcBef>
              <a:buNone/>
              <a:defRPr lang="en-US" sz="4950" b="0" kern="1200" spc="-113"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7495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2" name="Picture 11" descr="AN28505_Blue_Nightscape_sm_format_03052015_Flat_Final.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0776"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4"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4" y="1540554"/>
            <a:ext cx="7972248" cy="2278837"/>
          </a:xfrm>
          <a:prstGeom prst="rect">
            <a:avLst/>
          </a:prstGeom>
        </p:spPr>
        <p:txBody>
          <a:bodyPr anchor="ctr">
            <a:noAutofit/>
          </a:bodyPr>
          <a:lstStyle>
            <a:lvl1pPr marL="183600" indent="-399968" algn="l">
              <a:lnSpc>
                <a:spcPct val="90000"/>
              </a:lnSpc>
              <a:defRPr sz="4600" b="0" i="1" spc="0" baseline="0">
                <a:solidFill>
                  <a:srgbClr val="011B42"/>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9" y="34132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t>Click to edit Master title style</a:t>
            </a:r>
            <a:endParaRPr lang="en-GB" dirty="0"/>
          </a:p>
        </p:txBody>
      </p:sp>
    </p:spTree>
    <p:extLst>
      <p:ext uri="{BB962C8B-B14F-4D97-AF65-F5344CB8AC3E}">
        <p14:creationId xmlns:p14="http://schemas.microsoft.com/office/powerpoint/2010/main" val="2774505673"/>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39898"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050" b="0" i="0">
                <a:solidFill>
                  <a:srgbClr val="FFFFFE"/>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050" b="0" i="0" kern="1200" dirty="0" smtClean="0">
                <a:solidFill>
                  <a:srgbClr val="FFFFFE"/>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4" y="3300364"/>
            <a:ext cx="8302625" cy="299001"/>
          </a:xfrm>
          <a:prstGeom prst="rect">
            <a:avLst/>
          </a:prstGeom>
        </p:spPr>
        <p:txBody>
          <a:bodyPr lIns="91420" tIns="45710" rIns="91420" bIns="45710"/>
          <a:lstStyle>
            <a:lvl1pPr marL="0" indent="0">
              <a:buFont typeface="Arial" panose="020B0604020202020204" pitchFamily="34" charset="0"/>
              <a:buNone/>
              <a:defRPr sz="1650" baseline="0">
                <a:solidFill>
                  <a:srgbClr val="FFFFFE"/>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39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0777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Segue Gradient">
    <p:bg>
      <p:bgPr>
        <a:gradFill rotWithShape="0">
          <a:gsLst>
            <a:gs pos="0">
              <a:srgbClr val="1064A8"/>
            </a:gs>
            <a:gs pos="69000">
              <a:srgbClr val="011B42"/>
            </a:gs>
            <a:gs pos="100000">
              <a:srgbClr val="0A1528"/>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76880" y="4847959"/>
            <a:ext cx="163814"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4ABDCABE-3F10-B64C-92F1-862014417034}" type="slidenum">
              <a:rPr lang="en-US" sz="450">
                <a:solidFill>
                  <a:srgbClr val="FFFFFF">
                    <a:alpha val="25000"/>
                  </a:srgbClr>
                </a:solidFill>
                <a:latin typeface="Arial"/>
                <a:ea typeface=""/>
                <a:cs typeface="CiscoSans Thin"/>
              </a:rPr>
              <a:pPr algn="r" defTabSz="458058" fontAlgn="auto">
                <a:spcBef>
                  <a:spcPts val="0"/>
                </a:spcBef>
                <a:spcAft>
                  <a:spcPts val="0"/>
                </a:spcAft>
                <a:defRPr/>
              </a:pPr>
              <a:t>‹#›</a:t>
            </a:fld>
            <a:endParaRPr lang="en-US" sz="450" dirty="0">
              <a:solidFill>
                <a:srgbClr val="FFFFFF">
                  <a:alpha val="25000"/>
                </a:srgbClr>
              </a:solidFill>
              <a:latin typeface="Arial"/>
              <a:ea typeface=""/>
              <a:cs typeface="CiscoSans Thin"/>
            </a:endParaRPr>
          </a:p>
        </p:txBody>
      </p:sp>
      <p:pic>
        <p:nvPicPr>
          <p:cNvPr id="14"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ltGray">
          <a:xfrm>
            <a:off x="8676880" y="4847959"/>
            <a:ext cx="163814"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4ABDCABE-3F10-B64C-92F1-862014417034}" type="slidenum">
              <a:rPr lang="en-US" sz="450">
                <a:solidFill>
                  <a:srgbClr val="FFFFFF">
                    <a:alpha val="25000"/>
                  </a:srgbClr>
                </a:solidFill>
                <a:latin typeface="Arial"/>
                <a:ea typeface=""/>
                <a:cs typeface="CiscoSans Thin"/>
              </a:rPr>
              <a:pPr algn="r" defTabSz="458058" fontAlgn="auto">
                <a:spcBef>
                  <a:spcPts val="0"/>
                </a:spcBef>
                <a:spcAft>
                  <a:spcPts val="0"/>
                </a:spcAft>
                <a:defRPr/>
              </a:pPr>
              <a:t>‹#›</a:t>
            </a:fld>
            <a:endParaRPr lang="en-US" sz="450" dirty="0">
              <a:solidFill>
                <a:srgbClr val="FFFFFF">
                  <a:alpha val="25000"/>
                </a:srgbClr>
              </a:solidFill>
              <a:latin typeface="Arial"/>
              <a:ea typeface=""/>
              <a:cs typeface="CiscoSans Thin"/>
            </a:endParaRPr>
          </a:p>
        </p:txBody>
      </p:sp>
      <p:sp>
        <p:nvSpPr>
          <p:cNvPr id="16"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58" fontAlgn="auto">
              <a:spcBef>
                <a:spcPts val="0"/>
              </a:spcBef>
              <a:spcAft>
                <a:spcPts val="0"/>
              </a:spcAft>
              <a:defRPr/>
            </a:pPr>
            <a:r>
              <a:rPr lang="en-US" sz="450" dirty="0">
                <a:solidFill>
                  <a:srgbClr val="FFFFFF">
                    <a:alpha val="25000"/>
                  </a:srgbClr>
                </a:solidFill>
                <a:latin typeface="Arial"/>
                <a:ea typeface=""/>
                <a:cs typeface="CiscoSans Thin"/>
              </a:rPr>
              <a:t>© 2015  Cisco and/or its affiliates. All rights reserved.   </a:t>
            </a:r>
          </a:p>
        </p:txBody>
      </p:sp>
      <p:pic>
        <p:nvPicPr>
          <p:cNvPr id="17"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800" fontAlgn="auto">
              <a:spcBef>
                <a:spcPts val="0"/>
              </a:spcBef>
              <a:spcAft>
                <a:spcPts val="0"/>
              </a:spcAft>
            </a:pPr>
            <a:endParaRPr lang="en-US" dirty="0">
              <a:solidFill>
                <a:srgbClr val="676767"/>
              </a:solidFill>
              <a:latin typeface="Arial"/>
              <a:ea typeface=""/>
              <a:cs typeface=""/>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51428" tIns="25715" rIns="51428" bIns="25715" anchor="ctr"/>
          <a:lstStyle/>
          <a:p>
            <a:pPr defTabSz="685800" fontAlgn="auto">
              <a:spcBef>
                <a:spcPts val="0"/>
              </a:spcBef>
              <a:spcAft>
                <a:spcPts val="0"/>
              </a:spcAft>
            </a:pPr>
            <a:endParaRPr lang="en-US" dirty="0">
              <a:solidFill>
                <a:srgbClr val="676767"/>
              </a:solidFill>
              <a:latin typeface="Arial"/>
              <a:ea typeface=""/>
              <a:cs typeface=""/>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3300" b="0" i="0" spc="0" baseline="0">
                <a:solidFill>
                  <a:srgbClr val="011B42"/>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428242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4" y="1347788"/>
            <a:ext cx="8328650" cy="3168210"/>
          </a:xfrm>
          <a:prstGeom prst="rect">
            <a:avLst/>
          </a:prstGeom>
        </p:spPr>
        <p:txBody>
          <a:bodyPr lIns="91420" tIns="45710" rIns="91420" bIns="45710">
            <a:noAutofit/>
          </a:bodyPr>
          <a:lstStyle>
            <a:lvl1pPr marL="210696" indent="-167844">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21" indent="-161891">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69" indent="-128561">
              <a:buClr>
                <a:schemeClr val="tx1"/>
              </a:buClr>
              <a:buSzPct val="80000"/>
              <a:buFont typeface="Arial"/>
              <a:buChar char="•"/>
              <a:defRPr sz="1200" b="0" i="0">
                <a:solidFill>
                  <a:srgbClr val="676767"/>
                </a:solidFill>
                <a:latin typeface="+mn-lt"/>
                <a:cs typeface="CiscoSans ExtraLight"/>
              </a:defRPr>
            </a:lvl3pPr>
            <a:lvl4pPr marL="683276" indent="-128561">
              <a:buClr>
                <a:schemeClr val="tx1"/>
              </a:buClr>
              <a:buSzPct val="80000"/>
              <a:buFont typeface="Arial"/>
              <a:buChar char="•"/>
              <a:defRPr sz="1050" b="0" i="0">
                <a:solidFill>
                  <a:srgbClr val="676767"/>
                </a:solidFill>
                <a:latin typeface="+mn-lt"/>
                <a:cs typeface="CiscoSans ExtraLight"/>
              </a:defRPr>
            </a:lvl4pPr>
            <a:lvl5pPr marL="811838" indent="-126180">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892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1500">
                <a:ea typeface="Arial"/>
                <a:cs typeface="Arial"/>
              </a:defRPr>
            </a:lvl1pPr>
          </a:lstStyle>
          <a:p>
            <a:pPr lvl="0"/>
            <a:r>
              <a:rPr lang="en-US"/>
              <a:t>Click to edit Master text styles</a:t>
            </a:r>
          </a:p>
        </p:txBody>
      </p:sp>
      <p:sp>
        <p:nvSpPr>
          <p:cNvPr id="5" name="Text Placeholder 3"/>
          <p:cNvSpPr>
            <a:spLocks noGrp="1"/>
          </p:cNvSpPr>
          <p:nvPr>
            <p:ph type="body" sz="quarter" idx="10" hasCustomPrompt="1"/>
          </p:nvPr>
        </p:nvSpPr>
        <p:spPr>
          <a:xfrm>
            <a:off x="454604" y="1347788"/>
            <a:ext cx="8277344" cy="3168210"/>
          </a:xfrm>
          <a:prstGeom prst="rect">
            <a:avLst/>
          </a:prstGeom>
        </p:spPr>
        <p:txBody>
          <a:bodyPr lIns="91420" tIns="45710" rIns="91420" bIns="45710">
            <a:noAutofit/>
          </a:bodyPr>
          <a:lstStyle>
            <a:lvl1pPr marL="210696" indent="-167844">
              <a:lnSpc>
                <a:spcPct val="95000"/>
              </a:lnSpc>
              <a:spcBef>
                <a:spcPts val="832"/>
              </a:spcBef>
              <a:buClr>
                <a:schemeClr val="tx1"/>
              </a:buClr>
              <a:buSzPct val="80000"/>
              <a:buFont typeface="Arial"/>
              <a:buChar char="•"/>
              <a:defRPr sz="1500" b="0" i="0">
                <a:solidFill>
                  <a:srgbClr val="676767"/>
                </a:solidFill>
                <a:latin typeface="+mn-lt"/>
                <a:cs typeface="CiscoSans ExtraLight"/>
              </a:defRPr>
            </a:lvl1pPr>
            <a:lvl2pPr marL="380921" indent="-161891">
              <a:lnSpc>
                <a:spcPct val="95000"/>
              </a:lnSpc>
              <a:spcBef>
                <a:spcPts val="338"/>
              </a:spcBef>
              <a:buClr>
                <a:schemeClr val="tx1"/>
              </a:buClr>
              <a:buSzPct val="80000"/>
              <a:buFont typeface="Arial"/>
              <a:buChar char="•"/>
              <a:defRPr sz="1350" b="0" i="0">
                <a:solidFill>
                  <a:srgbClr val="676767"/>
                </a:solidFill>
                <a:latin typeface="+mn-lt"/>
                <a:cs typeface="CiscoSans ExtraLight"/>
              </a:defRPr>
            </a:lvl2pPr>
            <a:lvl3pPr marL="560669" indent="-128561">
              <a:buClr>
                <a:schemeClr val="tx1"/>
              </a:buClr>
              <a:buSzPct val="80000"/>
              <a:buFont typeface="Arial"/>
              <a:buChar char="•"/>
              <a:defRPr sz="1200" b="0" i="0">
                <a:solidFill>
                  <a:srgbClr val="676767"/>
                </a:solidFill>
                <a:latin typeface="+mn-lt"/>
                <a:cs typeface="CiscoSans ExtraLight"/>
              </a:defRPr>
            </a:lvl3pPr>
            <a:lvl4pPr marL="683276" indent="-128561">
              <a:buClr>
                <a:schemeClr val="tx1"/>
              </a:buClr>
              <a:buSzPct val="80000"/>
              <a:buFont typeface="Arial"/>
              <a:buChar char="•"/>
              <a:defRPr sz="1050" b="0" i="0">
                <a:solidFill>
                  <a:srgbClr val="676767"/>
                </a:solidFill>
                <a:latin typeface="+mn-lt"/>
                <a:cs typeface="CiscoSans ExtraLight"/>
              </a:defRPr>
            </a:lvl4pPr>
            <a:lvl5pPr marL="811838" indent="-126180">
              <a:buClr>
                <a:schemeClr val="tx1"/>
              </a:buClr>
              <a:buSzPct val="80000"/>
              <a:buFont typeface="Arial"/>
              <a:buChar char="•"/>
              <a:defRPr sz="9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185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21966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2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452681">
              <a:lnSpc>
                <a:spcPct val="100000"/>
              </a:lnSpc>
              <a:spcBef>
                <a:spcPct val="50000"/>
              </a:spcBef>
              <a:buNone/>
              <a:defRPr sz="165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37700" indent="-299976" algn="l">
              <a:lnSpc>
                <a:spcPct val="90000"/>
              </a:lnSpc>
              <a:defRPr sz="3450" b="0" i="1" spc="0" baseline="0">
                <a:solidFill>
                  <a:srgbClr val="011B42"/>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5543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15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452681">
              <a:lnSpc>
                <a:spcPct val="100000"/>
              </a:lnSpc>
              <a:spcBef>
                <a:spcPct val="50000"/>
              </a:spcBef>
              <a:buNone/>
              <a:defRPr sz="1200" b="0" i="0">
                <a:solidFill>
                  <a:srgbClr val="676767"/>
                </a:solidFill>
                <a:latin typeface="+mj-lt"/>
                <a:cs typeface="CiscoSans ExtraLight"/>
              </a:defRPr>
            </a:lvl1pPr>
            <a:lvl2pPr>
              <a:buFont typeface="Arial" pitchFamily="34" charset="0"/>
              <a:buNone/>
              <a:defRPr sz="825"/>
            </a:lvl2pPr>
            <a:lvl3pPr>
              <a:buFont typeface="Arial" pitchFamily="34" charset="0"/>
              <a:buNone/>
              <a:defRPr sz="825"/>
            </a:lvl3pPr>
            <a:lvl4pPr>
              <a:buFont typeface="Arial" pitchFamily="34" charset="0"/>
              <a:buNone/>
              <a:defRPr sz="825"/>
            </a:lvl4pPr>
            <a:lvl5pPr>
              <a:buFont typeface="Arial" pitchFamily="34" charset="0"/>
              <a:buNone/>
              <a:defRPr sz="825"/>
            </a:lvl5pPr>
          </a:lstStyle>
          <a:p>
            <a:pPr lvl="0"/>
            <a:r>
              <a:rPr lang="en-GB" dirty="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90759326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2"/>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04"/>
            <a:ext cx="9148102" cy="514350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8" y="1837945"/>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Closing Slide with 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Segue Slide 2">
    <p:spTree>
      <p:nvGrpSpPr>
        <p:cNvPr id="1" name=""/>
        <p:cNvGrpSpPr/>
        <p:nvPr/>
      </p:nvGrpSpPr>
      <p:grpSpPr>
        <a:xfrm>
          <a:off x="0" y="0"/>
          <a:ext cx="0" cy="0"/>
          <a:chOff x="0" y="0"/>
          <a:chExt cx="0" cy="0"/>
        </a:xfrm>
      </p:grpSpPr>
      <p:sp>
        <p:nvSpPr>
          <p:cNvPr id="30" name="Title 1"/>
          <p:cNvSpPr>
            <a:spLocks noGrp="1"/>
          </p:cNvSpPr>
          <p:nvPr>
            <p:ph type="title"/>
          </p:nvPr>
        </p:nvSpPr>
        <p:spPr>
          <a:xfrm>
            <a:off x="219531" y="470286"/>
            <a:ext cx="8711929" cy="3245032"/>
          </a:xfrm>
        </p:spPr>
        <p:txBody>
          <a:bodyPr/>
          <a:lstStyle>
            <a:lvl1pPr algn="l" defTabSz="685800" rtl="0" eaLnBrk="1" latinLnBrk="0" hangingPunct="1">
              <a:lnSpc>
                <a:spcPct val="90000"/>
              </a:lnSpc>
              <a:spcBef>
                <a:spcPct val="0"/>
              </a:spcBef>
              <a:buNone/>
              <a:defRPr lang="en-US" sz="4950" b="0" kern="1200" spc="-113"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45141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8" y="34132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t>Click to edit Master title style</a:t>
            </a:r>
            <a:endParaRPr lang="en-GB" dirty="0"/>
          </a:p>
        </p:txBody>
      </p:sp>
    </p:spTree>
    <p:extLst>
      <p:ext uri="{BB962C8B-B14F-4D97-AF65-F5344CB8AC3E}">
        <p14:creationId xmlns:p14="http://schemas.microsoft.com/office/powerpoint/2010/main" val="2756759779"/>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889037870"/>
      </p:ext>
    </p:extLst>
  </p:cSld>
  <p:clrMapOvr>
    <a:masterClrMapping/>
  </p:clrMapOvr>
  <p:transition spd="slow">
    <p:wip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2" name="Picture 11" descr="AN28505_Blue_Nightscape_sm_format_03052015_Flat_Final.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0776"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610810522"/>
      </p:ext>
    </p:extLst>
  </p:cSld>
  <p:clrMapOvr>
    <a:masterClrMapping/>
  </p:clrMapOvr>
  <p:transition spd="slow">
    <p:wip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15"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425451" y="320675"/>
            <a:ext cx="949325"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4" y="33130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011B42"/>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2621212874"/>
      </p:ext>
    </p:extLst>
  </p:cSld>
  <p:clrMapOvr>
    <a:masterClrMapping/>
  </p:clrMapOvr>
  <p:transition spd="slow">
    <p:wip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3" name="Subtitle 2"/>
          <p:cNvSpPr>
            <a:spLocks noGrp="1"/>
          </p:cNvSpPr>
          <p:nvPr>
            <p:ph type="subTitle" idx="1" hasCustomPrompt="1"/>
          </p:nvPr>
        </p:nvSpPr>
        <p:spPr>
          <a:xfrm>
            <a:off x="499918" y="320955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8" y="2462030"/>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011B42"/>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052325652"/>
      </p:ext>
    </p:extLst>
  </p:cSld>
  <p:clrMapOvr>
    <a:masterClrMapping/>
  </p:clrMapOvr>
  <p:transition spd="slow">
    <p:wip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flip="none" rotWithShape="1">
          <a:gsLst>
            <a:gs pos="0">
              <a:schemeClr val="tx2"/>
            </a:gs>
            <a:gs pos="100000">
              <a:schemeClr val="accent1"/>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3" name="Rectangle 7"/>
          <p:cNvSpPr>
            <a:spLocks noChangeArrowheads="1"/>
          </p:cNvSpPr>
          <p:nvPr userDrawn="1"/>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cs typeface="CiscoSans Thin"/>
              </a:rPr>
              <a:pPr algn="r" defTabSz="610744" fontAlgn="auto">
                <a:spcBef>
                  <a:spcPts val="0"/>
                </a:spcBef>
                <a:spcAft>
                  <a:spcPts val="0"/>
                </a:spcAft>
                <a:defRPr/>
              </a:pPr>
              <a:t>‹#›</a:t>
            </a:fld>
            <a:endParaRPr lang="en-US" sz="600" dirty="0">
              <a:solidFill>
                <a:srgbClr val="FFFFFF">
                  <a:alpha val="25000"/>
                </a:srgbClr>
              </a:solidFill>
              <a:latin typeface="Arial"/>
              <a:cs typeface="CiscoSans Thin"/>
            </a:endParaRPr>
          </a:p>
        </p:txBody>
      </p:sp>
      <p:sp>
        <p:nvSpPr>
          <p:cNvPr id="14" name="Rectangle 4"/>
          <p:cNvSpPr>
            <a:spLocks noChangeArrowheads="1"/>
          </p:cNvSpPr>
          <p:nvPr userDrawn="1"/>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25000"/>
                  </a:srgbClr>
                </a:solidFill>
                <a:latin typeface="Arial"/>
                <a:cs typeface="CiscoSans Thin"/>
              </a:rPr>
              <a:t>© 2015  Cisco and/or its affiliates. All rights reserved.   Cisco Confidential</a:t>
            </a:r>
            <a:endParaRPr lang="en-US" sz="600" dirty="0">
              <a:solidFill>
                <a:srgbClr val="FFFFFF">
                  <a:alpha val="25000"/>
                </a:srgbClr>
              </a:solidFill>
              <a:latin typeface="Arial"/>
              <a:cs typeface="CiscoSans Thin"/>
            </a:endParaRPr>
          </a:p>
        </p:txBody>
      </p:sp>
      <p:pic>
        <p:nvPicPr>
          <p:cNvPr id="16"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57195776"/>
      </p:ext>
    </p:extLst>
  </p:cSld>
  <p:clrMapOvr>
    <a:masterClrMapping/>
  </p:clrMapOvr>
  <p:transition spd="med">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descr="AN28505_blue-shortandwide_v2_wGlo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7310"/>
          </a:xfrm>
          <a:prstGeom prst="rect">
            <a:avLst/>
          </a:prstGeom>
        </p:spPr>
      </p:pic>
      <p:pic>
        <p:nvPicPr>
          <p:cNvPr id="9" name="Picture Placeholder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86" y="0"/>
            <a:ext cx="913723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2" name="Rectangle 7"/>
          <p:cNvSpPr>
            <a:spLocks noChangeArrowheads="1"/>
          </p:cNvSpPr>
          <p:nvPr userDrawn="1"/>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cs typeface="CiscoSans Thin"/>
              </a:rPr>
              <a:pPr algn="r" defTabSz="610744" fontAlgn="auto">
                <a:spcBef>
                  <a:spcPts val="0"/>
                </a:spcBef>
                <a:spcAft>
                  <a:spcPts val="0"/>
                </a:spcAft>
                <a:defRPr/>
              </a:pPr>
              <a:t>‹#›</a:t>
            </a:fld>
            <a:endParaRPr lang="en-US" sz="600" dirty="0">
              <a:solidFill>
                <a:srgbClr val="FFFFFF">
                  <a:alpha val="25000"/>
                </a:srgbClr>
              </a:solidFill>
              <a:latin typeface="Arial"/>
              <a:cs typeface="CiscoSans Thin"/>
            </a:endParaRPr>
          </a:p>
        </p:txBody>
      </p:sp>
      <p:sp>
        <p:nvSpPr>
          <p:cNvPr id="13" name="Rectangle 4"/>
          <p:cNvSpPr>
            <a:spLocks noChangeArrowheads="1"/>
          </p:cNvSpPr>
          <p:nvPr userDrawn="1"/>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25000"/>
                  </a:srgbClr>
                </a:solidFill>
                <a:latin typeface="Arial"/>
                <a:cs typeface="CiscoSans Thin"/>
              </a:rPr>
              <a:t>© 2015  Cisco and/or its affiliates. All rights reserved.   Cisco Confidential</a:t>
            </a:r>
            <a:endParaRPr lang="en-US" sz="600" dirty="0">
              <a:solidFill>
                <a:srgbClr val="FFFFFF">
                  <a:alpha val="25000"/>
                </a:srgbClr>
              </a:solidFill>
              <a:latin typeface="Arial"/>
              <a:cs typeface="CiscoSans Thin"/>
            </a:endParaRPr>
          </a:p>
        </p:txBody>
      </p:sp>
      <p:pic>
        <p:nvPicPr>
          <p:cNvPr id="14" name="Picture 2" descr="C:\Users\spius\Pictures\cisco logo blue gradient.png"/>
          <p:cNvPicPr>
            <a:picLocks noChangeAspect="1" noChangeArrowheads="1"/>
          </p:cNvPicPr>
          <p:nvPr userDrawn="1"/>
        </p:nvPicPr>
        <p:blipFill>
          <a:blip r:embed="rId4"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79371752"/>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011B42"/>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662843446"/>
      </p:ext>
    </p:extLst>
  </p:cSld>
  <p:clrMapOvr>
    <a:masterClrMapping/>
  </p:clrMapOvr>
  <p:transition spd="med">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5"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2572021471"/>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62754236"/>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8"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3679954913"/>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142026720"/>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0"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92458667"/>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776819348"/>
      </p:ext>
    </p:extLst>
  </p:cSld>
  <p:clrMapOvr>
    <a:masterClrMapping/>
  </p:clrMapOvr>
  <p:transition spd="med">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llet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
        <p:nvSpPr>
          <p:cNvPr id="7"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2553692474"/>
      </p:ext>
    </p:extLst>
  </p:cSld>
  <p:clrMapOvr>
    <a:masterClrMapping/>
  </p:clrMapOvr>
  <p:transition spd="med">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9"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706613154"/>
      </p:ext>
    </p:extLst>
  </p:cSld>
  <p:clrMapOvr>
    <a:masterClrMapping/>
  </p:clrMapOvr>
  <p:transition spd="med">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0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0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027745237"/>
      </p:ext>
    </p:extLst>
  </p:cSld>
  <p:clrMapOvr>
    <a:masterClrMapping/>
  </p:clrMapOvr>
  <p:transition spd="med">
    <p:fade/>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670192452"/>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7" y="1481752"/>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bg1">
                    <a:lumMod val="50000"/>
                  </a:schemeClr>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rgbClr val="7F7F7F"/>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9"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44987257"/>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15378706"/>
      </p:ext>
    </p:extLst>
  </p:cSld>
  <p:clrMapOvr>
    <a:masterClrMapping/>
  </p:clrMapOvr>
  <p:transition spd="med">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4"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4" y="1540554"/>
            <a:ext cx="7972248" cy="2278837"/>
          </a:xfrm>
          <a:prstGeom prst="rect">
            <a:avLst/>
          </a:prstGeom>
        </p:spPr>
        <p:txBody>
          <a:bodyPr anchor="ctr">
            <a:noAutofit/>
          </a:bodyPr>
          <a:lstStyle>
            <a:lvl1pPr marL="183600" indent="-399968" algn="l">
              <a:lnSpc>
                <a:spcPct val="90000"/>
              </a:lnSpc>
              <a:defRPr sz="4600" b="0" i="1" spc="0" baseline="0">
                <a:solidFill>
                  <a:srgbClr val="011B42"/>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13871373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2"/>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822452363"/>
      </p:ext>
    </p:extLst>
  </p:cSld>
  <p:clrMapOvr>
    <a:masterClrMapping/>
  </p:clrMapOvr>
  <p:transition spd="slow">
    <p:wip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3446494764"/>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512760442"/>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9"/>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23715106"/>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56862791"/>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Oval 2"/>
          <p:cNvSpPr/>
          <p:nvPr userDrawn="1"/>
        </p:nvSpPr>
        <p:spPr>
          <a:xfrm>
            <a:off x="6085116" y="1622395"/>
            <a:ext cx="2318564" cy="2318564"/>
          </a:xfrm>
          <a:prstGeom prst="ellipse">
            <a:avLst/>
          </a:prstGeom>
          <a:solidFill>
            <a:srgbClr val="008516"/>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563B4"/>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7" name="Oval 6"/>
          <p:cNvSpPr/>
          <p:nvPr userDrawn="1"/>
        </p:nvSpPr>
        <p:spPr>
          <a:xfrm rot="10800000">
            <a:off x="764271" y="1622395"/>
            <a:ext cx="2318564" cy="2318564"/>
          </a:xfrm>
          <a:prstGeom prst="ellipse">
            <a:avLst/>
          </a:prstGeom>
          <a:solidFill>
            <a:srgbClr val="D81F14"/>
          </a:solidFill>
          <a:ln w="25400" cap="flat" cmpd="sng" algn="ctr">
            <a:noFill/>
            <a:prstDash val="solid"/>
          </a:ln>
          <a:effectLst/>
        </p:spPr>
        <p:txBody>
          <a:bodyPr lIns="91440" tIns="45720" rIns="91440" bIns="45720" rtlCol="0" anchor="ctr"/>
          <a:lstStyle/>
          <a:p>
            <a:pPr algn="ctr" defTabSz="914400" fontAlgn="auto">
              <a:spcBef>
                <a:spcPts val="0"/>
              </a:spcBef>
              <a:spcAft>
                <a:spcPts val="0"/>
              </a:spcAft>
            </a:pPr>
            <a:endParaRPr lang="en-US" kern="0"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762536854"/>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9"/>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45" name="Oval 44"/>
          <p:cNvSpPr/>
          <p:nvPr userDrawn="1"/>
        </p:nvSpPr>
        <p:spPr>
          <a:xfrm>
            <a:off x="608736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7"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909245044"/>
      </p:ext>
    </p:extLst>
  </p:cSld>
  <p:clrMapOvr>
    <a:masterClrMapping/>
  </p:clrMapOvr>
  <p:transition spd="slow">
    <p:wip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7450"/>
            <a:ext cx="8139112" cy="519053"/>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178057396"/>
      </p:ext>
    </p:extLst>
  </p:cSld>
  <p:clrMapOvr>
    <a:masterClrMapping/>
  </p:clrMapOvr>
  <p:transition spd="slow">
    <p:wip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9"/>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4257"/>
          </a:xfrm>
          <a:prstGeom prst="rect">
            <a:avLst/>
          </a:prstGeom>
        </p:spPr>
        <p:txBody>
          <a:bodyPr vert="horz" wrap="square" lIns="91440" tIns="45720" rIns="91440" bIns="45720">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695571644"/>
      </p:ext>
    </p:extLst>
  </p:cSld>
  <p:clrMapOvr>
    <a:masterClrMapping/>
  </p:clrMapOvr>
  <p:transition spd="slow">
    <p:wip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81000776"/>
      </p:ext>
    </p:extLst>
  </p:cSld>
  <p:clrMapOvr>
    <a:masterClrMapping/>
  </p:clrMapOvr>
  <p:transition spd="slow">
    <p:wip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90988749"/>
      </p:ext>
    </p:extLst>
  </p:cSld>
  <p:clrMapOvr>
    <a:masterClrMapping/>
  </p:clrMapOvr>
  <p:transition spd="slow">
    <p:wip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52182891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54600371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192954"/>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74574378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9" y="23336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6"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4"/>
            <a:ext cx="326786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4"/>
            <a:ext cx="330200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2"/>
            <a:ext cx="1838730" cy="2587058"/>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05894912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24835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rgbClr val="192954"/>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87497922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40" y="584002"/>
            <a:ext cx="4424562" cy="3319272"/>
          </a:xfrm>
          <a:prstGeom prst="rect">
            <a:avLst/>
          </a:prstGeom>
          <a:solidFill>
            <a:schemeClr val="tx1">
              <a:lumMod val="5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77364255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85" y="0"/>
            <a:ext cx="9142602" cy="5162550"/>
          </a:xfrm>
          <a:prstGeom prst="rect">
            <a:avLst/>
          </a:prstGeom>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175200"/>
      </p:ext>
    </p:extLst>
  </p:cSld>
  <p:clrMapOvr>
    <a:masterClrMapping/>
  </p:clrMapOvr>
  <p:transition spd="slow">
    <p:wip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descr="pref_1-line_logo+tagline-rt-white-CMYK.ai"/>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934114"/>
      </p:ext>
    </p:extLst>
  </p:cSld>
  <p:clrMapOvr>
    <a:masterClrMapping/>
  </p:clrMapOvr>
  <p:transition spd="slow">
    <p:wip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4" y="202571"/>
            <a:ext cx="8711929" cy="628650"/>
          </a:xfrm>
        </p:spPr>
        <p:txBody>
          <a:bodyPr/>
          <a:lstStyle>
            <a:lvl1pPr algn="l" defTabSz="685891"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12" name="Text Placeholder 7"/>
          <p:cNvSpPr>
            <a:spLocks noGrp="1"/>
          </p:cNvSpPr>
          <p:nvPr>
            <p:ph type="body" sz="quarter" idx="11" hasCustomPrompt="1"/>
          </p:nvPr>
        </p:nvSpPr>
        <p:spPr>
          <a:xfrm>
            <a:off x="219514" y="806666"/>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891"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Text Placeholder 2"/>
          <p:cNvSpPr>
            <a:spLocks noGrp="1"/>
          </p:cNvSpPr>
          <p:nvPr>
            <p:ph type="body" sz="quarter" idx="14"/>
          </p:nvPr>
        </p:nvSpPr>
        <p:spPr>
          <a:xfrm>
            <a:off x="219514" y="1257300"/>
            <a:ext cx="8697018" cy="35433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6316864"/>
      </p:ext>
    </p:extLst>
  </p:cSld>
  <p:clrMapOvr>
    <a:masterClrMapping/>
  </p:clrMapOvr>
  <p:transition>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Table and Chart Slide">
    <p:spTree>
      <p:nvGrpSpPr>
        <p:cNvPr id="1" name=""/>
        <p:cNvGrpSpPr/>
        <p:nvPr/>
      </p:nvGrpSpPr>
      <p:grpSpPr>
        <a:xfrm>
          <a:off x="0" y="0"/>
          <a:ext cx="0" cy="0"/>
          <a:chOff x="0" y="0"/>
          <a:chExt cx="0" cy="0"/>
        </a:xfrm>
      </p:grpSpPr>
      <p:sp>
        <p:nvSpPr>
          <p:cNvPr id="5" name="Title 1"/>
          <p:cNvSpPr>
            <a:spLocks noGrp="1"/>
          </p:cNvSpPr>
          <p:nvPr>
            <p:ph type="title"/>
          </p:nvPr>
        </p:nvSpPr>
        <p:spPr>
          <a:xfrm>
            <a:off x="219514" y="329565"/>
            <a:ext cx="8711929" cy="628650"/>
          </a:xfrm>
        </p:spPr>
        <p:txBody>
          <a:bodyPr/>
          <a:lstStyle>
            <a:lvl1pPr algn="l" defTabSz="685891"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4" y="912495"/>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891"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Content Placeholder 2"/>
          <p:cNvSpPr>
            <a:spLocks noGrp="1"/>
          </p:cNvSpPr>
          <p:nvPr>
            <p:ph sz="quarter" idx="12" hasCustomPrompt="1"/>
          </p:nvPr>
        </p:nvSpPr>
        <p:spPr>
          <a:xfrm>
            <a:off x="219513" y="1266827"/>
            <a:ext cx="8712881" cy="3407569"/>
          </a:xfrm>
          <a:prstGeom prst="rect">
            <a:avLst/>
          </a:prstGeom>
        </p:spPr>
        <p:txBody>
          <a:bodyPr lIns="68589" tIns="34295" rIns="68589" bIns="34295" anchor="ctr" anchorCtr="0">
            <a:normAutofit/>
          </a:bodyPr>
          <a:lstStyle>
            <a:lvl1pPr>
              <a:defRPr lang="en-US" sz="1500" kern="1200" baseline="0" dirty="0">
                <a:solidFill>
                  <a:srgbClr val="5C5E6C"/>
                </a:solidFill>
                <a:latin typeface="+mj-lt"/>
                <a:ea typeface="+mn-ea"/>
                <a:cs typeface="+mn-cs"/>
              </a:defRPr>
            </a:lvl1pPr>
          </a:lstStyle>
          <a:p>
            <a:pPr marL="0" lvl="0" indent="0" algn="ctr" defTabSz="685891" rtl="0" eaLnBrk="1" latinLnBrk="0" hangingPunct="1">
              <a:lnSpc>
                <a:spcPct val="95000"/>
              </a:lnSpc>
              <a:spcBef>
                <a:spcPts val="1080"/>
              </a:spcBef>
              <a:buClr>
                <a:schemeClr val="accent1"/>
              </a:buClr>
              <a:buSzPct val="90000"/>
              <a:buFont typeface="Arial" pitchFamily="34" charset="0"/>
              <a:buNone/>
              <a:tabLst/>
            </a:pPr>
            <a:r>
              <a:rPr lang="en-US" dirty="0" smtClean="0"/>
              <a:t>Click to add content</a:t>
            </a:r>
            <a:endParaRPr lang="en-US" dirty="0"/>
          </a:p>
        </p:txBody>
      </p:sp>
    </p:spTree>
    <p:extLst>
      <p:ext uri="{BB962C8B-B14F-4D97-AF65-F5344CB8AC3E}">
        <p14:creationId xmlns:p14="http://schemas.microsoft.com/office/powerpoint/2010/main" val="4114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1_Bullet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573174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Oval 2"/>
          <p:cNvSpPr/>
          <p:nvPr userDrawn="1"/>
        </p:nvSpPr>
        <p:spPr>
          <a:xfrm>
            <a:off x="6085116" y="1622395"/>
            <a:ext cx="2318564" cy="2318564"/>
          </a:xfrm>
          <a:prstGeom prst="ellipse">
            <a:avLst/>
          </a:prstGeom>
          <a:solidFill>
            <a:srgbClr val="008516"/>
          </a:solidFill>
          <a:ln w="25400" cap="flat" cmpd="sng" algn="ctr">
            <a:no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dirty="0" smtClean="0">
              <a:ln>
                <a:noFill/>
              </a:ln>
              <a:solidFill>
                <a:srgbClr val="FFFFFF"/>
              </a:solidFill>
              <a:effectLst/>
              <a:uLnTx/>
              <a:uFillTx/>
              <a:latin typeface="Arial"/>
              <a:cs typeface="Arial"/>
            </a:endParaRPr>
          </a:p>
        </p:txBody>
      </p:sp>
      <p:sp>
        <p:nvSpPr>
          <p:cNvPr id="4" name="Oval 3"/>
          <p:cNvSpPr/>
          <p:nvPr userDrawn="1"/>
        </p:nvSpPr>
        <p:spPr>
          <a:xfrm>
            <a:off x="3423230" y="1622395"/>
            <a:ext cx="2318564" cy="2318564"/>
          </a:xfrm>
          <a:prstGeom prst="ellipse">
            <a:avLst/>
          </a:prstGeom>
          <a:solidFill>
            <a:srgbClr val="2563B4"/>
          </a:solidFill>
          <a:ln w="25400" cap="flat" cmpd="sng" algn="ctr">
            <a:no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dirty="0" smtClean="0">
              <a:ln>
                <a:noFill/>
              </a:ln>
              <a:solidFill>
                <a:srgbClr val="FFFFFF"/>
              </a:solidFill>
              <a:effectLst/>
              <a:uLnTx/>
              <a:uFillTx/>
              <a:latin typeface="Arial"/>
              <a:cs typeface="Arial"/>
            </a:endParaRPr>
          </a:p>
        </p:txBody>
      </p:sp>
      <p:sp>
        <p:nvSpPr>
          <p:cNvPr id="7" name="Oval 6"/>
          <p:cNvSpPr/>
          <p:nvPr userDrawn="1"/>
        </p:nvSpPr>
        <p:spPr>
          <a:xfrm rot="10800000">
            <a:off x="764271" y="1622395"/>
            <a:ext cx="2318564" cy="2318564"/>
          </a:xfrm>
          <a:prstGeom prst="ellipse">
            <a:avLst/>
          </a:prstGeom>
          <a:solidFill>
            <a:srgbClr val="D81F14"/>
          </a:solidFill>
          <a:ln w="25400" cap="flat" cmpd="sng" algn="ctr">
            <a:no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dirty="0" smtClean="0">
              <a:ln>
                <a:noFill/>
              </a:ln>
              <a:solidFill>
                <a:srgbClr val="FFFFFF"/>
              </a:solidFill>
              <a:effectLst/>
              <a:uLnTx/>
              <a:uFillTx/>
              <a:latin typeface="Aria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40" tIns="45720" rIns="91440" bIns="45720"/>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6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7"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7450"/>
            <a:ext cx="8139112" cy="519053"/>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9"/>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4257"/>
          </a:xfrm>
          <a:prstGeom prst="rect">
            <a:avLst/>
          </a:prstGeom>
        </p:spPr>
        <p:txBody>
          <a:bodyPr vert="horz" wrap="square" lIns="91440" tIns="45720" rIns="91440" bIns="45720">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15"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425451" y="320675"/>
            <a:ext cx="949325"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4" y="33130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011B42"/>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192954"/>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9" y="23336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6"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6" y="233364"/>
            <a:ext cx="326786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4"/>
            <a:ext cx="3302001" cy="1995489"/>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2"/>
            <a:ext cx="1838730" cy="2587058"/>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rgbClr val="192954"/>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rgbClr val="192954"/>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40" y="584002"/>
            <a:ext cx="4424562" cy="3319272"/>
          </a:xfrm>
          <a:prstGeom prst="rect">
            <a:avLst/>
          </a:prstGeom>
          <a:solidFill>
            <a:schemeClr val="tx1">
              <a:lumMod val="5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85" y="0"/>
            <a:ext cx="9142602" cy="5162550"/>
          </a:xfrm>
          <a:prstGeom prst="rect">
            <a:avLst/>
          </a:prstGeom>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8" y="320955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8" y="2462030"/>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011B42"/>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descr="pref_1-line_logo+tagline-rt-white-CMYK.ai"/>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089"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114192"/>
      </p:ext>
    </p:extLst>
  </p:cSld>
  <p:clrMapOvr>
    <a:masterClrMapping/>
  </p:clrMapOvr>
  <p:transition spd="slow">
    <p:wip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4" y="202571"/>
            <a:ext cx="8711929" cy="628650"/>
          </a:xfrm>
        </p:spPr>
        <p:txBody>
          <a:bodyPr/>
          <a:lstStyle>
            <a:lvl1pPr algn="l" defTabSz="685891"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12" name="Text Placeholder 7"/>
          <p:cNvSpPr>
            <a:spLocks noGrp="1"/>
          </p:cNvSpPr>
          <p:nvPr>
            <p:ph type="body" sz="quarter" idx="11" hasCustomPrompt="1"/>
          </p:nvPr>
        </p:nvSpPr>
        <p:spPr>
          <a:xfrm>
            <a:off x="219514" y="806666"/>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891"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Text Placeholder 2"/>
          <p:cNvSpPr>
            <a:spLocks noGrp="1"/>
          </p:cNvSpPr>
          <p:nvPr>
            <p:ph type="body" sz="quarter" idx="14"/>
          </p:nvPr>
        </p:nvSpPr>
        <p:spPr>
          <a:xfrm>
            <a:off x="219514" y="1257300"/>
            <a:ext cx="8697018" cy="35433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6876651"/>
      </p:ext>
    </p:extLst>
  </p:cSld>
  <p:clrMapOvr>
    <a:masterClrMapping/>
  </p:clrMapOvr>
  <p:transition>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able and Chart Slide">
    <p:spTree>
      <p:nvGrpSpPr>
        <p:cNvPr id="1" name=""/>
        <p:cNvGrpSpPr/>
        <p:nvPr/>
      </p:nvGrpSpPr>
      <p:grpSpPr>
        <a:xfrm>
          <a:off x="0" y="0"/>
          <a:ext cx="0" cy="0"/>
          <a:chOff x="0" y="0"/>
          <a:chExt cx="0" cy="0"/>
        </a:xfrm>
      </p:grpSpPr>
      <p:sp>
        <p:nvSpPr>
          <p:cNvPr id="5" name="Title 1"/>
          <p:cNvSpPr>
            <a:spLocks noGrp="1"/>
          </p:cNvSpPr>
          <p:nvPr>
            <p:ph type="title"/>
          </p:nvPr>
        </p:nvSpPr>
        <p:spPr>
          <a:xfrm>
            <a:off x="219514" y="329565"/>
            <a:ext cx="8711929" cy="628650"/>
          </a:xfrm>
        </p:spPr>
        <p:txBody>
          <a:bodyPr/>
          <a:lstStyle>
            <a:lvl1pPr algn="l" defTabSz="685891"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4" y="912495"/>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891"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Content Placeholder 2"/>
          <p:cNvSpPr>
            <a:spLocks noGrp="1"/>
          </p:cNvSpPr>
          <p:nvPr>
            <p:ph sz="quarter" idx="12" hasCustomPrompt="1"/>
          </p:nvPr>
        </p:nvSpPr>
        <p:spPr>
          <a:xfrm>
            <a:off x="219513" y="1266827"/>
            <a:ext cx="8712881" cy="3407569"/>
          </a:xfrm>
          <a:prstGeom prst="rect">
            <a:avLst/>
          </a:prstGeom>
        </p:spPr>
        <p:txBody>
          <a:bodyPr lIns="68589" tIns="34295" rIns="68589" bIns="34295" anchor="ctr" anchorCtr="0">
            <a:normAutofit/>
          </a:bodyPr>
          <a:lstStyle>
            <a:lvl1pPr>
              <a:defRPr lang="en-US" sz="1500" kern="1200" baseline="0" dirty="0">
                <a:solidFill>
                  <a:srgbClr val="5C5E6C"/>
                </a:solidFill>
                <a:latin typeface="+mj-lt"/>
                <a:ea typeface="+mn-ea"/>
                <a:cs typeface="+mn-cs"/>
              </a:defRPr>
            </a:lvl1pPr>
          </a:lstStyle>
          <a:p>
            <a:pPr marL="0" lvl="0" indent="0" algn="ctr" defTabSz="685891" rtl="0" eaLnBrk="1" latinLnBrk="0" hangingPunct="1">
              <a:lnSpc>
                <a:spcPct val="95000"/>
              </a:lnSpc>
              <a:spcBef>
                <a:spcPts val="1080"/>
              </a:spcBef>
              <a:buClr>
                <a:schemeClr val="accent1"/>
              </a:buClr>
              <a:buSzPct val="90000"/>
              <a:buFont typeface="Arial" pitchFamily="34" charset="0"/>
              <a:buNone/>
              <a:tabLst/>
            </a:pPr>
            <a:r>
              <a:rPr lang="en-US" dirty="0" smtClean="0"/>
              <a:t>Click to add content</a:t>
            </a:r>
            <a:endParaRPr lang="en-US" dirty="0"/>
          </a:p>
        </p:txBody>
      </p:sp>
    </p:spTree>
    <p:extLst>
      <p:ext uri="{BB962C8B-B14F-4D97-AF65-F5344CB8AC3E}">
        <p14:creationId xmlns:p14="http://schemas.microsoft.com/office/powerpoint/2010/main" val="498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Bullet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48954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201"/>
            <a:ext cx="8296421" cy="288131"/>
          </a:xfrm>
          <a:prstGeom prst="rect">
            <a:avLst/>
          </a:prstGeom>
        </p:spPr>
        <p:txBody>
          <a:bodyPr lIns="91412" tIns="45706" rIns="91412" bIns="45706" anchor="b" anchorCtr="0">
            <a:noAutofit/>
          </a:bodyPr>
          <a:lstStyle>
            <a:lvl1pPr marL="0" indent="0" algn="l">
              <a:buNone/>
              <a:defRPr sz="1400" b="0" i="0">
                <a:solidFill>
                  <a:srgbClr val="FFFFFE"/>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8"/>
            <a:ext cx="8296421" cy="288131"/>
          </a:xfrm>
          <a:prstGeom prst="rect">
            <a:avLst/>
          </a:prstGeom>
        </p:spPr>
        <p:txBody>
          <a:bodyPr lIns="91412" tIns="45706" rIns="91412" bIns="45706"/>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6"/>
            <a:ext cx="8296421" cy="288131"/>
          </a:xfrm>
          <a:prstGeom prst="rect">
            <a:avLst/>
          </a:prstGeom>
        </p:spPr>
        <p:txBody>
          <a:bodyPr lIns="91412" tIns="45706" rIns="91412" bIns="45706"/>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12" tIns="45706" rIns="91412" bIns="45706"/>
          <a:lstStyle>
            <a:lvl1pPr marL="0" indent="0">
              <a:buFont typeface="Arial" panose="020B0604020202020204" pitchFamily="34" charset="0"/>
              <a:buNone/>
              <a:defRPr sz="2200" baseline="0">
                <a:solidFill>
                  <a:srgbClr val="FFFFFE"/>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273281483"/>
      </p:ext>
    </p:extLst>
  </p:cSld>
  <p:clrMapOvr>
    <a:masterClrMapping/>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8" tIns="34285" rIns="68568" bIns="34285" anchor="ctr"/>
          <a:lstStyle/>
          <a:p>
            <a:pPr defTabSz="457162"/>
            <a:endParaRPr lang="en-US">
              <a:solidFill>
                <a:srgbClr val="435153"/>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8" tIns="34285" rIns="68568" bIns="34285" anchor="ctr"/>
          <a:lstStyle/>
          <a:p>
            <a:pPr defTabSz="457162"/>
            <a:endParaRPr lang="en-US">
              <a:solidFill>
                <a:srgbClr val="435153"/>
              </a:solidFill>
            </a:endParaRPr>
          </a:p>
        </p:txBody>
      </p:sp>
      <p:sp>
        <p:nvSpPr>
          <p:cNvPr id="3" name="Subtitle 2"/>
          <p:cNvSpPr>
            <a:spLocks noGrp="1"/>
          </p:cNvSpPr>
          <p:nvPr>
            <p:ph type="subTitle" idx="1" hasCustomPrompt="1"/>
          </p:nvPr>
        </p:nvSpPr>
        <p:spPr>
          <a:xfrm>
            <a:off x="499920" y="3209553"/>
            <a:ext cx="4684867" cy="288131"/>
          </a:xfrm>
          <a:prstGeom prst="rect">
            <a:avLst/>
          </a:prstGeom>
        </p:spPr>
        <p:txBody>
          <a:bodyPr vert="horz" lIns="68568" tIns="34285" rIns="68568" bIns="34285" rtlCol="0">
            <a:noAutofit/>
          </a:bodyPr>
          <a:lstStyle>
            <a:lvl1pPr marL="0" indent="0" algn="l" defTabSz="68569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41" indent="0" algn="ctr">
              <a:buNone/>
              <a:defRPr>
                <a:solidFill>
                  <a:schemeClr val="tx1">
                    <a:tint val="75000"/>
                  </a:schemeClr>
                </a:solidFill>
              </a:defRPr>
            </a:lvl2pPr>
            <a:lvl3pPr marL="685691" indent="0" algn="ctr">
              <a:buNone/>
              <a:defRPr>
                <a:solidFill>
                  <a:schemeClr val="tx1">
                    <a:tint val="75000"/>
                  </a:schemeClr>
                </a:solidFill>
              </a:defRPr>
            </a:lvl3pPr>
            <a:lvl4pPr marL="1028536" indent="0" algn="ctr">
              <a:buNone/>
              <a:defRPr>
                <a:solidFill>
                  <a:schemeClr val="tx1">
                    <a:tint val="75000"/>
                  </a:schemeClr>
                </a:solidFill>
              </a:defRPr>
            </a:lvl4pPr>
            <a:lvl5pPr marL="1371384" indent="0" algn="ctr">
              <a:buNone/>
              <a:defRPr>
                <a:solidFill>
                  <a:schemeClr val="tx1">
                    <a:tint val="75000"/>
                  </a:schemeClr>
                </a:solidFill>
              </a:defRPr>
            </a:lvl5pPr>
            <a:lvl6pPr marL="1714225" indent="0" algn="ctr">
              <a:buNone/>
              <a:defRPr>
                <a:solidFill>
                  <a:schemeClr val="tx1">
                    <a:tint val="75000"/>
                  </a:schemeClr>
                </a:solidFill>
              </a:defRPr>
            </a:lvl6pPr>
            <a:lvl7pPr marL="2057075" indent="0" algn="ctr">
              <a:buNone/>
              <a:defRPr>
                <a:solidFill>
                  <a:schemeClr val="tx1">
                    <a:tint val="75000"/>
                  </a:schemeClr>
                </a:solidFill>
              </a:defRPr>
            </a:lvl7pPr>
            <a:lvl8pPr marL="2399920" indent="0" algn="ctr">
              <a:buNone/>
              <a:defRPr>
                <a:solidFill>
                  <a:schemeClr val="tx1">
                    <a:tint val="75000"/>
                  </a:schemeClr>
                </a:solidFill>
              </a:defRPr>
            </a:lvl8pPr>
            <a:lvl9pPr marL="274276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0" y="2462031"/>
            <a:ext cx="4712557" cy="766763"/>
          </a:xfrm>
        </p:spPr>
        <p:txBody>
          <a:bodyPr lIns="61709" tIns="34285" rIns="61709" bIns="34285" rtlCol="0" anchor="b">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5200" b="0" kern="1200" spc="0" baseline="0" dirty="0">
                <a:solidFill>
                  <a:srgbClr val="002855"/>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4" y="1438277"/>
            <a:ext cx="2676525" cy="2166938"/>
          </a:xfrm>
          <a:prstGeom prst="rect">
            <a:avLst/>
          </a:prstGeom>
        </p:spPr>
        <p:txBody>
          <a:bodyPr lIns="91412" tIns="45706" rIns="91412" bIns="45706"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83716321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pic>
        <p:nvPicPr>
          <p:cNvPr id="9" name="Picture 8" descr="Security_Gradient_16x9_wHalo_300dp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914129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1576" y="4739067"/>
            <a:ext cx="222547" cy="158359"/>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693"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9" y="4741659"/>
            <a:ext cx="2658018" cy="154512"/>
          </a:xfrm>
          <a:prstGeom prst="rect">
            <a:avLst/>
          </a:prstGeom>
          <a:noFill/>
          <a:ln w="9525">
            <a:noFill/>
            <a:miter lim="800000"/>
            <a:headEnd/>
            <a:tailEnd/>
          </a:ln>
          <a:effectLst/>
        </p:spPr>
        <p:txBody>
          <a:bodyPr lIns="61580" tIns="30789" rIns="61580" bIns="30789" anchor="b">
            <a:spAutoFit/>
          </a:bodyPr>
          <a:lstStyle/>
          <a:p>
            <a:pPr defTabSz="610693" fontAlgn="auto">
              <a:spcBef>
                <a:spcPts val="0"/>
              </a:spcBef>
              <a:spcAft>
                <a:spcPts val="0"/>
              </a:spcAft>
              <a:defRPr/>
            </a:pPr>
            <a:r>
              <a:rPr lang="en-US" sz="600" dirty="0">
                <a:solidFill>
                  <a:srgbClr val="FFFFFF">
                    <a:alpha val="60000"/>
                  </a:srgbClr>
                </a:solidFill>
                <a:latin typeface="Arial"/>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7"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356145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5" tIns="34283" rIns="68565" bIns="34283" anchor="ctr"/>
          <a:lstStyle/>
          <a:p>
            <a:pPr defTabSz="457162"/>
            <a:endParaRPr lang="en-US">
              <a:solidFill>
                <a:srgbClr val="435153"/>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5" tIns="34283" rIns="68565" bIns="34283" anchor="ctr"/>
          <a:lstStyle/>
          <a:p>
            <a:pPr defTabSz="457162"/>
            <a:endParaRPr lang="en-US">
              <a:solidFill>
                <a:srgbClr val="435153"/>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002855"/>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403512227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12" tIns="45706" rIns="91412" bIns="45706">
            <a:noAutofit/>
          </a:bodyPr>
          <a:lstStyle>
            <a:lvl1pPr marL="285666" marR="0" indent="-285666" algn="ctr" defTabSz="457067"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8100737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12" tIns="45706" rIns="91412" bIns="45706">
            <a:noAutofit/>
          </a:bodyPr>
          <a:lstStyle>
            <a:lvl1pPr marL="285666" marR="0" indent="-285666" algn="ctr" defTabSz="457067"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6491771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flip="none" rotWithShape="1">
          <a:gsLst>
            <a:gs pos="0">
              <a:schemeClr val="tx2"/>
            </a:gs>
            <a:gs pos="100000">
              <a:schemeClr val="accent1"/>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3" name="Rectangle 7"/>
          <p:cNvSpPr>
            <a:spLocks noChangeArrowheads="1"/>
          </p:cNvSpPr>
          <p:nvPr userDrawn="1"/>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4" name="Rectangle 4"/>
          <p:cNvSpPr>
            <a:spLocks noChangeArrowheads="1"/>
          </p:cNvSpPr>
          <p:nvPr userDrawn="1"/>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chemeClr val="bg1">
                    <a:alpha val="25000"/>
                  </a:schemeClr>
                </a:solidFill>
                <a:latin typeface="+mn-lt"/>
                <a:ea typeface="+mn-ea"/>
                <a:cs typeface="CiscoSans Thin"/>
              </a:rPr>
              <a:t>© 2015  Cisco and/or its affiliates. All rights reserved.   Cisco Confidential</a:t>
            </a:r>
            <a:endParaRPr lang="en-US" sz="600" dirty="0">
              <a:solidFill>
                <a:schemeClr val="bg1">
                  <a:alpha val="25000"/>
                </a:schemeClr>
              </a:solidFill>
              <a:latin typeface="+mn-lt"/>
              <a:ea typeface="+mn-ea"/>
              <a:cs typeface="CiscoSans Thin"/>
            </a:endParaRPr>
          </a:p>
        </p:txBody>
      </p:sp>
      <p:pic>
        <p:nvPicPr>
          <p:cNvPr id="16"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Slide With Title &amp; Sub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563697"/>
            <a:ext cx="8345488" cy="2952300"/>
          </a:xfrm>
          <a:prstGeom prst="rect">
            <a:avLst/>
          </a:prstGeom>
        </p:spPr>
        <p:txBody>
          <a:bodyPr lIns="91412" tIns="45706" rIns="91412" bIns="45706">
            <a:noAutofit/>
          </a:bodyPr>
          <a:lstStyle>
            <a:lvl1pPr marL="400002" indent="-342871">
              <a:lnSpc>
                <a:spcPct val="95000"/>
              </a:lnSpc>
              <a:spcBef>
                <a:spcPts val="1110"/>
              </a:spcBef>
              <a:buClr>
                <a:schemeClr val="tx1"/>
              </a:buClr>
              <a:buSzPct val="80000"/>
              <a:buFont typeface="Arial"/>
              <a:buChar char="•"/>
              <a:tabLst>
                <a:tab pos="1166715" algn="l"/>
              </a:tabLst>
              <a:defRPr sz="2400" b="0" i="0">
                <a:solidFill>
                  <a:schemeClr val="tx1"/>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3" name="Title 2"/>
          <p:cNvSpPr>
            <a:spLocks noGrp="1"/>
          </p:cNvSpPr>
          <p:nvPr>
            <p:ph type="title"/>
          </p:nvPr>
        </p:nvSpPr>
        <p:spPr/>
        <p:txBody>
          <a:bodyPr/>
          <a:lstStyle/>
          <a:p>
            <a:r>
              <a:rPr lang="en-CA" smtClean="0"/>
              <a:t>Click to edit Master title style</a:t>
            </a:r>
            <a:endParaRPr lang="en-US"/>
          </a:p>
        </p:txBody>
      </p:sp>
      <p:sp>
        <p:nvSpPr>
          <p:cNvPr id="11" name="Text Placeholder 10"/>
          <p:cNvSpPr>
            <a:spLocks noGrp="1"/>
          </p:cNvSpPr>
          <p:nvPr>
            <p:ph type="body" sz="quarter" idx="11"/>
          </p:nvPr>
        </p:nvSpPr>
        <p:spPr>
          <a:xfrm>
            <a:off x="441123" y="990619"/>
            <a:ext cx="8345926" cy="477838"/>
          </a:xfrm>
          <a:prstGeom prst="rect">
            <a:avLst/>
          </a:prstGeom>
        </p:spPr>
        <p:txBody>
          <a:bodyPr vert="horz" lIns="91432" tIns="45716" rIns="91432" bIns="45716"/>
          <a:lstStyle>
            <a:lvl1pPr marL="0" indent="0">
              <a:buNone/>
              <a:defRPr sz="2400"/>
            </a:lvl1pPr>
          </a:lstStyle>
          <a:p>
            <a:pPr lvl="0"/>
            <a:r>
              <a:rPr lang="en-CA" dirty="0" smtClean="0"/>
              <a:t>Click to edit Master text styles</a:t>
            </a:r>
          </a:p>
        </p:txBody>
      </p:sp>
    </p:spTree>
    <p:extLst>
      <p:ext uri="{BB962C8B-B14F-4D97-AF65-F5344CB8AC3E}">
        <p14:creationId xmlns:p14="http://schemas.microsoft.com/office/powerpoint/2010/main" val="197075447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2" tIns="45706" rIns="91412" bIns="45706">
            <a:noAutofit/>
          </a:bodyPr>
          <a:lstStyle>
            <a:lvl1pPr marL="57131" indent="0">
              <a:lnSpc>
                <a:spcPct val="95000"/>
              </a:lnSpc>
              <a:spcBef>
                <a:spcPts val="1110"/>
              </a:spcBef>
              <a:buClr>
                <a:schemeClr val="tx1"/>
              </a:buClr>
              <a:buSzPct val="80000"/>
              <a:buFont typeface="Arial"/>
              <a:buNone/>
              <a:defRPr sz="2400" b="0" i="0">
                <a:solidFill>
                  <a:schemeClr val="tx1"/>
                </a:solidFill>
                <a:latin typeface="+mn-lt"/>
                <a:cs typeface="CiscoSans ExtraLight"/>
              </a:defRPr>
            </a:lvl1pPr>
            <a:lvl2pPr marL="29201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5" indent="0">
              <a:buClr>
                <a:schemeClr val="tx1"/>
              </a:buClr>
              <a:buSzPct val="80000"/>
              <a:buFont typeface="Arial"/>
              <a:buNone/>
              <a:defRPr sz="1600" b="0" i="0">
                <a:solidFill>
                  <a:srgbClr val="676767"/>
                </a:solidFill>
                <a:latin typeface="+mn-lt"/>
                <a:cs typeface="CiscoSans ExtraLight"/>
              </a:defRPr>
            </a:lvl3pPr>
            <a:lvl4pPr marL="739558" indent="0">
              <a:buClr>
                <a:schemeClr val="tx1"/>
              </a:buClr>
              <a:buSzPct val="80000"/>
              <a:buFont typeface="Arial"/>
              <a:buNone/>
              <a:defRPr sz="1400" b="0" i="0">
                <a:solidFill>
                  <a:srgbClr val="676767"/>
                </a:solidFill>
                <a:latin typeface="+mn-lt"/>
                <a:cs typeface="CiscoSans ExtraLight"/>
              </a:defRPr>
            </a:lvl4pPr>
            <a:lvl5pPr marL="914134"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0290815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12" tIns="45706" rIns="91412" bIns="45706">
            <a:noAutofit/>
          </a:bodyPr>
          <a:lstStyle>
            <a:lvl1pPr marL="57131" indent="0">
              <a:lnSpc>
                <a:spcPct val="95000"/>
              </a:lnSpc>
              <a:spcBef>
                <a:spcPts val="1110"/>
              </a:spcBef>
              <a:buClr>
                <a:schemeClr val="tx1"/>
              </a:buClr>
              <a:buSzPct val="80000"/>
              <a:buFont typeface="Arial"/>
              <a:buNone/>
              <a:defRPr sz="3200" b="0" i="0">
                <a:solidFill>
                  <a:schemeClr val="tx1"/>
                </a:solidFill>
                <a:latin typeface="+mn-lt"/>
                <a:cs typeface="CiscoSans ExtraLight"/>
              </a:defRPr>
            </a:lvl1pPr>
            <a:lvl2pPr marL="29201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5" indent="0">
              <a:buClr>
                <a:schemeClr val="tx1"/>
              </a:buClr>
              <a:buSzPct val="80000"/>
              <a:buFont typeface="Arial"/>
              <a:buNone/>
              <a:defRPr sz="1600" b="0" i="0">
                <a:solidFill>
                  <a:srgbClr val="676767"/>
                </a:solidFill>
                <a:latin typeface="+mn-lt"/>
                <a:cs typeface="CiscoSans ExtraLight"/>
              </a:defRPr>
            </a:lvl3pPr>
            <a:lvl4pPr marL="739558" indent="0">
              <a:buClr>
                <a:schemeClr val="tx1"/>
              </a:buClr>
              <a:buSzPct val="80000"/>
              <a:buFont typeface="Arial"/>
              <a:buNone/>
              <a:defRPr sz="1400" b="0" i="0">
                <a:solidFill>
                  <a:srgbClr val="676767"/>
                </a:solidFill>
                <a:latin typeface="+mn-lt"/>
                <a:cs typeface="CiscoSans ExtraLight"/>
              </a:defRPr>
            </a:lvl4pPr>
            <a:lvl5pPr marL="914134"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24007495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0" y="876359"/>
            <a:ext cx="8259762" cy="3168210"/>
          </a:xfrm>
          <a:prstGeom prst="rect">
            <a:avLst/>
          </a:prstGeom>
        </p:spPr>
        <p:txBody>
          <a:bodyPr lIns="91412" tIns="45706" rIns="91412" bIns="45706">
            <a:noAutofit/>
          </a:bodyPr>
          <a:lstStyle>
            <a:lvl1pPr marL="228582" indent="-228582">
              <a:lnSpc>
                <a:spcPts val="4440"/>
              </a:lnSpc>
              <a:spcBef>
                <a:spcPts val="0"/>
              </a:spcBef>
              <a:buClr>
                <a:schemeClr val="tx1"/>
              </a:buClr>
              <a:buSzPct val="80000"/>
              <a:buFont typeface="Arial"/>
              <a:buChar char="•"/>
              <a:defRPr sz="2400" b="0" i="0">
                <a:solidFill>
                  <a:schemeClr val="tx1"/>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84261567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2" tIns="45706" rIns="91412" bIns="45706">
            <a:noAutofit/>
          </a:bodyPr>
          <a:lstStyle>
            <a:lvl1pPr marL="280904" indent="-22377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747496" indent="-171401">
              <a:buClr>
                <a:schemeClr val="tx1"/>
              </a:buClr>
              <a:buSzPct val="80000"/>
              <a:buFont typeface="Arial"/>
              <a:buChar char="•"/>
              <a:defRPr sz="1600" b="0" i="0">
                <a:solidFill>
                  <a:schemeClr val="tx1"/>
                </a:solidFill>
                <a:latin typeface="+mn-lt"/>
                <a:cs typeface="CiscoSans ExtraLight"/>
              </a:defRPr>
            </a:lvl3pPr>
            <a:lvl4pPr marL="910959" indent="-171401">
              <a:buClr>
                <a:schemeClr val="tx1"/>
              </a:buClr>
              <a:buSzPct val="80000"/>
              <a:buFont typeface="Arial"/>
              <a:buChar char="•"/>
              <a:defRPr sz="1400" b="0" i="0">
                <a:solidFill>
                  <a:schemeClr val="tx1"/>
                </a:solidFill>
                <a:latin typeface="+mn-lt"/>
                <a:cs typeface="CiscoSans ExtraLight"/>
              </a:defRPr>
            </a:lvl4pPr>
            <a:lvl5pPr marL="1082360" indent="-16822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3161473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with Sub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571039"/>
            <a:ext cx="8277344" cy="2944959"/>
          </a:xfrm>
          <a:prstGeom prst="rect">
            <a:avLst/>
          </a:prstGeom>
        </p:spPr>
        <p:txBody>
          <a:bodyPr lIns="91412" tIns="45706" rIns="91412" bIns="45706">
            <a:noAutofit/>
          </a:bodyPr>
          <a:lstStyle>
            <a:lvl1pPr marL="280904" indent="-22377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747496" indent="-171401">
              <a:buClr>
                <a:schemeClr val="tx1"/>
              </a:buClr>
              <a:buSzPct val="80000"/>
              <a:buFont typeface="Arial"/>
              <a:buChar char="•"/>
              <a:defRPr sz="1600" b="0" i="0">
                <a:solidFill>
                  <a:schemeClr val="tx1"/>
                </a:solidFill>
                <a:latin typeface="+mn-lt"/>
                <a:cs typeface="CiscoSans ExtraLight"/>
              </a:defRPr>
            </a:lvl3pPr>
            <a:lvl4pPr marL="910959" indent="-171401">
              <a:buClr>
                <a:schemeClr val="tx1"/>
              </a:buClr>
              <a:buSzPct val="80000"/>
              <a:buFont typeface="Arial"/>
              <a:buChar char="•"/>
              <a:defRPr sz="1400" b="0" i="0">
                <a:solidFill>
                  <a:schemeClr val="tx1"/>
                </a:solidFill>
                <a:latin typeface="+mn-lt"/>
                <a:cs typeface="CiscoSans ExtraLight"/>
              </a:defRPr>
            </a:lvl4pPr>
            <a:lvl5pPr marL="1082360" indent="-16822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
        <p:nvSpPr>
          <p:cNvPr id="5" name="Text Placeholder 10"/>
          <p:cNvSpPr>
            <a:spLocks noGrp="1"/>
          </p:cNvSpPr>
          <p:nvPr>
            <p:ph type="body" sz="quarter" idx="11"/>
          </p:nvPr>
        </p:nvSpPr>
        <p:spPr>
          <a:xfrm>
            <a:off x="441123" y="975937"/>
            <a:ext cx="8345926" cy="477838"/>
          </a:xfrm>
          <a:prstGeom prst="rect">
            <a:avLst/>
          </a:prstGeom>
        </p:spPr>
        <p:txBody>
          <a:bodyPr vert="horz" lIns="91432" tIns="45716" rIns="91432" bIns="45716"/>
          <a:lstStyle>
            <a:lvl1pPr marL="0" indent="0">
              <a:buNone/>
              <a:defRPr sz="2400"/>
            </a:lvl1pPr>
          </a:lstStyle>
          <a:p>
            <a:pPr lvl="0"/>
            <a:r>
              <a:rPr lang="en-CA" dirty="0" smtClean="0"/>
              <a:t>Click to edit Master text styles</a:t>
            </a:r>
          </a:p>
        </p:txBody>
      </p:sp>
    </p:spTree>
    <p:extLst>
      <p:ext uri="{BB962C8B-B14F-4D97-AF65-F5344CB8AC3E}">
        <p14:creationId xmlns:p14="http://schemas.microsoft.com/office/powerpoint/2010/main" val="426401452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1" y="1347788"/>
            <a:ext cx="3901123"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05209062"/>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4"/>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10"/>
            <a:ext cx="3715995" cy="826447"/>
          </a:xfrm>
          <a:prstGeom prst="rect">
            <a:avLst/>
          </a:prstGeom>
        </p:spPr>
        <p:txBody>
          <a:bodyPr lIns="61706" tIns="34283" rIns="61706" bIns="34283" rtlCol="0">
            <a:noAutofit/>
          </a:bodyPr>
          <a:lstStyle>
            <a:lvl1pPr algn="l" defTabSz="685663" rtl="0" eaLnBrk="1" latinLnBrk="0" hangingPunct="1">
              <a:lnSpc>
                <a:spcPct val="80000"/>
              </a:lnSpc>
              <a:spcBef>
                <a:spcPct val="0"/>
              </a:spcBef>
              <a:buNone/>
              <a:defRPr lang="en-US" sz="3200" b="0" i="0" kern="1200" spc="-75" baseline="0" dirty="0" smtClean="0">
                <a:solidFill>
                  <a:srgbClr val="002855"/>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12" tIns="45706" rIns="91412" bIns="45706" anchor="ctr"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lang="en-US" sz="3200" b="0" i="0" kern="1200" spc="-75" baseline="0" dirty="0">
                <a:solidFill>
                  <a:srgbClr val="002855"/>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81316749"/>
      </p:ext>
    </p:extLst>
  </p:cSld>
  <p:clrMapOvr>
    <a:masterClrMapping/>
  </p:clrMapOvr>
  <p:transition spd="med">
    <p:fade/>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userDrawn="1"/>
        </p:nvCxnSpPr>
        <p:spPr>
          <a:xfrm>
            <a:off x="3070225" y="609604"/>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4"/>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21"/>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2855"/>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41"/>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2855"/>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81"/>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2855"/>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chemeClr val="tx1"/>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chemeClr val="tx1"/>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chemeClr val="tx1"/>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chemeClr val="tx1"/>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chemeClr val="tx1"/>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chemeClr val="tx1"/>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90353055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defTabSz="457162" fontAlgn="auto">
              <a:spcBef>
                <a:spcPts val="0"/>
              </a:spcBef>
              <a:spcAft>
                <a:spcPts val="0"/>
              </a:spcAft>
              <a:defRPr/>
            </a:pPr>
            <a:endParaRPr lang="en-US">
              <a:solidFill>
                <a:srgbClr val="002855"/>
              </a:solidFill>
            </a:endParaRPr>
          </a:p>
        </p:txBody>
      </p:sp>
      <p:sp>
        <p:nvSpPr>
          <p:cNvPr id="12" name="Text Placeholder 11"/>
          <p:cNvSpPr>
            <a:spLocks noGrp="1"/>
          </p:cNvSpPr>
          <p:nvPr>
            <p:ph type="body" sz="quarter" idx="11" hasCustomPrompt="1"/>
          </p:nvPr>
        </p:nvSpPr>
        <p:spPr>
          <a:xfrm>
            <a:off x="5148707" y="1481752"/>
            <a:ext cx="3375912" cy="1659018"/>
          </a:xfrm>
          <a:prstGeom prst="rect">
            <a:avLst/>
          </a:prstGeom>
        </p:spPr>
        <p:txBody>
          <a:bodyPr lIns="91412" tIns="45706" rIns="91412" bIns="45706">
            <a:noAutofit/>
          </a:bodyPr>
          <a:lstStyle>
            <a:lvl1pPr marL="85712" indent="-85712" algn="l" defTabSz="685663" rtl="0" eaLnBrk="1" latinLnBrk="0" hangingPunct="1">
              <a:lnSpc>
                <a:spcPct val="90000"/>
              </a:lnSpc>
              <a:spcBef>
                <a:spcPts val="0"/>
              </a:spcBef>
              <a:buNone/>
              <a:defRPr lang="en-US" sz="1500" kern="1200" baseline="0" dirty="0" smtClean="0">
                <a:solidFill>
                  <a:srgbClr val="002855"/>
                </a:solidFill>
                <a:latin typeface="+mn-lt"/>
                <a:ea typeface="+mn-ea"/>
                <a:cs typeface="CiscoSans ExtraLight"/>
              </a:defRPr>
            </a:lvl1pPr>
            <a:lvl2pPr marL="85712" indent="-85712" algn="l" defTabSz="685663" rtl="0" eaLnBrk="1" latinLnBrk="0" hangingPunct="1">
              <a:defRPr lang="en-US" sz="1500" kern="1200" dirty="0" smtClean="0">
                <a:solidFill>
                  <a:schemeClr val="accent2"/>
                </a:solidFill>
                <a:latin typeface="Ciscolight" pitchFamily="2" charset="0"/>
                <a:ea typeface="+mn-ea"/>
                <a:cs typeface="+mn-cs"/>
              </a:defRPr>
            </a:lvl2pPr>
            <a:lvl3pPr marL="85712" indent="-85712" algn="l" defTabSz="685663" rtl="0" eaLnBrk="1" latinLnBrk="0" hangingPunct="1">
              <a:defRPr lang="en-US" sz="1500" kern="1200" dirty="0" smtClean="0">
                <a:solidFill>
                  <a:schemeClr val="accent2"/>
                </a:solidFill>
                <a:latin typeface="Ciscolight" pitchFamily="2" charset="0"/>
                <a:ea typeface="+mn-ea"/>
                <a:cs typeface="+mn-cs"/>
              </a:defRPr>
            </a:lvl3pPr>
            <a:lvl4pPr marL="85712" indent="-85712" algn="l" defTabSz="685663" rtl="0" eaLnBrk="1" latinLnBrk="0" hangingPunct="1">
              <a:defRPr lang="en-US" sz="1500" kern="1200" dirty="0" smtClean="0">
                <a:solidFill>
                  <a:schemeClr val="accent2"/>
                </a:solidFill>
                <a:latin typeface="Ciscolight" pitchFamily="2" charset="0"/>
                <a:ea typeface="+mn-ea"/>
                <a:cs typeface="+mn-cs"/>
              </a:defRPr>
            </a:lvl4pPr>
            <a:lvl5pPr marL="85712" indent="-85712" algn="l" defTabSz="68566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12" tIns="45706" rIns="91412" bIns="4570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1" y="1347788"/>
            <a:ext cx="3901123"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048347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descr="AN28505_blue-shortandwide_v2_wGlo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7310"/>
          </a:xfrm>
          <a:prstGeom prst="rect">
            <a:avLst/>
          </a:prstGeom>
        </p:spPr>
      </p:pic>
      <p:pic>
        <p:nvPicPr>
          <p:cNvPr id="9" name="Picture Placeholder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86" y="0"/>
            <a:ext cx="913723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2" name="Rectangle 7"/>
          <p:cNvSpPr>
            <a:spLocks noChangeArrowheads="1"/>
          </p:cNvSpPr>
          <p:nvPr userDrawn="1"/>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3" name="Rectangle 4"/>
          <p:cNvSpPr>
            <a:spLocks noChangeArrowheads="1"/>
          </p:cNvSpPr>
          <p:nvPr userDrawn="1"/>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chemeClr val="bg1">
                    <a:alpha val="25000"/>
                  </a:schemeClr>
                </a:solidFill>
                <a:latin typeface="+mn-lt"/>
                <a:ea typeface="+mn-ea"/>
                <a:cs typeface="CiscoSans Thin"/>
              </a:rPr>
              <a:t>© 2015  Cisco and/or its affiliates. All rights reserved.   Cisco Confidential</a:t>
            </a:r>
            <a:endParaRPr lang="en-US" sz="600" dirty="0">
              <a:solidFill>
                <a:schemeClr val="bg1">
                  <a:alpha val="25000"/>
                </a:schemeClr>
              </a:solidFill>
              <a:latin typeface="+mn-lt"/>
              <a:ea typeface="+mn-ea"/>
              <a:cs typeface="CiscoSans Thin"/>
            </a:endParaRPr>
          </a:p>
        </p:txBody>
      </p:sp>
      <p:pic>
        <p:nvPicPr>
          <p:cNvPr id="14" name="Picture 2" descr="C:\Users\spius\Pictures\cisco logo blue gradient.png"/>
          <p:cNvPicPr>
            <a:picLocks noChangeAspect="1" noChangeArrowheads="1"/>
          </p:cNvPicPr>
          <p:nvPr userDrawn="1"/>
        </p:nvPicPr>
        <p:blipFill>
          <a:blip r:embed="rId4"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88907861"/>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4" y="3916058"/>
            <a:ext cx="7791858" cy="349356"/>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22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4" y="1540556"/>
            <a:ext cx="7972248" cy="2278837"/>
          </a:xfrm>
          <a:prstGeom prst="rect">
            <a:avLst/>
          </a:prstGeom>
        </p:spPr>
        <p:txBody>
          <a:bodyPr anchor="ctr">
            <a:noAutofit/>
          </a:bodyPr>
          <a:lstStyle>
            <a:lvl1pPr marL="183584" indent="-399935" algn="l">
              <a:lnSpc>
                <a:spcPct val="90000"/>
              </a:lnSpc>
              <a:defRPr sz="4600" b="0" i="1" spc="0" baseline="0">
                <a:solidFill>
                  <a:schemeClr val="tx2"/>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8983581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4"/>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2"/>
            <a:ext cx="3820348" cy="2265389"/>
          </a:xfrm>
        </p:spPr>
        <p:txBody>
          <a:bodyPr lIns="61709" tIns="34285" rIns="61709" bIns="34285" rtlCol="0" anchor="ctr">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solidFill>
                  <a:srgbClr val="002855"/>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12" tIns="45706" rIns="91412" bIns="45706"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911093484"/>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12" tIns="45706" rIns="91412" bIns="45706">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5"/>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00163998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12" tIns="45706" rIns="91412" bIns="45706">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5"/>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11711453"/>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9"/>
            <a:ext cx="4007001" cy="3040773"/>
          </a:xfrm>
          <a:prstGeom prst="rect">
            <a:avLst/>
          </a:prstGeom>
        </p:spPr>
        <p:txBody>
          <a:bodyPr lIns="91412" tIns="45706" rIns="91412" bIns="4570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9"/>
            <a:ext cx="4073346" cy="3039397"/>
          </a:xfrm>
          <a:prstGeom prst="rect">
            <a:avLst/>
          </a:prstGeom>
        </p:spPr>
        <p:txBody>
          <a:bodyPr vert="horz" lIns="91412" tIns="45706" rIns="91412" bIns="45706">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80129336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12" tIns="45706" rIns="91412" bIns="4570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12" tIns="45706" rIns="91412" bIns="45706">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5744017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0028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563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6"/>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583875323"/>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3" y="1622395"/>
            <a:ext cx="2306251" cy="2305968"/>
          </a:xfrm>
          <a:prstGeom prst="ellipse">
            <a:avLst/>
          </a:prstGeom>
          <a:solidFill>
            <a:schemeClr val="accent3"/>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a:solidFill>
                <a:prstClr val="white"/>
              </a:solidFill>
              <a:latin typeface="Arial"/>
              <a:cs typeface="+mn-cs"/>
            </a:endParaRPr>
          </a:p>
        </p:txBody>
      </p:sp>
      <p:sp>
        <p:nvSpPr>
          <p:cNvPr id="44" name="Oval 43"/>
          <p:cNvSpPr/>
          <p:nvPr userDrawn="1"/>
        </p:nvSpPr>
        <p:spPr>
          <a:xfrm>
            <a:off x="3422846" y="1622395"/>
            <a:ext cx="2306251" cy="2305968"/>
          </a:xfrm>
          <a:prstGeom prst="ellipse">
            <a:avLst/>
          </a:prstGeom>
          <a:solidFill>
            <a:schemeClr val="accent3"/>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a:solidFill>
                <a:prstClr val="white"/>
              </a:solidFill>
              <a:latin typeface="Arial"/>
              <a:cs typeface="+mn-cs"/>
            </a:endParaRPr>
          </a:p>
        </p:txBody>
      </p:sp>
      <p:sp>
        <p:nvSpPr>
          <p:cNvPr id="45" name="Oval 44"/>
          <p:cNvSpPr/>
          <p:nvPr userDrawn="1"/>
        </p:nvSpPr>
        <p:spPr>
          <a:xfrm>
            <a:off x="6087361" y="1622395"/>
            <a:ext cx="2306251" cy="2305968"/>
          </a:xfrm>
          <a:prstGeom prst="ellipse">
            <a:avLst/>
          </a:prstGeom>
          <a:solidFill>
            <a:schemeClr val="accent3"/>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a:solidFill>
                <a:prstClr val="white"/>
              </a:solidFill>
              <a:latin typeface="Arial"/>
              <a:cs typeface="+mn-cs"/>
            </a:endParaRPr>
          </a:p>
        </p:txBody>
      </p:sp>
      <p:sp>
        <p:nvSpPr>
          <p:cNvPr id="3"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68472"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16494"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1010"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41"/>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3"/>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3"/>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069967800"/>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6" y="4629154"/>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12" tIns="45706" rIns="91412" bIns="45706"/>
          <a:lstStyle>
            <a:lvl1pPr marL="0" indent="0" algn="ctr">
              <a:buNone/>
              <a:defRPr sz="2200" baseline="0">
                <a:solidFill>
                  <a:schemeClr val="tx1"/>
                </a:solidFill>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7991" tIns="0" rIns="91432" bIns="45716" numCol="1" anchor="ctr" anchorCtr="0" compatLnSpc="1">
            <a:prstTxWarp prst="textNoShape">
              <a:avLst/>
            </a:prstTxWarp>
            <a:spAutoFit/>
          </a:bodyPr>
          <a:lstStyle>
            <a:lvl1pPr marL="172786" indent="0">
              <a:lnSpc>
                <a:spcPts val="3680"/>
              </a:lnSpc>
              <a:spcBef>
                <a:spcPts val="0"/>
              </a:spcBef>
              <a:buNone/>
              <a:defRPr sz="2400" i="1">
                <a:solidFill>
                  <a:schemeClr val="tx1"/>
                </a:solidFill>
              </a:defRPr>
            </a:lvl1pPr>
          </a:lstStyle>
          <a:p>
            <a:pPr lvl="0"/>
            <a:r>
              <a:rPr lang="en-GB" dirty="0" smtClean="0"/>
              <a:t>Text Goes Here</a:t>
            </a:r>
          </a:p>
        </p:txBody>
      </p:sp>
    </p:spTree>
    <p:extLst>
      <p:ext uri="{BB962C8B-B14F-4D97-AF65-F5344CB8AC3E}">
        <p14:creationId xmlns:p14="http://schemas.microsoft.com/office/powerpoint/2010/main" val="336475112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011B42"/>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9"/>
            <a:ext cx="8563172" cy="2542175"/>
          </a:xfrm>
          <a:prstGeom prst="rect">
            <a:avLst/>
          </a:prstGeom>
        </p:spPr>
        <p:txBody>
          <a:bodyPr vert="horz" lIns="91412" tIns="45706" rIns="91412" bIns="45706"/>
          <a:lstStyle>
            <a:lvl1pPr marL="0" indent="0" algn="ctr">
              <a:buNone/>
              <a:defRPr sz="2200" baseline="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3"/>
            <a:ext cx="8364236" cy="564257"/>
          </a:xfrm>
          <a:prstGeom prst="rect">
            <a:avLst/>
          </a:prstGeom>
        </p:spPr>
        <p:txBody>
          <a:bodyPr vert="horz" wrap="square" lIns="91432" tIns="45716" rIns="91432" bIns="45716">
            <a:spAutoFit/>
          </a:bodyPr>
          <a:lstStyle>
            <a:lvl1pPr marL="0" indent="0">
              <a:buNone/>
              <a:defRPr sz="3200" baseline="0">
                <a:solidFill>
                  <a:schemeClr val="tx1"/>
                </a:solidFill>
              </a:defRPr>
            </a:lvl1pPr>
          </a:lstStyle>
          <a:p>
            <a:pPr lvl="0"/>
            <a:r>
              <a:rPr lang="en-GB" dirty="0" smtClean="0"/>
              <a:t>Text Goes Here</a:t>
            </a:r>
          </a:p>
        </p:txBody>
      </p:sp>
    </p:spTree>
    <p:extLst>
      <p:ext uri="{BB962C8B-B14F-4D97-AF65-F5344CB8AC3E}">
        <p14:creationId xmlns:p14="http://schemas.microsoft.com/office/powerpoint/2010/main" val="2312548748"/>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6" y="4629154"/>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12" tIns="45706" rIns="91412" bIns="45706"/>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909325261"/>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16" tIns="45708" rIns="91416" bIns="45708"/>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4202253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a:solidFill>
                <a:srgbClr val="FFFFFF"/>
              </a:solidFill>
            </a:endParaRPr>
          </a:p>
        </p:txBody>
      </p:sp>
      <p:sp>
        <p:nvSpPr>
          <p:cNvPr id="5" name="Rectangle 4"/>
          <p:cNvSpPr/>
          <p:nvPr/>
        </p:nvSpPr>
        <p:spPr>
          <a:xfrm>
            <a:off x="1892301" y="3595690"/>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16" tIns="45708" rIns="91416" bIns="45708"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02671472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9" y="2480697"/>
            <a:ext cx="6729865" cy="1614419"/>
          </a:xfrm>
        </p:spPr>
        <p:txBody>
          <a:bodyPr>
            <a:noAutofit/>
          </a:bodyPr>
          <a:lstStyle>
            <a:lvl1pPr marL="0" marR="0" indent="0" algn="l" defTabSz="685720" rtl="0" eaLnBrk="1" fontAlgn="auto" latinLnBrk="0" hangingPunct="1">
              <a:lnSpc>
                <a:spcPct val="80000"/>
              </a:lnSpc>
              <a:spcBef>
                <a:spcPct val="0"/>
              </a:spcBef>
              <a:spcAft>
                <a:spcPts val="0"/>
              </a:spcAft>
              <a:buClrTx/>
              <a:buSzTx/>
              <a:buFontTx/>
              <a:buNone/>
              <a:tabLst/>
              <a:defRPr sz="4500">
                <a:solidFill>
                  <a:schemeClr val="bg1"/>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404815898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16" tIns="45708" rIns="91416" bIns="45708"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6"/>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14634528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8"/>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8"/>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9" y="23336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8"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6"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8" y="233364"/>
            <a:ext cx="3267861" cy="1995489"/>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31" y="233364"/>
            <a:ext cx="3302001" cy="1995489"/>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2"/>
            <a:ext cx="1838730" cy="2587058"/>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rgbClr val="002855"/>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69136011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63453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1" y="582930"/>
            <a:ext cx="8164931" cy="3319272"/>
          </a:xfrm>
          <a:prstGeom prst="rect">
            <a:avLst/>
          </a:prstGeom>
          <a:solidFill>
            <a:schemeClr val="tx1">
              <a:lumMod val="50000"/>
            </a:schemeClr>
          </a:solidFill>
          <a:ln>
            <a:solidFill>
              <a:srgbClr val="002855"/>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91836832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40" y="584002"/>
            <a:ext cx="4424562" cy="3319272"/>
          </a:xfrm>
          <a:prstGeom prst="rect">
            <a:avLst/>
          </a:prstGeom>
          <a:solidFill>
            <a:schemeClr val="tx1">
              <a:lumMod val="50000"/>
            </a:schemeClr>
          </a:solidFill>
          <a:ln>
            <a:solidFill>
              <a:srgbClr val="002855"/>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41971858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5"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5143500"/>
          </a:xfrm>
          <a:prstGeom prst="rect">
            <a:avLst/>
          </a:prstGeom>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91" y="1643064"/>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39672"/>
      </p:ext>
    </p:extLst>
  </p:cSld>
  <p:clrMapOvr>
    <a:masterClrMapping/>
  </p:clrMapOvr>
  <p:transition spd="slow">
    <p:wip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587356342"/>
      </p:ext>
    </p:extLst>
  </p:cSld>
  <p:clrMapOvr>
    <a:masterClrMapping/>
  </p:clrMapOvr>
  <p:transition spd="slow">
    <p:wip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2" name="Picture 11" descr="AN28505_Blue_Nightscape_sm_format_03052015_Flat_Final.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0776"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399151434"/>
      </p:ext>
    </p:extLst>
  </p:cSld>
  <p:clrMapOvr>
    <a:masterClrMapping/>
  </p:clrMapOvr>
  <p:transition spd="slow">
    <p:wip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15"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425451" y="320675"/>
            <a:ext cx="949325"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3" y="33130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011B42"/>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129761870"/>
      </p:ext>
    </p:extLst>
  </p:cSld>
  <p:clrMapOvr>
    <a:masterClrMapping/>
  </p:clrMapOvr>
  <p:transition spd="slow">
    <p:wip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011B42"/>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121687694"/>
      </p:ext>
    </p:extLst>
  </p:cSld>
  <p:clrMapOvr>
    <a:masterClrMapping/>
  </p:clrMapOvr>
  <p:transition spd="slow">
    <p:wip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flip="none" rotWithShape="1">
          <a:gsLst>
            <a:gs pos="0">
              <a:schemeClr val="tx2"/>
            </a:gs>
            <a:gs pos="100000">
              <a:schemeClr val="accent1"/>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3" name="Rectangle 7"/>
          <p:cNvSpPr>
            <a:spLocks noChangeArrowheads="1"/>
          </p:cNvSpPr>
          <p:nvPr userDrawn="1"/>
        </p:nvSpPr>
        <p:spPr bwMode="ltGray">
          <a:xfrm>
            <a:off x="8618360" y="4805483"/>
            <a:ext cx="222333"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cs typeface="CiscoSans Thin"/>
              </a:rPr>
              <a:pPr algn="r" defTabSz="610744" fontAlgn="auto">
                <a:spcBef>
                  <a:spcPts val="0"/>
                </a:spcBef>
                <a:spcAft>
                  <a:spcPts val="0"/>
                </a:spcAft>
                <a:defRPr/>
              </a:pPr>
              <a:t>‹#›</a:t>
            </a:fld>
            <a:endParaRPr lang="en-US" sz="600" dirty="0">
              <a:solidFill>
                <a:srgbClr val="FFFFFF">
                  <a:alpha val="25000"/>
                </a:srgbClr>
              </a:solidFill>
              <a:latin typeface="Arial"/>
              <a:cs typeface="CiscoSans Thin"/>
            </a:endParaRPr>
          </a:p>
        </p:txBody>
      </p:sp>
      <p:sp>
        <p:nvSpPr>
          <p:cNvPr id="14" name="Rectangle 4"/>
          <p:cNvSpPr>
            <a:spLocks noChangeArrowheads="1"/>
          </p:cNvSpPr>
          <p:nvPr userDrawn="1"/>
        </p:nvSpPr>
        <p:spPr bwMode="ltGray">
          <a:xfrm>
            <a:off x="5974080" y="4809331"/>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25000"/>
                  </a:srgbClr>
                </a:solidFill>
                <a:latin typeface="Arial"/>
                <a:cs typeface="CiscoSans Thin"/>
              </a:rPr>
              <a:t>© 2015  Cisco and/or its affiliates. All rights reserved.   Cisco Confidential</a:t>
            </a:r>
            <a:endParaRPr lang="en-US" sz="600" dirty="0">
              <a:solidFill>
                <a:srgbClr val="FFFFFF">
                  <a:alpha val="25000"/>
                </a:srgbClr>
              </a:solidFill>
              <a:latin typeface="Arial"/>
              <a:cs typeface="CiscoSans Thin"/>
            </a:endParaRPr>
          </a:p>
        </p:txBody>
      </p:sp>
      <p:pic>
        <p:nvPicPr>
          <p:cNvPr id="16"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1291464"/>
      </p:ext>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descr="AN28505_blue-shortandwide_v2_wGlo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7310"/>
          </a:xfrm>
          <a:prstGeom prst="rect">
            <a:avLst/>
          </a:prstGeom>
        </p:spPr>
      </p:pic>
      <p:pic>
        <p:nvPicPr>
          <p:cNvPr id="9" name="Picture Placeholder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86" y="0"/>
            <a:ext cx="913723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12" name="Rectangle 7"/>
          <p:cNvSpPr>
            <a:spLocks noChangeArrowheads="1"/>
          </p:cNvSpPr>
          <p:nvPr userDrawn="1"/>
        </p:nvSpPr>
        <p:spPr bwMode="ltGray">
          <a:xfrm>
            <a:off x="8618360" y="4805483"/>
            <a:ext cx="222333"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cs typeface="CiscoSans Thin"/>
              </a:rPr>
              <a:pPr algn="r" defTabSz="610744" fontAlgn="auto">
                <a:spcBef>
                  <a:spcPts val="0"/>
                </a:spcBef>
                <a:spcAft>
                  <a:spcPts val="0"/>
                </a:spcAft>
                <a:defRPr/>
              </a:pPr>
              <a:t>‹#›</a:t>
            </a:fld>
            <a:endParaRPr lang="en-US" sz="600" dirty="0">
              <a:solidFill>
                <a:srgbClr val="FFFFFF">
                  <a:alpha val="25000"/>
                </a:srgbClr>
              </a:solidFill>
              <a:latin typeface="Arial"/>
              <a:cs typeface="CiscoSans Thin"/>
            </a:endParaRPr>
          </a:p>
        </p:txBody>
      </p:sp>
      <p:sp>
        <p:nvSpPr>
          <p:cNvPr id="13" name="Rectangle 4"/>
          <p:cNvSpPr>
            <a:spLocks noChangeArrowheads="1"/>
          </p:cNvSpPr>
          <p:nvPr userDrawn="1"/>
        </p:nvSpPr>
        <p:spPr bwMode="ltGray">
          <a:xfrm>
            <a:off x="5974080" y="4809331"/>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25000"/>
                  </a:srgbClr>
                </a:solidFill>
                <a:latin typeface="Arial"/>
                <a:cs typeface="CiscoSans Thin"/>
              </a:rPr>
              <a:t>© 2015  Cisco and/or its affiliates. All rights reserved.   Cisco Confidential</a:t>
            </a:r>
            <a:endParaRPr lang="en-US" sz="600" dirty="0">
              <a:solidFill>
                <a:srgbClr val="FFFFFF">
                  <a:alpha val="25000"/>
                </a:srgbClr>
              </a:solidFill>
              <a:latin typeface="Arial"/>
              <a:cs typeface="CiscoSans Thin"/>
            </a:endParaRPr>
          </a:p>
        </p:txBody>
      </p:sp>
      <p:pic>
        <p:nvPicPr>
          <p:cNvPr id="14" name="Picture 2" descr="C:\Users\spius\Pictures\cisco logo blue gradient.png"/>
          <p:cNvPicPr>
            <a:picLocks noChangeAspect="1" noChangeArrowheads="1"/>
          </p:cNvPicPr>
          <p:nvPr userDrawn="1"/>
        </p:nvPicPr>
        <p:blipFill>
          <a:blip r:embed="rId4"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4"/>
            <a:ext cx="540238" cy="332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17476208"/>
      </p:ext>
    </p:extLst>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011B42"/>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268186907"/>
      </p:ext>
    </p:extLst>
  </p:cSld>
  <p:clrMapOvr>
    <a:masterClrMapping/>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539605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6233724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8"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3204374468"/>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10604936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0"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271808701"/>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217267598"/>
      </p:ext>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with Title and Sub">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
        <p:nvSpPr>
          <p:cNvPr id="7" name="Text Placeholder 10"/>
          <p:cNvSpPr>
            <a:spLocks noGrp="1"/>
          </p:cNvSpPr>
          <p:nvPr>
            <p:ph type="body" sz="quarter" idx="11"/>
          </p:nvPr>
        </p:nvSpPr>
        <p:spPr>
          <a:xfrm>
            <a:off x="441123" y="862187"/>
            <a:ext cx="8345926" cy="477838"/>
          </a:xfrm>
          <a:prstGeom prst="rect">
            <a:avLst/>
          </a:prstGeom>
        </p:spPr>
        <p:txBody>
          <a:bodyPr vert="horz" lIns="91440" tIns="45720" rIns="91440" bIns="45720"/>
          <a:lstStyle>
            <a:lvl1pPr marL="0" indent="0">
              <a:buNone/>
              <a:defRPr sz="2400">
                <a:ea typeface="Arial"/>
                <a:cs typeface="Arial"/>
              </a:defRPr>
            </a:lvl1pPr>
          </a:lstStyle>
          <a:p>
            <a:pPr lvl="0"/>
            <a:r>
              <a:rPr lang="en-CA" dirty="0" smtClean="0"/>
              <a:t>Click to edit Master text styles</a:t>
            </a:r>
          </a:p>
        </p:txBody>
      </p:sp>
    </p:spTree>
    <p:extLst>
      <p:ext uri="{BB962C8B-B14F-4D97-AF65-F5344CB8AC3E}">
        <p14:creationId xmlns:p14="http://schemas.microsoft.com/office/powerpoint/2010/main" val="379037583"/>
      </p:ext>
    </p:extLst>
  </p:cSld>
  <p:clrMapOvr>
    <a:masterClrMapping/>
  </p:clrMapOvr>
  <p:transition spd="med">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011B4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3339097335"/>
      </p:ext>
    </p:extLst>
  </p:cSld>
  <p:clrMapOvr>
    <a:masterClrMapping/>
  </p:clrMapOvr>
  <p:transition spd="med">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0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0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2352087"/>
      </p:ext>
    </p:extLst>
  </p:cSld>
  <p:clrMapOvr>
    <a:masterClrMapping/>
  </p:clrMapOvr>
  <p:transition spd="med">
    <p:fade/>
  </p:transition>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12700" cap="flat" cmpd="sng">
            <a:solidFill>
              <a:srgbClr val="AB0810"/>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16120896"/>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7" y="1481752"/>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bg1">
                    <a:lumMod val="50000"/>
                  </a:schemeClr>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rgbClr val="7F7F7F"/>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2707197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7094275"/>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theme" Target="../theme/theme1.xml"/><Relationship Id="rId45"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3.xml"/><Relationship Id="rId21" Type="http://schemas.openxmlformats.org/officeDocument/2006/relationships/slideLayout" Target="../slideLayouts/slideLayout64.xml"/><Relationship Id="rId22" Type="http://schemas.openxmlformats.org/officeDocument/2006/relationships/slideLayout" Target="../slideLayouts/slideLayout65.xml"/><Relationship Id="rId23" Type="http://schemas.openxmlformats.org/officeDocument/2006/relationships/slideLayout" Target="../slideLayouts/slideLayout66.xml"/><Relationship Id="rId24" Type="http://schemas.openxmlformats.org/officeDocument/2006/relationships/slideLayout" Target="../slideLayouts/slideLayout67.xml"/><Relationship Id="rId25" Type="http://schemas.openxmlformats.org/officeDocument/2006/relationships/slideLayout" Target="../slideLayouts/slideLayout68.xml"/><Relationship Id="rId26" Type="http://schemas.openxmlformats.org/officeDocument/2006/relationships/slideLayout" Target="../slideLayouts/slideLayout69.xml"/><Relationship Id="rId27" Type="http://schemas.openxmlformats.org/officeDocument/2006/relationships/slideLayout" Target="../slideLayouts/slideLayout70.xml"/><Relationship Id="rId28" Type="http://schemas.openxmlformats.org/officeDocument/2006/relationships/slideLayout" Target="../slideLayouts/slideLayout71.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30" Type="http://schemas.openxmlformats.org/officeDocument/2006/relationships/slideLayout" Target="../slideLayouts/slideLayout73.xml"/><Relationship Id="rId31" Type="http://schemas.openxmlformats.org/officeDocument/2006/relationships/slideLayout" Target="../slideLayouts/slideLayout74.xml"/><Relationship Id="rId32" Type="http://schemas.openxmlformats.org/officeDocument/2006/relationships/slideLayout" Target="../slideLayouts/slideLayout75.xml"/><Relationship Id="rId9" Type="http://schemas.openxmlformats.org/officeDocument/2006/relationships/slideLayout" Target="../slideLayouts/slideLayout52.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3" Type="http://schemas.openxmlformats.org/officeDocument/2006/relationships/slideLayout" Target="../slideLayouts/slideLayout76.xml"/><Relationship Id="rId34" Type="http://schemas.openxmlformats.org/officeDocument/2006/relationships/slideLayout" Target="../slideLayouts/slideLayout77.xml"/><Relationship Id="rId35" Type="http://schemas.openxmlformats.org/officeDocument/2006/relationships/slideLayout" Target="../slideLayouts/slideLayout78.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 Id="rId37" Type="http://schemas.openxmlformats.org/officeDocument/2006/relationships/slideLayout" Target="../slideLayouts/slideLayout80.xml"/><Relationship Id="rId38" Type="http://schemas.openxmlformats.org/officeDocument/2006/relationships/theme" Target="../theme/theme2.xml"/><Relationship Id="rId3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00.xml"/><Relationship Id="rId21" Type="http://schemas.openxmlformats.org/officeDocument/2006/relationships/slideLayout" Target="../slideLayouts/slideLayout101.xml"/><Relationship Id="rId22" Type="http://schemas.openxmlformats.org/officeDocument/2006/relationships/slideLayout" Target="../slideLayouts/slideLayout102.xml"/><Relationship Id="rId23" Type="http://schemas.openxmlformats.org/officeDocument/2006/relationships/slideLayout" Target="../slideLayouts/slideLayout103.xml"/><Relationship Id="rId24" Type="http://schemas.openxmlformats.org/officeDocument/2006/relationships/slideLayout" Target="../slideLayouts/slideLayout104.xml"/><Relationship Id="rId25" Type="http://schemas.openxmlformats.org/officeDocument/2006/relationships/slideLayout" Target="../slideLayouts/slideLayout105.xml"/><Relationship Id="rId26" Type="http://schemas.openxmlformats.org/officeDocument/2006/relationships/slideLayout" Target="../slideLayouts/slideLayout106.xml"/><Relationship Id="rId27" Type="http://schemas.openxmlformats.org/officeDocument/2006/relationships/slideLayout" Target="../slideLayouts/slideLayout107.xml"/><Relationship Id="rId28" Type="http://schemas.openxmlformats.org/officeDocument/2006/relationships/slideLayout" Target="../slideLayouts/slideLayout108.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30" Type="http://schemas.openxmlformats.org/officeDocument/2006/relationships/slideLayout" Target="../slideLayouts/slideLayout110.xml"/><Relationship Id="rId31" Type="http://schemas.openxmlformats.org/officeDocument/2006/relationships/slideLayout" Target="../slideLayouts/slideLayout111.xml"/><Relationship Id="rId32" Type="http://schemas.openxmlformats.org/officeDocument/2006/relationships/slideLayout" Target="../slideLayouts/slideLayout112.xml"/><Relationship Id="rId9" Type="http://schemas.openxmlformats.org/officeDocument/2006/relationships/slideLayout" Target="../slideLayouts/slideLayout89.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33" Type="http://schemas.openxmlformats.org/officeDocument/2006/relationships/slideLayout" Target="../slideLayouts/slideLayout113.xml"/><Relationship Id="rId34" Type="http://schemas.openxmlformats.org/officeDocument/2006/relationships/slideLayout" Target="../slideLayouts/slideLayout114.xml"/><Relationship Id="rId35" Type="http://schemas.openxmlformats.org/officeDocument/2006/relationships/slideLayout" Target="../slideLayouts/slideLayout115.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slideLayout" Target="../slideLayouts/slideLayout96.xml"/><Relationship Id="rId17" Type="http://schemas.openxmlformats.org/officeDocument/2006/relationships/slideLayout" Target="../slideLayouts/slideLayout97.xml"/><Relationship Id="rId18" Type="http://schemas.openxmlformats.org/officeDocument/2006/relationships/slideLayout" Target="../slideLayouts/slideLayout98.xml"/><Relationship Id="rId19" Type="http://schemas.openxmlformats.org/officeDocument/2006/relationships/slideLayout" Target="../slideLayouts/slideLayout99.xml"/><Relationship Id="rId37" Type="http://schemas.openxmlformats.org/officeDocument/2006/relationships/slideLayout" Target="../slideLayouts/slideLayout117.xml"/><Relationship Id="rId38" Type="http://schemas.openxmlformats.org/officeDocument/2006/relationships/slideLayout" Target="../slideLayouts/slideLayout118.xml"/><Relationship Id="rId39" Type="http://schemas.openxmlformats.org/officeDocument/2006/relationships/slideLayout" Target="../slideLayouts/slideLayout119.xml"/><Relationship Id="rId40" Type="http://schemas.openxmlformats.org/officeDocument/2006/relationships/slideLayout" Target="../slideLayouts/slideLayout120.xml"/><Relationship Id="rId41" Type="http://schemas.openxmlformats.org/officeDocument/2006/relationships/theme" Target="../theme/theme3.xml"/><Relationship Id="rId4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4.xml"/><Relationship Id="rId15" Type="http://schemas.openxmlformats.org/officeDocument/2006/relationships/image" Target="../media/image1.emf"/><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53.xml"/><Relationship Id="rId21" Type="http://schemas.openxmlformats.org/officeDocument/2006/relationships/slideLayout" Target="../slideLayouts/slideLayout154.xml"/><Relationship Id="rId22" Type="http://schemas.openxmlformats.org/officeDocument/2006/relationships/slideLayout" Target="../slideLayouts/slideLayout155.xml"/><Relationship Id="rId23" Type="http://schemas.openxmlformats.org/officeDocument/2006/relationships/slideLayout" Target="../slideLayouts/slideLayout156.xml"/><Relationship Id="rId24" Type="http://schemas.openxmlformats.org/officeDocument/2006/relationships/slideLayout" Target="../slideLayouts/slideLayout157.xml"/><Relationship Id="rId25" Type="http://schemas.openxmlformats.org/officeDocument/2006/relationships/slideLayout" Target="../slideLayouts/slideLayout158.xml"/><Relationship Id="rId26" Type="http://schemas.openxmlformats.org/officeDocument/2006/relationships/slideLayout" Target="../slideLayouts/slideLayout159.xml"/><Relationship Id="rId27" Type="http://schemas.openxmlformats.org/officeDocument/2006/relationships/slideLayout" Target="../slideLayouts/slideLayout160.xml"/><Relationship Id="rId28" Type="http://schemas.openxmlformats.org/officeDocument/2006/relationships/slideLayout" Target="../slideLayouts/slideLayout161.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30" Type="http://schemas.openxmlformats.org/officeDocument/2006/relationships/slideLayout" Target="../slideLayouts/slideLayout163.xml"/><Relationship Id="rId31" Type="http://schemas.openxmlformats.org/officeDocument/2006/relationships/slideLayout" Target="../slideLayouts/slideLayout164.xml"/><Relationship Id="rId32" Type="http://schemas.openxmlformats.org/officeDocument/2006/relationships/slideLayout" Target="../slideLayouts/slideLayout165.xml"/><Relationship Id="rId9" Type="http://schemas.openxmlformats.org/officeDocument/2006/relationships/slideLayout" Target="../slideLayouts/slideLayout142.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33" Type="http://schemas.openxmlformats.org/officeDocument/2006/relationships/slideLayout" Target="../slideLayouts/slideLayout166.xml"/><Relationship Id="rId34" Type="http://schemas.openxmlformats.org/officeDocument/2006/relationships/slideLayout" Target="../slideLayouts/slideLayout167.xml"/><Relationship Id="rId35" Type="http://schemas.openxmlformats.org/officeDocument/2006/relationships/slideLayout" Target="../slideLayouts/slideLayout168.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slideLayout" Target="../slideLayouts/slideLayout149.xml"/><Relationship Id="rId17" Type="http://schemas.openxmlformats.org/officeDocument/2006/relationships/slideLayout" Target="../slideLayouts/slideLayout150.xml"/><Relationship Id="rId18" Type="http://schemas.openxmlformats.org/officeDocument/2006/relationships/slideLayout" Target="../slideLayouts/slideLayout151.xml"/><Relationship Id="rId19" Type="http://schemas.openxmlformats.org/officeDocument/2006/relationships/slideLayout" Target="../slideLayouts/slideLayout152.xml"/><Relationship Id="rId37" Type="http://schemas.openxmlformats.org/officeDocument/2006/relationships/slideLayout" Target="../slideLayouts/slideLayout170.xml"/><Relationship Id="rId38" Type="http://schemas.openxmlformats.org/officeDocument/2006/relationships/slideLayout" Target="../slideLayouts/slideLayout171.xml"/><Relationship Id="rId39" Type="http://schemas.openxmlformats.org/officeDocument/2006/relationships/slideLayout" Target="../slideLayouts/slideLayout172.xml"/><Relationship Id="rId40" Type="http://schemas.openxmlformats.org/officeDocument/2006/relationships/slideLayout" Target="../slideLayouts/slideLayout173.xml"/><Relationship Id="rId41" Type="http://schemas.openxmlformats.org/officeDocument/2006/relationships/slideLayout" Target="../slideLayouts/slideLayout174.xml"/><Relationship Id="rId42" Type="http://schemas.openxmlformats.org/officeDocument/2006/relationships/theme" Target="../theme/theme5.xml"/><Relationship Id="rId43"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slideLayout" Target="../slideLayouts/slideLayout186.xml"/><Relationship Id="rId13" Type="http://schemas.openxmlformats.org/officeDocument/2006/relationships/slideLayout" Target="../slideLayouts/slideLayout187.xml"/><Relationship Id="rId14" Type="http://schemas.openxmlformats.org/officeDocument/2006/relationships/theme" Target="../theme/theme6.xml"/><Relationship Id="rId15" Type="http://schemas.openxmlformats.org/officeDocument/2006/relationships/image" Target="../media/image1.emf"/><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slideLayout" Target="../slideLayouts/slideLayout200.xml"/><Relationship Id="rId14" Type="http://schemas.openxmlformats.org/officeDocument/2006/relationships/theme" Target="../theme/theme7.xml"/><Relationship Id="rId15" Type="http://schemas.openxmlformats.org/officeDocument/2006/relationships/image" Target="../media/image1.emf"/><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slideLayout" Target="../slideLayouts/slideLayout213.xml"/><Relationship Id="rId14" Type="http://schemas.openxmlformats.org/officeDocument/2006/relationships/theme" Target="../theme/theme8.xml"/><Relationship Id="rId15" Type="http://schemas.openxmlformats.org/officeDocument/2006/relationships/image" Target="../media/image1.emf"/><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233.xml"/><Relationship Id="rId21" Type="http://schemas.openxmlformats.org/officeDocument/2006/relationships/slideLayout" Target="../slideLayouts/slideLayout234.xml"/><Relationship Id="rId22" Type="http://schemas.openxmlformats.org/officeDocument/2006/relationships/slideLayout" Target="../slideLayouts/slideLayout235.xml"/><Relationship Id="rId23" Type="http://schemas.openxmlformats.org/officeDocument/2006/relationships/slideLayout" Target="../slideLayouts/slideLayout236.xml"/><Relationship Id="rId24" Type="http://schemas.openxmlformats.org/officeDocument/2006/relationships/slideLayout" Target="../slideLayouts/slideLayout237.xml"/><Relationship Id="rId25" Type="http://schemas.openxmlformats.org/officeDocument/2006/relationships/slideLayout" Target="../slideLayouts/slideLayout238.xml"/><Relationship Id="rId26" Type="http://schemas.openxmlformats.org/officeDocument/2006/relationships/slideLayout" Target="../slideLayouts/slideLayout239.xml"/><Relationship Id="rId27" Type="http://schemas.openxmlformats.org/officeDocument/2006/relationships/slideLayout" Target="../slideLayouts/slideLayout240.xml"/><Relationship Id="rId28" Type="http://schemas.openxmlformats.org/officeDocument/2006/relationships/slideLayout" Target="../slideLayouts/slideLayout241.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30" Type="http://schemas.openxmlformats.org/officeDocument/2006/relationships/slideLayout" Target="../slideLayouts/slideLayout243.xml"/><Relationship Id="rId31" Type="http://schemas.openxmlformats.org/officeDocument/2006/relationships/slideLayout" Target="../slideLayouts/slideLayout244.xml"/><Relationship Id="rId32" Type="http://schemas.openxmlformats.org/officeDocument/2006/relationships/slideLayout" Target="../slideLayouts/slideLayout245.xml"/><Relationship Id="rId9" Type="http://schemas.openxmlformats.org/officeDocument/2006/relationships/slideLayout" Target="../slideLayouts/slideLayout222.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33" Type="http://schemas.openxmlformats.org/officeDocument/2006/relationships/slideLayout" Target="../slideLayouts/slideLayout246.xml"/><Relationship Id="rId34" Type="http://schemas.openxmlformats.org/officeDocument/2006/relationships/slideLayout" Target="../slideLayouts/slideLayout247.xml"/><Relationship Id="rId35" Type="http://schemas.openxmlformats.org/officeDocument/2006/relationships/slideLayout" Target="../slideLayouts/slideLayout248.xml"/><Relationship Id="rId36" Type="http://schemas.openxmlformats.org/officeDocument/2006/relationships/slideLayout" Target="../slideLayouts/slideLayout249.xml"/><Relationship Id="rId10" Type="http://schemas.openxmlformats.org/officeDocument/2006/relationships/slideLayout" Target="../slideLayouts/slideLayout223.xml"/><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slideLayout" Target="../slideLayouts/slideLayout226.xml"/><Relationship Id="rId14" Type="http://schemas.openxmlformats.org/officeDocument/2006/relationships/slideLayout" Target="../slideLayouts/slideLayout227.xml"/><Relationship Id="rId15" Type="http://schemas.openxmlformats.org/officeDocument/2006/relationships/slideLayout" Target="../slideLayouts/slideLayout228.xml"/><Relationship Id="rId16" Type="http://schemas.openxmlformats.org/officeDocument/2006/relationships/slideLayout" Target="../slideLayouts/slideLayout229.xml"/><Relationship Id="rId17" Type="http://schemas.openxmlformats.org/officeDocument/2006/relationships/slideLayout" Target="../slideLayouts/slideLayout230.xml"/><Relationship Id="rId18" Type="http://schemas.openxmlformats.org/officeDocument/2006/relationships/slideLayout" Target="../slideLayouts/slideLayout231.xml"/><Relationship Id="rId19" Type="http://schemas.openxmlformats.org/officeDocument/2006/relationships/slideLayout" Target="../slideLayouts/slideLayout232.xml"/><Relationship Id="rId37" Type="http://schemas.openxmlformats.org/officeDocument/2006/relationships/slideLayout" Target="../slideLayouts/slideLayout250.xml"/><Relationship Id="rId38" Type="http://schemas.openxmlformats.org/officeDocument/2006/relationships/slideLayout" Target="../slideLayouts/slideLayout251.xml"/><Relationship Id="rId39" Type="http://schemas.openxmlformats.org/officeDocument/2006/relationships/slideLayout" Target="../slideLayouts/slideLayout252.xml"/><Relationship Id="rId40" Type="http://schemas.openxmlformats.org/officeDocument/2006/relationships/slideLayout" Target="../slideLayouts/slideLayout253.xml"/><Relationship Id="rId41" Type="http://schemas.openxmlformats.org/officeDocument/2006/relationships/slideLayout" Target="../slideLayouts/slideLayout254.xml"/><Relationship Id="rId42" Type="http://schemas.openxmlformats.org/officeDocument/2006/relationships/slideLayout" Target="../slideLayouts/slideLayout255.xml"/><Relationship Id="rId43" Type="http://schemas.openxmlformats.org/officeDocument/2006/relationships/slideLayout" Target="../slideLayouts/slideLayout256.xml"/><Relationship Id="rId44" Type="http://schemas.openxmlformats.org/officeDocument/2006/relationships/theme" Target="../theme/theme9.xml"/><Relationship Id="rId4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mn-lt"/>
                <a:ea typeface="+mn-ea"/>
                <a:cs typeface="CiscoSans Thin"/>
              </a:rPr>
              <a:t>© 2015  Cisco and/or its affiliates. All rights reserved.   Cisco Confidential</a:t>
            </a:r>
            <a:endParaRPr lang="en-US" sz="600" dirty="0">
              <a:solidFill>
                <a:srgbClr val="000000">
                  <a:alpha val="25000"/>
                </a:srgbClr>
              </a:solidFill>
              <a:latin typeface="+mn-lt"/>
              <a:ea typeface="+mn-ea"/>
              <a:cs typeface="CiscoSans Thin"/>
            </a:endParaRPr>
          </a:p>
        </p:txBody>
      </p:sp>
      <p:pic>
        <p:nvPicPr>
          <p:cNvPr id="15" name="Picture 8" descr="logo_black.ai"/>
          <p:cNvPicPr>
            <a:picLocks noChangeAspect="1"/>
          </p:cNvPicPr>
          <p:nvPr userDrawn="1"/>
        </p:nvPicPr>
        <p:blipFill>
          <a:blip r:embed="rId45">
            <a:alphaModFix amt="45000"/>
            <a:extLst>
              <a:ext uri="{28A0092B-C50C-407E-A947-70E740481C1C}">
                <a14:useLocalDpi xmlns:a14="http://schemas.microsoft.com/office/drawing/2010/main"/>
              </a:ext>
            </a:extLst>
          </a:blip>
          <a:srcRect/>
          <a:stretch>
            <a:fillRect/>
          </a:stretch>
        </p:blipFill>
        <p:spPr bwMode="auto">
          <a:xfrm>
            <a:off x="425451" y="4630794"/>
            <a:ext cx="539750" cy="333057"/>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4" r:id="rId1"/>
    <p:sldLayoutId id="2147483923" r:id="rId2"/>
    <p:sldLayoutId id="2147483919" r:id="rId3"/>
    <p:sldLayoutId id="2147483875" r:id="rId4"/>
    <p:sldLayoutId id="2147483877" r:id="rId5"/>
    <p:sldLayoutId id="2147483922" r:id="rId6"/>
    <p:sldLayoutId id="2147483876" r:id="rId7"/>
    <p:sldLayoutId id="2147483878" r:id="rId8"/>
    <p:sldLayoutId id="2147483880" r:id="rId9"/>
    <p:sldLayoutId id="2147483926" r:id="rId10"/>
    <p:sldLayoutId id="2147483905" r:id="rId11"/>
    <p:sldLayoutId id="2147483906" r:id="rId12"/>
    <p:sldLayoutId id="2147483879" r:id="rId13"/>
    <p:sldLayoutId id="2147483927" r:id="rId14"/>
    <p:sldLayoutId id="2147483883" r:id="rId15"/>
    <p:sldLayoutId id="2147483886" r:id="rId16"/>
    <p:sldLayoutId id="2147483887" r:id="rId17"/>
    <p:sldLayoutId id="2147483884" r:id="rId18"/>
    <p:sldLayoutId id="2147483885" r:id="rId19"/>
    <p:sldLayoutId id="2147483907" r:id="rId20"/>
    <p:sldLayoutId id="2147483889" r:id="rId21"/>
    <p:sldLayoutId id="2147483890" r:id="rId22"/>
    <p:sldLayoutId id="2147483891" r:id="rId23"/>
    <p:sldLayoutId id="2147483892" r:id="rId24"/>
    <p:sldLayoutId id="2147483893" r:id="rId25"/>
    <p:sldLayoutId id="2147483917" r:id="rId26"/>
    <p:sldLayoutId id="2147483918" r:id="rId27"/>
    <p:sldLayoutId id="2147483895" r:id="rId28"/>
    <p:sldLayoutId id="2147483871" r:id="rId29"/>
    <p:sldLayoutId id="2147483898" r:id="rId30"/>
    <p:sldLayoutId id="2147483908" r:id="rId31"/>
    <p:sldLayoutId id="2147483909" r:id="rId32"/>
    <p:sldLayoutId id="2147483910" r:id="rId33"/>
    <p:sldLayoutId id="2147483911" r:id="rId34"/>
    <p:sldLayoutId id="2147483914" r:id="rId35"/>
    <p:sldLayoutId id="2147483896" r:id="rId36"/>
    <p:sldLayoutId id="2147483912" r:id="rId37"/>
    <p:sldLayoutId id="2147483913" r:id="rId38"/>
    <p:sldLayoutId id="2147483897" r:id="rId39"/>
    <p:sldLayoutId id="2147483924" r:id="rId40"/>
    <p:sldLayoutId id="2147483928" r:id="rId41"/>
    <p:sldLayoutId id="2147483929" r:id="rId42"/>
    <p:sldLayoutId id="2147484010" r:id="rId4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011B4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1576" y="4739067"/>
            <a:ext cx="222547" cy="158359"/>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693"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9" y="4737812"/>
            <a:ext cx="2658018" cy="158359"/>
          </a:xfrm>
          <a:prstGeom prst="rect">
            <a:avLst/>
          </a:prstGeom>
          <a:noFill/>
          <a:ln w="9525">
            <a:noFill/>
            <a:miter lim="800000"/>
            <a:headEnd/>
            <a:tailEnd/>
          </a:ln>
          <a:effectLst/>
        </p:spPr>
        <p:txBody>
          <a:bodyPr lIns="61580" tIns="30789" rIns="61580" bIns="30789" anchor="b">
            <a:spAutoFit/>
          </a:bodyPr>
          <a:lstStyle/>
          <a:p>
            <a:pPr defTabSz="610693"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2015 Cisco </a:t>
            </a:r>
            <a:r>
              <a:rPr lang="en-US" sz="600" dirty="0">
                <a:solidFill>
                  <a:srgbClr val="000000">
                    <a:alpha val="25000"/>
                  </a:srgbClr>
                </a:solidFill>
                <a:latin typeface="Arial"/>
                <a:cs typeface="CiscoSans Thin"/>
              </a:rPr>
              <a:t>and/or its affiliates. All rights reserved. </a:t>
            </a:r>
            <a:r>
              <a:rPr lang="en-US" sz="600" dirty="0" smtClean="0">
                <a:solidFill>
                  <a:srgbClr val="000000">
                    <a:alpha val="25000"/>
                  </a:srgbClr>
                </a:solidFill>
                <a:latin typeface="Arial"/>
                <a:cs typeface="CiscoSans Thin"/>
              </a:rPr>
              <a:t>Cisco </a:t>
            </a:r>
            <a:r>
              <a:rPr lang="en-US" sz="600" dirty="0">
                <a:solidFill>
                  <a:srgbClr val="000000">
                    <a:alpha val="25000"/>
                  </a:srgbClr>
                </a:solidFill>
                <a:latin typeface="Arial"/>
                <a:cs typeface="CiscoSans Thin"/>
              </a:rPr>
              <a:t>Confidential</a:t>
            </a:r>
          </a:p>
        </p:txBody>
      </p:sp>
      <p:pic>
        <p:nvPicPr>
          <p:cNvPr id="9" name="Picture 8" descr="logo_black.ai"/>
          <p:cNvPicPr>
            <a:picLocks noChangeAspect="1"/>
          </p:cNvPicPr>
          <p:nvPr userDrawn="1"/>
        </p:nvPicPr>
        <p:blipFill>
          <a:blip r:embed="rId39" cstate="print">
            <a:alphaModFix amt="61000"/>
            <a:lum bright="20000"/>
            <a:extLst>
              <a:ext uri="{28A0092B-C50C-407E-A947-70E740481C1C}">
                <a14:useLocalDpi xmlns:a14="http://schemas.microsoft.com/office/drawing/2010/main" val="0"/>
              </a:ext>
            </a:extLst>
          </a:blip>
          <a:stretch>
            <a:fillRect/>
          </a:stretch>
        </p:blipFill>
        <p:spPr>
          <a:xfrm>
            <a:off x="475201" y="4625773"/>
            <a:ext cx="430286" cy="265176"/>
          </a:xfrm>
          <a:prstGeom prst="rect">
            <a:avLst/>
          </a:prstGeom>
        </p:spPr>
      </p:pic>
    </p:spTree>
    <p:extLst>
      <p:ext uri="{BB962C8B-B14F-4D97-AF65-F5344CB8AC3E}">
        <p14:creationId xmlns:p14="http://schemas.microsoft.com/office/powerpoint/2010/main" val="120690793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Lst>
  <p:transition spd="slow">
    <p:wipe/>
  </p:transition>
  <p:timing>
    <p:tnLst>
      <p:par>
        <p:cTn id="1" dur="indefinite" restart="never" nodeType="tmRoot"/>
      </p:par>
    </p:tnLst>
  </p:timing>
  <p:txStyles>
    <p:titleStyle>
      <a:lvl1pPr algn="l" defTabSz="684156" rtl="0" eaLnBrk="1" fontAlgn="base" hangingPunct="1">
        <a:lnSpc>
          <a:spcPct val="80000"/>
        </a:lnSpc>
        <a:spcBef>
          <a:spcPct val="0"/>
        </a:spcBef>
        <a:spcAft>
          <a:spcPct val="0"/>
        </a:spcAft>
        <a:defRPr lang="en-US" sz="3200" kern="1200" dirty="0">
          <a:solidFill>
            <a:srgbClr val="002855"/>
          </a:solidFill>
          <a:latin typeface="+mj-lt"/>
          <a:ea typeface="ＭＳ Ｐゴシック" charset="0"/>
          <a:cs typeface="CiscoSans"/>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49" indent="-169849" algn="l" defTabSz="68415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45" indent="-215882" algn="l" defTabSz="68415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64" indent="-169849" algn="l" defTabSz="68415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96"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27"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84" indent="-171431" algn="l" defTabSz="68572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66" indent="-171408" algn="l" defTabSz="68572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020" indent="0" algn="l" defTabSz="68572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310" indent="-171431" algn="l" defTabSz="68572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20" rtl="0" eaLnBrk="1" latinLnBrk="0" hangingPunct="1">
        <a:defRPr sz="1400" kern="1200">
          <a:solidFill>
            <a:schemeClr val="tx1"/>
          </a:solidFill>
          <a:latin typeface="+mn-lt"/>
          <a:ea typeface="+mn-ea"/>
          <a:cs typeface="+mn-cs"/>
        </a:defRPr>
      </a:lvl1pPr>
      <a:lvl2pPr marL="342856" algn="l" defTabSz="685720" rtl="0" eaLnBrk="1" latinLnBrk="0" hangingPunct="1">
        <a:defRPr sz="1400" kern="1200">
          <a:solidFill>
            <a:schemeClr val="tx1"/>
          </a:solidFill>
          <a:latin typeface="+mn-lt"/>
          <a:ea typeface="+mn-ea"/>
          <a:cs typeface="+mn-cs"/>
        </a:defRPr>
      </a:lvl2pPr>
      <a:lvl3pPr marL="685720" algn="l" defTabSz="685720" rtl="0" eaLnBrk="1" latinLnBrk="0" hangingPunct="1">
        <a:defRPr sz="1400" kern="1200">
          <a:solidFill>
            <a:schemeClr val="tx1"/>
          </a:solidFill>
          <a:latin typeface="+mn-lt"/>
          <a:ea typeface="+mn-ea"/>
          <a:cs typeface="+mn-cs"/>
        </a:defRPr>
      </a:lvl3pPr>
      <a:lvl4pPr marL="1028579" algn="l" defTabSz="685720" rtl="0" eaLnBrk="1" latinLnBrk="0" hangingPunct="1">
        <a:defRPr sz="1400" kern="1200">
          <a:solidFill>
            <a:schemeClr val="tx1"/>
          </a:solidFill>
          <a:latin typeface="+mn-lt"/>
          <a:ea typeface="+mn-ea"/>
          <a:cs typeface="+mn-cs"/>
        </a:defRPr>
      </a:lvl4pPr>
      <a:lvl5pPr marL="1371441" algn="l" defTabSz="685720" rtl="0" eaLnBrk="1" latinLnBrk="0" hangingPunct="1">
        <a:defRPr sz="1400" kern="1200">
          <a:solidFill>
            <a:schemeClr val="tx1"/>
          </a:solidFill>
          <a:latin typeface="+mn-lt"/>
          <a:ea typeface="+mn-ea"/>
          <a:cs typeface="+mn-cs"/>
        </a:defRPr>
      </a:lvl5pPr>
      <a:lvl6pPr marL="1714297" algn="l" defTabSz="685720" rtl="0" eaLnBrk="1" latinLnBrk="0" hangingPunct="1">
        <a:defRPr sz="1400" kern="1200">
          <a:solidFill>
            <a:schemeClr val="tx1"/>
          </a:solidFill>
          <a:latin typeface="+mn-lt"/>
          <a:ea typeface="+mn-ea"/>
          <a:cs typeface="+mn-cs"/>
        </a:defRPr>
      </a:lvl6pPr>
      <a:lvl7pPr marL="2057161" algn="l" defTabSz="685720" rtl="0" eaLnBrk="1" latinLnBrk="0" hangingPunct="1">
        <a:defRPr sz="1400" kern="1200">
          <a:solidFill>
            <a:schemeClr val="tx1"/>
          </a:solidFill>
          <a:latin typeface="+mn-lt"/>
          <a:ea typeface="+mn-ea"/>
          <a:cs typeface="+mn-cs"/>
        </a:defRPr>
      </a:lvl7pPr>
      <a:lvl8pPr marL="2400020" algn="l" defTabSz="685720" rtl="0" eaLnBrk="1" latinLnBrk="0" hangingPunct="1">
        <a:defRPr sz="1400" kern="1200">
          <a:solidFill>
            <a:schemeClr val="tx1"/>
          </a:solidFill>
          <a:latin typeface="+mn-lt"/>
          <a:ea typeface="+mn-ea"/>
          <a:cs typeface="+mn-cs"/>
        </a:defRPr>
      </a:lvl8pPr>
      <a:lvl9pPr marL="2742882" algn="l" defTabSz="68572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618360" y="4805483"/>
            <a:ext cx="222333"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974080" y="4809331"/>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Arial"/>
                <a:cs typeface="CiscoSans Thin"/>
              </a:rPr>
              <a:t>© 2015  Cisco and/or its affiliates. All rights reserved.   Cisco Confidential</a:t>
            </a:r>
            <a:endParaRPr lang="en-US" sz="600" dirty="0">
              <a:solidFill>
                <a:srgbClr val="000000">
                  <a:alpha val="25000"/>
                </a:srgbClr>
              </a:solidFill>
              <a:latin typeface="Arial"/>
              <a:cs typeface="CiscoSans Thin"/>
            </a:endParaRPr>
          </a:p>
        </p:txBody>
      </p:sp>
      <p:pic>
        <p:nvPicPr>
          <p:cNvPr id="15" name="Picture 8" descr="logo_black.ai"/>
          <p:cNvPicPr>
            <a:picLocks noChangeAspect="1"/>
          </p:cNvPicPr>
          <p:nvPr userDrawn="1"/>
        </p:nvPicPr>
        <p:blipFill>
          <a:blip r:embed="rId42">
            <a:alphaModFix amt="45000"/>
            <a:extLst>
              <a:ext uri="{28A0092B-C50C-407E-A947-70E740481C1C}">
                <a14:useLocalDpi xmlns:a14="http://schemas.microsoft.com/office/drawing/2010/main"/>
              </a:ext>
            </a:extLst>
          </a:blip>
          <a:srcRect/>
          <a:stretch>
            <a:fillRect/>
          </a:stretch>
        </p:blipFill>
        <p:spPr bwMode="auto">
          <a:xfrm>
            <a:off x="425451" y="4630792"/>
            <a:ext cx="539750" cy="333057"/>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98900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011B4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7"/>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000000">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000000">
                    <a:alpha val="25000"/>
                  </a:srgbClr>
                </a:solidFill>
                <a:latin typeface="Arial"/>
                <a:ea typeface="+mn-ea"/>
                <a:cs typeface="CiscoSans Thin"/>
              </a:rPr>
              <a:t>© 2015  Cisco and/or its affiliates. All rights reserved. </a:t>
            </a:r>
          </a:p>
        </p:txBody>
      </p:sp>
      <p:pic>
        <p:nvPicPr>
          <p:cNvPr id="15"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7619"/>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3147" rtl="0" eaLnBrk="1" fontAlgn="base" hangingPunct="1">
        <a:lnSpc>
          <a:spcPct val="80000"/>
        </a:lnSpc>
        <a:spcBef>
          <a:spcPct val="0"/>
        </a:spcBef>
        <a:spcAft>
          <a:spcPct val="0"/>
        </a:spcAft>
        <a:defRPr lang="en-US" sz="2250" kern="1200" dirty="0">
          <a:solidFill>
            <a:srgbClr val="011B42"/>
          </a:solidFill>
          <a:latin typeface="+mj-lt"/>
          <a:ea typeface="ＭＳ Ｐゴシック" charset="0"/>
          <a:cs typeface="CiscoSans"/>
        </a:defRPr>
      </a:lvl1pPr>
      <a:lvl2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2pPr>
      <a:lvl3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3pPr>
      <a:lvl4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4pPr>
      <a:lvl5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5pPr>
      <a:lvl6pPr marL="342892"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783"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675"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566"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4" indent="-127394" algn="l" defTabSz="513147"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75" indent="-161921" algn="l" defTabSz="513147"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42" indent="-127394" algn="l" defTabSz="513147"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0"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0995"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76" indent="-128581" algn="l" defTabSz="514320"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66" indent="-128564" algn="l" defTabSz="514320"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20" indent="0" algn="l" defTabSz="514320" rtl="0" eaLnBrk="1" latinLnBrk="0" hangingPunct="1">
        <a:spcBef>
          <a:spcPct val="20000"/>
        </a:spcBef>
        <a:buFont typeface="Arial" pitchFamily="34" charset="0"/>
        <a:buNone/>
        <a:defRPr sz="1125" kern="1200">
          <a:solidFill>
            <a:schemeClr val="tx1"/>
          </a:solidFill>
          <a:latin typeface="+mn-lt"/>
          <a:ea typeface="+mn-ea"/>
          <a:cs typeface="+mn-cs"/>
        </a:defRPr>
      </a:lvl8pPr>
      <a:lvl9pPr marL="2185860" indent="-128581" algn="l" defTabSz="51432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20" rtl="0" eaLnBrk="1" latinLnBrk="0" hangingPunct="1">
        <a:defRPr sz="1050" kern="1200">
          <a:solidFill>
            <a:schemeClr val="tx1"/>
          </a:solidFill>
          <a:latin typeface="+mn-lt"/>
          <a:ea typeface="+mn-ea"/>
          <a:cs typeface="+mn-cs"/>
        </a:defRPr>
      </a:lvl1pPr>
      <a:lvl2pPr marL="257159" algn="l" defTabSz="514320" rtl="0" eaLnBrk="1" latinLnBrk="0" hangingPunct="1">
        <a:defRPr sz="1050" kern="1200">
          <a:solidFill>
            <a:schemeClr val="tx1"/>
          </a:solidFill>
          <a:latin typeface="+mn-lt"/>
          <a:ea typeface="+mn-ea"/>
          <a:cs typeface="+mn-cs"/>
        </a:defRPr>
      </a:lvl2pPr>
      <a:lvl3pPr marL="514320" algn="l" defTabSz="514320" rtl="0" eaLnBrk="1" latinLnBrk="0" hangingPunct="1">
        <a:defRPr sz="1050" kern="1200">
          <a:solidFill>
            <a:schemeClr val="tx1"/>
          </a:solidFill>
          <a:latin typeface="+mn-lt"/>
          <a:ea typeface="+mn-ea"/>
          <a:cs typeface="+mn-cs"/>
        </a:defRPr>
      </a:lvl3pPr>
      <a:lvl4pPr marL="771480" algn="l" defTabSz="514320" rtl="0" eaLnBrk="1" latinLnBrk="0" hangingPunct="1">
        <a:defRPr sz="1050" kern="1200">
          <a:solidFill>
            <a:schemeClr val="tx1"/>
          </a:solidFill>
          <a:latin typeface="+mn-lt"/>
          <a:ea typeface="+mn-ea"/>
          <a:cs typeface="+mn-cs"/>
        </a:defRPr>
      </a:lvl4pPr>
      <a:lvl5pPr marL="1028640" algn="l" defTabSz="514320" rtl="0" eaLnBrk="1" latinLnBrk="0" hangingPunct="1">
        <a:defRPr sz="1050" kern="1200">
          <a:solidFill>
            <a:schemeClr val="tx1"/>
          </a:solidFill>
          <a:latin typeface="+mn-lt"/>
          <a:ea typeface="+mn-ea"/>
          <a:cs typeface="+mn-cs"/>
        </a:defRPr>
      </a:lvl5pPr>
      <a:lvl6pPr marL="1285799" algn="l" defTabSz="514320" rtl="0" eaLnBrk="1" latinLnBrk="0" hangingPunct="1">
        <a:defRPr sz="1050" kern="1200">
          <a:solidFill>
            <a:schemeClr val="tx1"/>
          </a:solidFill>
          <a:latin typeface="+mn-lt"/>
          <a:ea typeface="+mn-ea"/>
          <a:cs typeface="+mn-cs"/>
        </a:defRPr>
      </a:lvl6pPr>
      <a:lvl7pPr marL="1542961" algn="l" defTabSz="514320" rtl="0" eaLnBrk="1" latinLnBrk="0" hangingPunct="1">
        <a:defRPr sz="1050" kern="1200">
          <a:solidFill>
            <a:schemeClr val="tx1"/>
          </a:solidFill>
          <a:latin typeface="+mn-lt"/>
          <a:ea typeface="+mn-ea"/>
          <a:cs typeface="+mn-cs"/>
        </a:defRPr>
      </a:lvl7pPr>
      <a:lvl8pPr marL="1800120" algn="l" defTabSz="514320" rtl="0" eaLnBrk="1" latinLnBrk="0" hangingPunct="1">
        <a:defRPr sz="1050" kern="1200">
          <a:solidFill>
            <a:schemeClr val="tx1"/>
          </a:solidFill>
          <a:latin typeface="+mn-lt"/>
          <a:ea typeface="+mn-ea"/>
          <a:cs typeface="+mn-cs"/>
        </a:defRPr>
      </a:lvl8pPr>
      <a:lvl9pPr marL="2057282" algn="l" defTabSz="514320" rtl="0" eaLnBrk="1" latinLnBrk="0" hangingPunct="1">
        <a:defRPr sz="10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269877" y="341318"/>
            <a:ext cx="8607425"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71" y="4920712"/>
            <a:ext cx="218951" cy="154516"/>
          </a:xfrm>
          <a:prstGeom prst="rect">
            <a:avLst/>
          </a:prstGeom>
          <a:noFill/>
          <a:ln w="9525" algn="ctr">
            <a:noFill/>
            <a:miter lim="800000"/>
            <a:headEnd/>
            <a:tailEnd/>
          </a:ln>
          <a:effectLst/>
        </p:spPr>
        <p:txBody>
          <a:bodyPr wrap="none" lIns="61585" tIns="30791" rIns="61585" bIns="30791" anchor="b">
            <a:spAutoFit/>
          </a:bodyPr>
          <a:lstStyle/>
          <a:p>
            <a:pPr algn="r" defTabSz="610714" fontAlgn="auto">
              <a:spcBef>
                <a:spcPts val="0"/>
              </a:spcBef>
              <a:spcAft>
                <a:spcPts val="0"/>
              </a:spcAft>
              <a:defRPr/>
            </a:pPr>
            <a:fld id="{4ABDCABE-3F10-B64C-92F1-862014417034}" type="slidenum">
              <a:rPr lang="en-US" sz="600">
                <a:solidFill>
                  <a:srgbClr val="000000">
                    <a:alpha val="25000"/>
                  </a:srgbClr>
                </a:solidFill>
                <a:latin typeface="Arial"/>
                <a:ea typeface="+mn-ea"/>
                <a:cs typeface="CiscoSans Thin"/>
              </a:rPr>
              <a:pPr algn="r" defTabSz="610714" fontAlgn="auto">
                <a:spcBef>
                  <a:spcPts val="0"/>
                </a:spcBef>
                <a:spcAft>
                  <a:spcPts val="0"/>
                </a:spcAft>
                <a:defRPr/>
              </a:pPr>
              <a:t>‹#›</a:t>
            </a:fld>
            <a:endParaRPr lang="en-US" sz="60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254752" y="4919459"/>
            <a:ext cx="3270774" cy="154516"/>
          </a:xfrm>
          <a:prstGeom prst="rect">
            <a:avLst/>
          </a:prstGeom>
          <a:noFill/>
          <a:ln w="9525">
            <a:noFill/>
            <a:miter lim="800000"/>
            <a:headEnd/>
            <a:tailEnd/>
          </a:ln>
          <a:effectLst/>
        </p:spPr>
        <p:txBody>
          <a:bodyPr wrap="square" lIns="61585" tIns="30791" rIns="61585" bIns="30791" anchor="b">
            <a:spAutoFit/>
          </a:bodyPr>
          <a:lstStyle/>
          <a:p>
            <a:pPr defTabSz="610714" fontAlgn="auto">
              <a:spcBef>
                <a:spcPts val="0"/>
              </a:spcBef>
              <a:spcAft>
                <a:spcPts val="0"/>
              </a:spcAft>
              <a:defRPr/>
            </a:pPr>
            <a:r>
              <a:rPr lang="en-US" sz="600" dirty="0">
                <a:solidFill>
                  <a:srgbClr val="000000">
                    <a:alpha val="25000"/>
                  </a:srgbClr>
                </a:solidFill>
                <a:latin typeface="Arial"/>
                <a:ea typeface="+mn-ea"/>
                <a:cs typeface="CiscoSans Thin"/>
              </a:rPr>
              <a:t>C97-734093-02 ©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554046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 id="2147484057" r:id="rId32"/>
    <p:sldLayoutId id="2147484058" r:id="rId33"/>
    <p:sldLayoutId id="2147484059" r:id="rId34"/>
    <p:sldLayoutId id="2147484060" r:id="rId35"/>
    <p:sldLayoutId id="2147484061" r:id="rId36"/>
    <p:sldLayoutId id="2147484062" r:id="rId37"/>
    <p:sldLayoutId id="2147484063" r:id="rId38"/>
    <p:sldLayoutId id="2147484064" r:id="rId39"/>
    <p:sldLayoutId id="2147484065" r:id="rId40"/>
    <p:sldLayoutId id="2147484066" r:id="rId41"/>
  </p:sldLayoutIdLst>
  <p:transition spd="slow">
    <p:wipe/>
  </p:transition>
  <p:txStyles>
    <p:title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25" kern="1200">
          <a:solidFill>
            <a:schemeClr val="tx1"/>
          </a:solidFill>
          <a:latin typeface="+mn-lt"/>
          <a:ea typeface="+mn-ea"/>
          <a:cs typeface="+mn-cs"/>
        </a:defRPr>
      </a:lvl1pPr>
      <a:lvl2pPr marL="342869" algn="l" defTabSz="685743" rtl="0" eaLnBrk="1" latinLnBrk="0" hangingPunct="1">
        <a:defRPr sz="1425" kern="1200">
          <a:solidFill>
            <a:schemeClr val="tx1"/>
          </a:solidFill>
          <a:latin typeface="+mn-lt"/>
          <a:ea typeface="+mn-ea"/>
          <a:cs typeface="+mn-cs"/>
        </a:defRPr>
      </a:lvl2pPr>
      <a:lvl3pPr marL="685743" algn="l" defTabSz="685743" rtl="0" eaLnBrk="1" latinLnBrk="0" hangingPunct="1">
        <a:defRPr sz="1425" kern="1200">
          <a:solidFill>
            <a:schemeClr val="tx1"/>
          </a:solidFill>
          <a:latin typeface="+mn-lt"/>
          <a:ea typeface="+mn-ea"/>
          <a:cs typeface="+mn-cs"/>
        </a:defRPr>
      </a:lvl3pPr>
      <a:lvl4pPr marL="1028613" algn="l" defTabSz="685743" rtl="0" eaLnBrk="1" latinLnBrk="0" hangingPunct="1">
        <a:defRPr sz="1425" kern="1200">
          <a:solidFill>
            <a:schemeClr val="tx1"/>
          </a:solidFill>
          <a:latin typeface="+mn-lt"/>
          <a:ea typeface="+mn-ea"/>
          <a:cs typeface="+mn-cs"/>
        </a:defRPr>
      </a:lvl4pPr>
      <a:lvl5pPr marL="1371487" algn="l" defTabSz="685743" rtl="0" eaLnBrk="1" latinLnBrk="0" hangingPunct="1">
        <a:defRPr sz="1425" kern="1200">
          <a:solidFill>
            <a:schemeClr val="tx1"/>
          </a:solidFill>
          <a:latin typeface="+mn-lt"/>
          <a:ea typeface="+mn-ea"/>
          <a:cs typeface="+mn-cs"/>
        </a:defRPr>
      </a:lvl5pPr>
      <a:lvl6pPr marL="1714355" algn="l" defTabSz="685743" rtl="0" eaLnBrk="1" latinLnBrk="0" hangingPunct="1">
        <a:defRPr sz="1425" kern="1200">
          <a:solidFill>
            <a:schemeClr val="tx1"/>
          </a:solidFill>
          <a:latin typeface="+mn-lt"/>
          <a:ea typeface="+mn-ea"/>
          <a:cs typeface="+mn-cs"/>
        </a:defRPr>
      </a:lvl6pPr>
      <a:lvl7pPr marL="2057230" algn="l" defTabSz="685743" rtl="0" eaLnBrk="1" latinLnBrk="0" hangingPunct="1">
        <a:defRPr sz="1425" kern="1200">
          <a:solidFill>
            <a:schemeClr val="tx1"/>
          </a:solidFill>
          <a:latin typeface="+mn-lt"/>
          <a:ea typeface="+mn-ea"/>
          <a:cs typeface="+mn-cs"/>
        </a:defRPr>
      </a:lvl7pPr>
      <a:lvl8pPr marL="2400100" algn="l" defTabSz="685743" rtl="0" eaLnBrk="1" latinLnBrk="0" hangingPunct="1">
        <a:defRPr sz="1425" kern="1200">
          <a:solidFill>
            <a:schemeClr val="tx1"/>
          </a:solidFill>
          <a:latin typeface="+mn-lt"/>
          <a:ea typeface="+mn-ea"/>
          <a:cs typeface="+mn-cs"/>
        </a:defRPr>
      </a:lvl8pPr>
      <a:lvl9pPr marL="2742974" algn="l" defTabSz="685743" rtl="0" eaLnBrk="1" latinLnBrk="0" hangingPunct="1">
        <a:defRPr sz="142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68">
          <p15:clr>
            <a:srgbClr val="F26B43"/>
          </p15:clr>
        </p15:guide>
        <p15:guide id="2" pos="5592">
          <p15:clr>
            <a:srgbClr val="F26B43"/>
          </p15:clr>
        </p15:guide>
        <p15:guide id="3" orient="horz" pos="678">
          <p15:clr>
            <a:srgbClr val="F26B43"/>
          </p15:clr>
        </p15:guide>
        <p15:guide id="4" orient="horz" pos="768">
          <p15:clr>
            <a:srgbClr val="F26B43"/>
          </p15:clr>
        </p15:guide>
        <p15:guide id="5" orient="horz" pos="298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7"/>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000000">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000000">
                    <a:alpha val="25000"/>
                  </a:srgbClr>
                </a:solidFill>
                <a:latin typeface="Arial"/>
                <a:ea typeface="+mn-ea"/>
                <a:cs typeface="CiscoSans Thin"/>
              </a:rPr>
              <a:t>© 2015  Cisco and/or its affiliates. All rights reserved. </a:t>
            </a:r>
          </a:p>
        </p:txBody>
      </p:sp>
      <p:pic>
        <p:nvPicPr>
          <p:cNvPr id="15"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00916"/>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3147" rtl="0" eaLnBrk="1" fontAlgn="base" hangingPunct="1">
        <a:lnSpc>
          <a:spcPct val="80000"/>
        </a:lnSpc>
        <a:spcBef>
          <a:spcPct val="0"/>
        </a:spcBef>
        <a:spcAft>
          <a:spcPct val="0"/>
        </a:spcAft>
        <a:defRPr lang="en-US" sz="2250" kern="1200" dirty="0">
          <a:solidFill>
            <a:srgbClr val="011B42"/>
          </a:solidFill>
          <a:latin typeface="+mj-lt"/>
          <a:ea typeface="ＭＳ Ｐゴシック" charset="0"/>
          <a:cs typeface="CiscoSans"/>
        </a:defRPr>
      </a:lvl1pPr>
      <a:lvl2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2pPr>
      <a:lvl3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3pPr>
      <a:lvl4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4pPr>
      <a:lvl5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5pPr>
      <a:lvl6pPr marL="342892"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783"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675"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566"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4" indent="-127394" algn="l" defTabSz="513147"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75" indent="-161921" algn="l" defTabSz="513147"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42" indent="-127394" algn="l" defTabSz="513147"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0"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0995"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76" indent="-128581" algn="l" defTabSz="514320"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66" indent="-128564" algn="l" defTabSz="514320"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20" indent="0" algn="l" defTabSz="514320" rtl="0" eaLnBrk="1" latinLnBrk="0" hangingPunct="1">
        <a:spcBef>
          <a:spcPct val="20000"/>
        </a:spcBef>
        <a:buFont typeface="Arial" pitchFamily="34" charset="0"/>
        <a:buNone/>
        <a:defRPr sz="1125" kern="1200">
          <a:solidFill>
            <a:schemeClr val="tx1"/>
          </a:solidFill>
          <a:latin typeface="+mn-lt"/>
          <a:ea typeface="+mn-ea"/>
          <a:cs typeface="+mn-cs"/>
        </a:defRPr>
      </a:lvl8pPr>
      <a:lvl9pPr marL="2185860" indent="-128581" algn="l" defTabSz="51432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20" rtl="0" eaLnBrk="1" latinLnBrk="0" hangingPunct="1">
        <a:defRPr sz="1050" kern="1200">
          <a:solidFill>
            <a:schemeClr val="tx1"/>
          </a:solidFill>
          <a:latin typeface="+mn-lt"/>
          <a:ea typeface="+mn-ea"/>
          <a:cs typeface="+mn-cs"/>
        </a:defRPr>
      </a:lvl1pPr>
      <a:lvl2pPr marL="257159" algn="l" defTabSz="514320" rtl="0" eaLnBrk="1" latinLnBrk="0" hangingPunct="1">
        <a:defRPr sz="1050" kern="1200">
          <a:solidFill>
            <a:schemeClr val="tx1"/>
          </a:solidFill>
          <a:latin typeface="+mn-lt"/>
          <a:ea typeface="+mn-ea"/>
          <a:cs typeface="+mn-cs"/>
        </a:defRPr>
      </a:lvl2pPr>
      <a:lvl3pPr marL="514320" algn="l" defTabSz="514320" rtl="0" eaLnBrk="1" latinLnBrk="0" hangingPunct="1">
        <a:defRPr sz="1050" kern="1200">
          <a:solidFill>
            <a:schemeClr val="tx1"/>
          </a:solidFill>
          <a:latin typeface="+mn-lt"/>
          <a:ea typeface="+mn-ea"/>
          <a:cs typeface="+mn-cs"/>
        </a:defRPr>
      </a:lvl3pPr>
      <a:lvl4pPr marL="771480" algn="l" defTabSz="514320" rtl="0" eaLnBrk="1" latinLnBrk="0" hangingPunct="1">
        <a:defRPr sz="1050" kern="1200">
          <a:solidFill>
            <a:schemeClr val="tx1"/>
          </a:solidFill>
          <a:latin typeface="+mn-lt"/>
          <a:ea typeface="+mn-ea"/>
          <a:cs typeface="+mn-cs"/>
        </a:defRPr>
      </a:lvl4pPr>
      <a:lvl5pPr marL="1028640" algn="l" defTabSz="514320" rtl="0" eaLnBrk="1" latinLnBrk="0" hangingPunct="1">
        <a:defRPr sz="1050" kern="1200">
          <a:solidFill>
            <a:schemeClr val="tx1"/>
          </a:solidFill>
          <a:latin typeface="+mn-lt"/>
          <a:ea typeface="+mn-ea"/>
          <a:cs typeface="+mn-cs"/>
        </a:defRPr>
      </a:lvl5pPr>
      <a:lvl6pPr marL="1285799" algn="l" defTabSz="514320" rtl="0" eaLnBrk="1" latinLnBrk="0" hangingPunct="1">
        <a:defRPr sz="1050" kern="1200">
          <a:solidFill>
            <a:schemeClr val="tx1"/>
          </a:solidFill>
          <a:latin typeface="+mn-lt"/>
          <a:ea typeface="+mn-ea"/>
          <a:cs typeface="+mn-cs"/>
        </a:defRPr>
      </a:lvl6pPr>
      <a:lvl7pPr marL="1542961" algn="l" defTabSz="514320" rtl="0" eaLnBrk="1" latinLnBrk="0" hangingPunct="1">
        <a:defRPr sz="1050" kern="1200">
          <a:solidFill>
            <a:schemeClr val="tx1"/>
          </a:solidFill>
          <a:latin typeface="+mn-lt"/>
          <a:ea typeface="+mn-ea"/>
          <a:cs typeface="+mn-cs"/>
        </a:defRPr>
      </a:lvl7pPr>
      <a:lvl8pPr marL="1800120" algn="l" defTabSz="514320" rtl="0" eaLnBrk="1" latinLnBrk="0" hangingPunct="1">
        <a:defRPr sz="1050" kern="1200">
          <a:solidFill>
            <a:schemeClr val="tx1"/>
          </a:solidFill>
          <a:latin typeface="+mn-lt"/>
          <a:ea typeface="+mn-ea"/>
          <a:cs typeface="+mn-cs"/>
        </a:defRPr>
      </a:lvl8pPr>
      <a:lvl9pPr marL="2057282" algn="l" defTabSz="514320" rtl="0" eaLnBrk="1" latinLnBrk="0" hangingPunct="1">
        <a:defRPr sz="10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7"/>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76880" y="4847959"/>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47" fontAlgn="auto">
              <a:spcBef>
                <a:spcPts val="0"/>
              </a:spcBef>
              <a:spcAft>
                <a:spcPts val="0"/>
              </a:spcAft>
              <a:defRPr/>
            </a:pPr>
            <a:fld id="{4ABDCABE-3F10-B64C-92F1-862014417034}" type="slidenum">
              <a:rPr lang="en-US" sz="450">
                <a:solidFill>
                  <a:srgbClr val="000000">
                    <a:alpha val="25000"/>
                  </a:srgbClr>
                </a:solidFill>
                <a:latin typeface="Arial"/>
                <a:ea typeface="+mn-ea"/>
                <a:cs typeface="CiscoSans Thin"/>
              </a:rPr>
              <a:pPr algn="r" defTabSz="458047" fontAlgn="auto">
                <a:spcBef>
                  <a:spcPts val="0"/>
                </a:spcBef>
                <a:spcAft>
                  <a:spcPts val="0"/>
                </a:spcAft>
                <a:defRPr/>
              </a:pPr>
              <a:t>‹#›</a:t>
            </a:fld>
            <a:endParaRPr lang="en-US" sz="45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47" fontAlgn="auto">
              <a:spcBef>
                <a:spcPts val="0"/>
              </a:spcBef>
              <a:spcAft>
                <a:spcPts val="0"/>
              </a:spcAft>
              <a:defRPr/>
            </a:pPr>
            <a:r>
              <a:rPr lang="en-US" sz="450" dirty="0">
                <a:solidFill>
                  <a:srgbClr val="000000">
                    <a:alpha val="25000"/>
                  </a:srgbClr>
                </a:solidFill>
                <a:latin typeface="Arial"/>
                <a:ea typeface="+mn-ea"/>
                <a:cs typeface="CiscoSans Thin"/>
              </a:rPr>
              <a:t>© 2015  Cisco and/or its affiliates. All rights reserved. </a:t>
            </a:r>
          </a:p>
        </p:txBody>
      </p:sp>
      <p:pic>
        <p:nvPicPr>
          <p:cNvPr id="15"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2" y="4630793"/>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5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3147" rtl="0" eaLnBrk="1" fontAlgn="base" hangingPunct="1">
        <a:lnSpc>
          <a:spcPct val="80000"/>
        </a:lnSpc>
        <a:spcBef>
          <a:spcPct val="0"/>
        </a:spcBef>
        <a:spcAft>
          <a:spcPct val="0"/>
        </a:spcAft>
        <a:defRPr lang="en-US" sz="2250" kern="1200" dirty="0">
          <a:solidFill>
            <a:srgbClr val="011B42"/>
          </a:solidFill>
          <a:latin typeface="+mj-lt"/>
          <a:ea typeface="ＭＳ Ｐゴシック" charset="0"/>
          <a:cs typeface="CiscoSans"/>
        </a:defRPr>
      </a:lvl1pPr>
      <a:lvl2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2pPr>
      <a:lvl3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3pPr>
      <a:lvl4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4pPr>
      <a:lvl5pPr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5pPr>
      <a:lvl6pPr marL="342892"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783"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675"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566" algn="l" defTabSz="513147"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4" indent="-127394" algn="l" defTabSz="513147"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75" indent="-161921" algn="l" defTabSz="513147"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42" indent="-127394" algn="l" defTabSz="513147"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0"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0995" indent="-127394" algn="l" defTabSz="513147"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76" indent="-128581" algn="l" defTabSz="514320"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66" indent="-128564" algn="l" defTabSz="514320"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20" indent="0" algn="l" defTabSz="514320" rtl="0" eaLnBrk="1" latinLnBrk="0" hangingPunct="1">
        <a:spcBef>
          <a:spcPct val="20000"/>
        </a:spcBef>
        <a:buFont typeface="Arial" pitchFamily="34" charset="0"/>
        <a:buNone/>
        <a:defRPr sz="1125" kern="1200">
          <a:solidFill>
            <a:schemeClr val="tx1"/>
          </a:solidFill>
          <a:latin typeface="+mn-lt"/>
          <a:ea typeface="+mn-ea"/>
          <a:cs typeface="+mn-cs"/>
        </a:defRPr>
      </a:lvl8pPr>
      <a:lvl9pPr marL="2185860" indent="-128581" algn="l" defTabSz="51432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20" rtl="0" eaLnBrk="1" latinLnBrk="0" hangingPunct="1">
        <a:defRPr sz="1050" kern="1200">
          <a:solidFill>
            <a:schemeClr val="tx1"/>
          </a:solidFill>
          <a:latin typeface="+mn-lt"/>
          <a:ea typeface="+mn-ea"/>
          <a:cs typeface="+mn-cs"/>
        </a:defRPr>
      </a:lvl1pPr>
      <a:lvl2pPr marL="257159" algn="l" defTabSz="514320" rtl="0" eaLnBrk="1" latinLnBrk="0" hangingPunct="1">
        <a:defRPr sz="1050" kern="1200">
          <a:solidFill>
            <a:schemeClr val="tx1"/>
          </a:solidFill>
          <a:latin typeface="+mn-lt"/>
          <a:ea typeface="+mn-ea"/>
          <a:cs typeface="+mn-cs"/>
        </a:defRPr>
      </a:lvl2pPr>
      <a:lvl3pPr marL="514320" algn="l" defTabSz="514320" rtl="0" eaLnBrk="1" latinLnBrk="0" hangingPunct="1">
        <a:defRPr sz="1050" kern="1200">
          <a:solidFill>
            <a:schemeClr val="tx1"/>
          </a:solidFill>
          <a:latin typeface="+mn-lt"/>
          <a:ea typeface="+mn-ea"/>
          <a:cs typeface="+mn-cs"/>
        </a:defRPr>
      </a:lvl3pPr>
      <a:lvl4pPr marL="771480" algn="l" defTabSz="514320" rtl="0" eaLnBrk="1" latinLnBrk="0" hangingPunct="1">
        <a:defRPr sz="1050" kern="1200">
          <a:solidFill>
            <a:schemeClr val="tx1"/>
          </a:solidFill>
          <a:latin typeface="+mn-lt"/>
          <a:ea typeface="+mn-ea"/>
          <a:cs typeface="+mn-cs"/>
        </a:defRPr>
      </a:lvl4pPr>
      <a:lvl5pPr marL="1028640" algn="l" defTabSz="514320" rtl="0" eaLnBrk="1" latinLnBrk="0" hangingPunct="1">
        <a:defRPr sz="1050" kern="1200">
          <a:solidFill>
            <a:schemeClr val="tx1"/>
          </a:solidFill>
          <a:latin typeface="+mn-lt"/>
          <a:ea typeface="+mn-ea"/>
          <a:cs typeface="+mn-cs"/>
        </a:defRPr>
      </a:lvl5pPr>
      <a:lvl6pPr marL="1285799" algn="l" defTabSz="514320" rtl="0" eaLnBrk="1" latinLnBrk="0" hangingPunct="1">
        <a:defRPr sz="1050" kern="1200">
          <a:solidFill>
            <a:schemeClr val="tx1"/>
          </a:solidFill>
          <a:latin typeface="+mn-lt"/>
          <a:ea typeface="+mn-ea"/>
          <a:cs typeface="+mn-cs"/>
        </a:defRPr>
      </a:lvl6pPr>
      <a:lvl7pPr marL="1542961" algn="l" defTabSz="514320" rtl="0" eaLnBrk="1" latinLnBrk="0" hangingPunct="1">
        <a:defRPr sz="1050" kern="1200">
          <a:solidFill>
            <a:schemeClr val="tx1"/>
          </a:solidFill>
          <a:latin typeface="+mn-lt"/>
          <a:ea typeface="+mn-ea"/>
          <a:cs typeface="+mn-cs"/>
        </a:defRPr>
      </a:lvl7pPr>
      <a:lvl8pPr marL="1800120" algn="l" defTabSz="514320" rtl="0" eaLnBrk="1" latinLnBrk="0" hangingPunct="1">
        <a:defRPr sz="1050" kern="1200">
          <a:solidFill>
            <a:schemeClr val="tx1"/>
          </a:solidFill>
          <a:latin typeface="+mn-lt"/>
          <a:ea typeface="+mn-ea"/>
          <a:cs typeface="+mn-cs"/>
        </a:defRPr>
      </a:lvl8pPr>
      <a:lvl9pPr marL="2057282" algn="l" defTabSz="514320" rtl="0" eaLnBrk="1" latinLnBrk="0" hangingPunct="1">
        <a:defRPr sz="10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7"/>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76880" y="4847959"/>
            <a:ext cx="163814"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4ABDCABE-3F10-B64C-92F1-862014417034}" type="slidenum">
              <a:rPr lang="en-US" sz="450">
                <a:solidFill>
                  <a:srgbClr val="000000">
                    <a:alpha val="25000"/>
                  </a:srgbClr>
                </a:solidFill>
                <a:latin typeface="Arial"/>
                <a:ea typeface=""/>
                <a:cs typeface="CiscoSans Thin"/>
              </a:rPr>
              <a:pPr algn="r" defTabSz="458058" fontAlgn="auto">
                <a:spcBef>
                  <a:spcPts val="0"/>
                </a:spcBef>
                <a:spcAft>
                  <a:spcPts val="0"/>
                </a:spcAft>
                <a:defRPr/>
              </a:pPr>
              <a:t>‹#›</a:t>
            </a:fld>
            <a:endParaRPr lang="en-US" sz="45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974080" y="4847959"/>
            <a:ext cx="2658018" cy="115889"/>
          </a:xfrm>
          <a:prstGeom prst="rect">
            <a:avLst/>
          </a:prstGeom>
          <a:noFill/>
          <a:ln w="9525">
            <a:noFill/>
            <a:miter lim="800000"/>
            <a:headEnd/>
            <a:tailEnd/>
          </a:ln>
          <a:effectLst/>
        </p:spPr>
        <p:txBody>
          <a:bodyPr lIns="46190" tIns="23094" rIns="46190" bIns="23094" anchor="b">
            <a:spAutoFit/>
          </a:bodyPr>
          <a:lstStyle/>
          <a:p>
            <a:pPr algn="r" defTabSz="458058" fontAlgn="auto">
              <a:spcBef>
                <a:spcPts val="0"/>
              </a:spcBef>
              <a:spcAft>
                <a:spcPts val="0"/>
              </a:spcAft>
              <a:defRPr/>
            </a:pPr>
            <a:r>
              <a:rPr lang="en-US" sz="450" dirty="0">
                <a:solidFill>
                  <a:srgbClr val="000000">
                    <a:alpha val="25000"/>
                  </a:srgbClr>
                </a:solidFill>
                <a:latin typeface="Arial"/>
                <a:ea typeface=""/>
                <a:cs typeface="CiscoSans Thin"/>
              </a:rPr>
              <a:t>© 2015  Cisco and/or its affiliates. All rights reserved. </a:t>
            </a:r>
          </a:p>
        </p:txBody>
      </p:sp>
      <p:pic>
        <p:nvPicPr>
          <p:cNvPr id="15"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1" y="4630792"/>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_black.ai"/>
          <p:cNvPicPr>
            <a:picLocks noChangeAspect="1"/>
          </p:cNvPicPr>
          <p:nvPr/>
        </p:nvPicPr>
        <p:blipFill>
          <a:blip r:embed="rId15">
            <a:alphaModFix amt="45000"/>
            <a:extLst>
              <a:ext uri="{28A0092B-C50C-407E-A947-70E740481C1C}">
                <a14:useLocalDpi xmlns:a14="http://schemas.microsoft.com/office/drawing/2010/main"/>
              </a:ext>
            </a:extLst>
          </a:blip>
          <a:srcRect/>
          <a:stretch>
            <a:fillRect/>
          </a:stretch>
        </p:blipFill>
        <p:spPr bwMode="auto">
          <a:xfrm>
            <a:off x="425451" y="4630792"/>
            <a:ext cx="539750" cy="33305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27828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3160" rtl="0" eaLnBrk="1" fontAlgn="base" hangingPunct="1">
        <a:lnSpc>
          <a:spcPct val="80000"/>
        </a:lnSpc>
        <a:spcBef>
          <a:spcPct val="0"/>
        </a:spcBef>
        <a:spcAft>
          <a:spcPct val="0"/>
        </a:spcAft>
        <a:defRPr lang="en-US" sz="2250" kern="1200" dirty="0">
          <a:solidFill>
            <a:srgbClr val="011B42"/>
          </a:solidFill>
          <a:latin typeface="+mj-lt"/>
          <a:ea typeface="ＭＳ Ｐゴシック" charset="0"/>
          <a:cs typeface="CiscoSans"/>
        </a:defRPr>
      </a:lvl1pPr>
      <a:lvl2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2pPr>
      <a:lvl3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3pPr>
      <a:lvl4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4pPr>
      <a:lvl5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5pPr>
      <a:lvl6pPr marL="3429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8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7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6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7" indent="-127397" algn="l" defTabSz="513160"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81" indent="-161925" algn="l" defTabSz="513160"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50" indent="-127397" algn="l" defTabSz="513160"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9"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1006"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92" indent="-128584" algn="l" defTabSz="514333"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83" indent="-128567" algn="l" defTabSz="514333"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65" indent="0" algn="l" defTabSz="514333" rtl="0" eaLnBrk="1" latinLnBrk="0" hangingPunct="1">
        <a:spcBef>
          <a:spcPct val="20000"/>
        </a:spcBef>
        <a:buFont typeface="Arial" pitchFamily="34" charset="0"/>
        <a:buNone/>
        <a:defRPr sz="1125" kern="1200">
          <a:solidFill>
            <a:schemeClr val="tx1"/>
          </a:solidFill>
          <a:latin typeface="+mn-lt"/>
          <a:ea typeface="+mn-ea"/>
          <a:cs typeface="+mn-cs"/>
        </a:defRPr>
      </a:lvl8pPr>
      <a:lvl9pPr marL="2185915" indent="-128584" algn="l" defTabSz="514333"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3" rtl="0" eaLnBrk="1" latinLnBrk="0" hangingPunct="1">
        <a:defRPr sz="1050" kern="1200">
          <a:solidFill>
            <a:schemeClr val="tx1"/>
          </a:solidFill>
          <a:latin typeface="+mn-lt"/>
          <a:ea typeface="+mn-ea"/>
          <a:cs typeface="+mn-cs"/>
        </a:defRPr>
      </a:lvl1pPr>
      <a:lvl2pPr marL="257165" algn="l" defTabSz="514333" rtl="0" eaLnBrk="1" latinLnBrk="0" hangingPunct="1">
        <a:defRPr sz="1050" kern="1200">
          <a:solidFill>
            <a:schemeClr val="tx1"/>
          </a:solidFill>
          <a:latin typeface="+mn-lt"/>
          <a:ea typeface="+mn-ea"/>
          <a:cs typeface="+mn-cs"/>
        </a:defRPr>
      </a:lvl2pPr>
      <a:lvl3pPr marL="514333" algn="l" defTabSz="514333" rtl="0" eaLnBrk="1" latinLnBrk="0" hangingPunct="1">
        <a:defRPr sz="1050" kern="1200">
          <a:solidFill>
            <a:schemeClr val="tx1"/>
          </a:solidFill>
          <a:latin typeface="+mn-lt"/>
          <a:ea typeface="+mn-ea"/>
          <a:cs typeface="+mn-cs"/>
        </a:defRPr>
      </a:lvl3pPr>
      <a:lvl4pPr marL="771499" algn="l" defTabSz="514333" rtl="0" eaLnBrk="1" latinLnBrk="0" hangingPunct="1">
        <a:defRPr sz="1050" kern="1200">
          <a:solidFill>
            <a:schemeClr val="tx1"/>
          </a:solidFill>
          <a:latin typeface="+mn-lt"/>
          <a:ea typeface="+mn-ea"/>
          <a:cs typeface="+mn-cs"/>
        </a:defRPr>
      </a:lvl4pPr>
      <a:lvl5pPr marL="1028666" algn="l" defTabSz="514333" rtl="0" eaLnBrk="1" latinLnBrk="0" hangingPunct="1">
        <a:defRPr sz="1050" kern="1200">
          <a:solidFill>
            <a:schemeClr val="tx1"/>
          </a:solidFill>
          <a:latin typeface="+mn-lt"/>
          <a:ea typeface="+mn-ea"/>
          <a:cs typeface="+mn-cs"/>
        </a:defRPr>
      </a:lvl5pPr>
      <a:lvl6pPr marL="1285831" algn="l" defTabSz="514333" rtl="0" eaLnBrk="1" latinLnBrk="0" hangingPunct="1">
        <a:defRPr sz="1050" kern="1200">
          <a:solidFill>
            <a:schemeClr val="tx1"/>
          </a:solidFill>
          <a:latin typeface="+mn-lt"/>
          <a:ea typeface="+mn-ea"/>
          <a:cs typeface="+mn-cs"/>
        </a:defRPr>
      </a:lvl6pPr>
      <a:lvl7pPr marL="1542999" algn="l" defTabSz="514333" rtl="0" eaLnBrk="1" latinLnBrk="0" hangingPunct="1">
        <a:defRPr sz="1050" kern="1200">
          <a:solidFill>
            <a:schemeClr val="tx1"/>
          </a:solidFill>
          <a:latin typeface="+mn-lt"/>
          <a:ea typeface="+mn-ea"/>
          <a:cs typeface="+mn-cs"/>
        </a:defRPr>
      </a:lvl7pPr>
      <a:lvl8pPr marL="1800165" algn="l" defTabSz="514333" rtl="0" eaLnBrk="1" latinLnBrk="0" hangingPunct="1">
        <a:defRPr sz="1050" kern="1200">
          <a:solidFill>
            <a:schemeClr val="tx1"/>
          </a:solidFill>
          <a:latin typeface="+mn-lt"/>
          <a:ea typeface="+mn-ea"/>
          <a:cs typeface="+mn-cs"/>
        </a:defRPr>
      </a:lvl8pPr>
      <a:lvl9pPr marL="2057333" algn="l" defTabSz="514333" rtl="0" eaLnBrk="1" latinLnBrk="0" hangingPunct="1">
        <a:defRPr sz="10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618134" y="4805483"/>
            <a:ext cx="222559" cy="158366"/>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974080" y="48093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Arial"/>
                <a:cs typeface="CiscoSans Thin"/>
              </a:rPr>
              <a:t>© 2015  Cisco and/or its affiliates. All rights reserved.   Cisco Confidential</a:t>
            </a:r>
            <a:endParaRPr lang="en-US" sz="600" dirty="0">
              <a:solidFill>
                <a:srgbClr val="000000">
                  <a:alpha val="25000"/>
                </a:srgbClr>
              </a:solidFill>
              <a:latin typeface="Arial"/>
              <a:cs typeface="CiscoSans Thin"/>
            </a:endParaRPr>
          </a:p>
        </p:txBody>
      </p:sp>
      <p:pic>
        <p:nvPicPr>
          <p:cNvPr id="15" name="Picture 8" descr="logo_black.ai"/>
          <p:cNvPicPr>
            <a:picLocks noChangeAspect="1"/>
          </p:cNvPicPr>
          <p:nvPr userDrawn="1"/>
        </p:nvPicPr>
        <p:blipFill>
          <a:blip r:embed="rId45">
            <a:alphaModFix amt="45000"/>
            <a:extLst>
              <a:ext uri="{28A0092B-C50C-407E-A947-70E740481C1C}">
                <a14:useLocalDpi xmlns:a14="http://schemas.microsoft.com/office/drawing/2010/main"/>
              </a:ext>
            </a:extLst>
          </a:blip>
          <a:srcRect/>
          <a:stretch>
            <a:fillRect/>
          </a:stretch>
        </p:blipFill>
        <p:spPr bwMode="auto">
          <a:xfrm>
            <a:off x="425451" y="4630794"/>
            <a:ext cx="539750" cy="333057"/>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773591"/>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 id="2147484142" r:id="rId33"/>
    <p:sldLayoutId id="2147484143" r:id="rId34"/>
    <p:sldLayoutId id="2147484144" r:id="rId35"/>
    <p:sldLayoutId id="2147484145" r:id="rId36"/>
    <p:sldLayoutId id="2147484146" r:id="rId37"/>
    <p:sldLayoutId id="2147484147" r:id="rId38"/>
    <p:sldLayoutId id="2147484148" r:id="rId39"/>
    <p:sldLayoutId id="2147484149" r:id="rId40"/>
    <p:sldLayoutId id="2147484150" r:id="rId41"/>
    <p:sldLayoutId id="2147484151" r:id="rId42"/>
    <p:sldLayoutId id="2147484152" r:id="rId4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011B4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2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nist.gov/" TargetMode="External"/><Relationship Id="rId5" Type="http://schemas.openxmlformats.org/officeDocument/2006/relationships/hyperlink" Target="http://www.cisecurity.org/" TargetMode="External"/><Relationship Id="rId6" Type="http://schemas.openxmlformats.org/officeDocument/2006/relationships/hyperlink" Target="http://www.iso.org/" TargetMode="External"/><Relationship Id="rId7" Type="http://schemas.openxmlformats.org/officeDocument/2006/relationships/hyperlink" Target="http://www.isaca.org/" TargetMode="External"/><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81.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81.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16.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xml"/><Relationship Id="rId3" Type="http://schemas.openxmlformats.org/officeDocument/2006/relationships/image" Target="../media/image2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63295" y="3037019"/>
            <a:ext cx="8302625" cy="299001"/>
          </a:xfrm>
        </p:spPr>
        <p:txBody>
          <a:bodyPr/>
          <a:lstStyle/>
          <a:p>
            <a:pPr algn="ctr"/>
            <a:r>
              <a:rPr lang="en-US" sz="2000" dirty="0" smtClean="0"/>
              <a:t>Case Studies and Mitigation Methodologies</a:t>
            </a:r>
            <a:endParaRPr lang="en-US" sz="2000" dirty="0"/>
          </a:p>
        </p:txBody>
      </p:sp>
      <p:sp>
        <p:nvSpPr>
          <p:cNvPr id="11" name="Title 10"/>
          <p:cNvSpPr>
            <a:spLocks noGrp="1"/>
          </p:cNvSpPr>
          <p:nvPr>
            <p:ph type="ctrTitle"/>
          </p:nvPr>
        </p:nvSpPr>
        <p:spPr>
          <a:xfrm>
            <a:off x="425766" y="2376631"/>
            <a:ext cx="8340152" cy="644730"/>
          </a:xfrm>
        </p:spPr>
        <p:txBody>
          <a:bodyPr/>
          <a:lstStyle/>
          <a:p>
            <a:pPr algn="ctr"/>
            <a:r>
              <a:rPr lang="en-US" sz="4000" dirty="0" smtClean="0"/>
              <a:t>Internal </a:t>
            </a:r>
            <a:r>
              <a:rPr lang="en-US" sz="4000" dirty="0"/>
              <a:t>Security Threats</a:t>
            </a:r>
          </a:p>
        </p:txBody>
      </p:sp>
      <p:sp>
        <p:nvSpPr>
          <p:cNvPr id="12" name="Text Placeholder 1"/>
          <p:cNvSpPr>
            <a:spLocks noGrp="1"/>
          </p:cNvSpPr>
          <p:nvPr>
            <p:ph type="body" idx="11"/>
          </p:nvPr>
        </p:nvSpPr>
        <p:spPr>
          <a:xfrm>
            <a:off x="0" y="3926336"/>
            <a:ext cx="4293394" cy="562702"/>
          </a:xfrm>
        </p:spPr>
        <p:txBody>
          <a:bodyPr anchor="ctr"/>
          <a:lstStyle/>
          <a:p>
            <a:pPr algn="r"/>
            <a:r>
              <a:rPr lang="en-US" sz="2400" dirty="0" smtClean="0"/>
              <a:t>Peter Romness</a:t>
            </a:r>
            <a:endParaRPr lang="en-US" sz="2400" dirty="0"/>
          </a:p>
        </p:txBody>
      </p:sp>
      <p:sp>
        <p:nvSpPr>
          <p:cNvPr id="14" name="Rectangle 13"/>
          <p:cNvSpPr/>
          <p:nvPr/>
        </p:nvSpPr>
        <p:spPr>
          <a:xfrm>
            <a:off x="0" y="3843722"/>
            <a:ext cx="9144000" cy="55001"/>
          </a:xfrm>
          <a:prstGeom prst="rect">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 name="Text Placeholder 1"/>
          <p:cNvSpPr>
            <a:spLocks noGrp="1"/>
          </p:cNvSpPr>
          <p:nvPr>
            <p:ph type="body" idx="11"/>
          </p:nvPr>
        </p:nvSpPr>
        <p:spPr>
          <a:xfrm>
            <a:off x="5122069" y="3926336"/>
            <a:ext cx="4021932" cy="562701"/>
          </a:xfrm>
        </p:spPr>
        <p:txBody>
          <a:bodyPr anchor="ctr"/>
          <a:lstStyle/>
          <a:p>
            <a:r>
              <a:rPr lang="en-US" sz="2400" dirty="0" smtClean="0"/>
              <a:t>Steve Caimi</a:t>
            </a:r>
            <a:endParaRPr lang="en-US" sz="2400" dirty="0"/>
          </a:p>
        </p:txBody>
      </p:sp>
      <p:sp>
        <p:nvSpPr>
          <p:cNvPr id="9" name="Text Placeholder 9"/>
          <p:cNvSpPr>
            <a:spLocks noGrp="1"/>
          </p:cNvSpPr>
          <p:nvPr>
            <p:ph type="body" sz="quarter" idx="13"/>
          </p:nvPr>
        </p:nvSpPr>
        <p:spPr>
          <a:xfrm>
            <a:off x="7622381" y="4790531"/>
            <a:ext cx="1514304" cy="299001"/>
          </a:xfrm>
        </p:spPr>
        <p:txBody>
          <a:bodyPr anchor="ctr"/>
          <a:lstStyle/>
          <a:p>
            <a:pPr algn="ctr"/>
            <a:r>
              <a:rPr lang="en-US" sz="1400" dirty="0" smtClean="0"/>
              <a:t>May 2017</a:t>
            </a:r>
            <a:endParaRPr lang="en-US" sz="14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213" y="3920346"/>
            <a:ext cx="593845" cy="600593"/>
          </a:xfrm>
          <a:prstGeom prst="rect">
            <a:avLst/>
          </a:prstGeom>
        </p:spPr>
      </p:pic>
      <p:pic>
        <p:nvPicPr>
          <p:cNvPr id="3" name="Picture 2"/>
          <p:cNvPicPr>
            <a:picLocks noChangeAspect="1"/>
          </p:cNvPicPr>
          <p:nvPr/>
        </p:nvPicPr>
        <p:blipFill>
          <a:blip r:embed="rId4"/>
          <a:stretch>
            <a:fillRect/>
          </a:stretch>
        </p:blipFill>
        <p:spPr>
          <a:xfrm>
            <a:off x="5376877" y="393520"/>
            <a:ext cx="3369435" cy="600919"/>
          </a:xfrm>
          <a:prstGeom prst="rect">
            <a:avLst/>
          </a:prstGeom>
        </p:spPr>
      </p:pic>
      <p:sp>
        <p:nvSpPr>
          <p:cNvPr id="15" name="Rectangle 14"/>
          <p:cNvSpPr/>
          <p:nvPr/>
        </p:nvSpPr>
        <p:spPr>
          <a:xfrm>
            <a:off x="0" y="4489038"/>
            <a:ext cx="9144000" cy="55001"/>
          </a:xfrm>
          <a:prstGeom prst="rect">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Tree>
    <p:extLst>
      <p:ext uri="{BB962C8B-B14F-4D97-AF65-F5344CB8AC3E}">
        <p14:creationId xmlns:p14="http://schemas.microsoft.com/office/powerpoint/2010/main" val="9219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2064742" y="4034922"/>
            <a:ext cx="48696" cy="3197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2" name="Rectangle 141"/>
          <p:cNvSpPr/>
          <p:nvPr/>
        </p:nvSpPr>
        <p:spPr>
          <a:xfrm>
            <a:off x="3471022" y="4020986"/>
            <a:ext cx="48696" cy="3197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3" name="Rectangle 52"/>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43"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48" name="Group 47"/>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49"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0"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51"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9" name="Rectangle 5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81" name="Group 80"/>
          <p:cNvGrpSpPr>
            <a:grpSpLocks noChangeAspect="1"/>
          </p:cNvGrpSpPr>
          <p:nvPr/>
        </p:nvGrpSpPr>
        <p:grpSpPr>
          <a:xfrm>
            <a:off x="4868528" y="3569759"/>
            <a:ext cx="912834" cy="512256"/>
            <a:chOff x="337788" y="4176090"/>
            <a:chExt cx="912834" cy="512256"/>
          </a:xfrm>
          <a:solidFill>
            <a:srgbClr val="002855"/>
          </a:solidFill>
          <a:effectLst/>
        </p:grpSpPr>
        <p:sp>
          <p:nvSpPr>
            <p:cNvPr id="82" name="TextBox 81"/>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83" name="Group 82"/>
            <p:cNvGrpSpPr>
              <a:grpSpLocks noChangeAspect="1"/>
            </p:cNvGrpSpPr>
            <p:nvPr/>
          </p:nvGrpSpPr>
          <p:grpSpPr bwMode="auto">
            <a:xfrm>
              <a:off x="601060" y="4176090"/>
              <a:ext cx="409949" cy="304992"/>
              <a:chOff x="2392" y="-575"/>
              <a:chExt cx="1992" cy="1482"/>
            </a:xfrm>
            <a:grpFill/>
          </p:grpSpPr>
          <p:sp>
            <p:nvSpPr>
              <p:cNvPr id="84"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5"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6"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grpSp>
        <p:nvGrpSpPr>
          <p:cNvPr id="87" name="Group 86"/>
          <p:cNvGrpSpPr>
            <a:grpSpLocks noChangeAspect="1"/>
          </p:cNvGrpSpPr>
          <p:nvPr/>
        </p:nvGrpSpPr>
        <p:grpSpPr>
          <a:xfrm>
            <a:off x="5856939" y="3533324"/>
            <a:ext cx="282251" cy="228319"/>
            <a:chOff x="7821220" y="4390207"/>
            <a:chExt cx="1034234" cy="836610"/>
          </a:xfrm>
          <a:solidFill>
            <a:srgbClr val="002855"/>
          </a:solidFill>
          <a:effectLst/>
        </p:grpSpPr>
        <p:sp>
          <p:nvSpPr>
            <p:cNvPr id="8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2" name="Group 91"/>
          <p:cNvGrpSpPr>
            <a:grpSpLocks noChangeAspect="1"/>
          </p:cNvGrpSpPr>
          <p:nvPr/>
        </p:nvGrpSpPr>
        <p:grpSpPr>
          <a:xfrm>
            <a:off x="6564043" y="3533324"/>
            <a:ext cx="282251" cy="228319"/>
            <a:chOff x="7821220" y="4390207"/>
            <a:chExt cx="1034234" cy="836610"/>
          </a:xfrm>
          <a:solidFill>
            <a:srgbClr val="002855"/>
          </a:solidFill>
          <a:effectLst/>
        </p:grpSpPr>
        <p:sp>
          <p:nvSpPr>
            <p:cNvPr id="93"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4"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5"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6"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7" name="Group 96"/>
          <p:cNvGrpSpPr>
            <a:grpSpLocks noChangeAspect="1"/>
          </p:cNvGrpSpPr>
          <p:nvPr/>
        </p:nvGrpSpPr>
        <p:grpSpPr>
          <a:xfrm>
            <a:off x="7282487" y="3539421"/>
            <a:ext cx="282251" cy="228319"/>
            <a:chOff x="7821220" y="4390207"/>
            <a:chExt cx="1034234" cy="836610"/>
          </a:xfrm>
          <a:solidFill>
            <a:srgbClr val="002855"/>
          </a:solidFill>
          <a:effectLst/>
        </p:grpSpPr>
        <p:sp>
          <p:nvSpPr>
            <p:cNvPr id="9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06" name="Group 105"/>
          <p:cNvGrpSpPr>
            <a:grpSpLocks noChangeAspect="1"/>
          </p:cNvGrpSpPr>
          <p:nvPr/>
        </p:nvGrpSpPr>
        <p:grpSpPr>
          <a:xfrm>
            <a:off x="3787450" y="1574241"/>
            <a:ext cx="1501437" cy="1038748"/>
            <a:chOff x="10406700" y="3119119"/>
            <a:chExt cx="776219" cy="537018"/>
          </a:xfrm>
          <a:solidFill>
            <a:srgbClr val="002855"/>
          </a:solidFill>
          <a:effectLst/>
        </p:grpSpPr>
        <p:sp>
          <p:nvSpPr>
            <p:cNvPr id="107"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43" name="TextBox 142"/>
          <p:cNvSpPr txBox="1"/>
          <p:nvPr/>
        </p:nvSpPr>
        <p:spPr>
          <a:xfrm>
            <a:off x="3218107" y="3216688"/>
            <a:ext cx="643737" cy="276999"/>
          </a:xfrm>
          <a:prstGeom prst="rect">
            <a:avLst/>
          </a:prstGeom>
          <a:noFill/>
        </p:spPr>
        <p:txBody>
          <a:bodyPr wrap="square" rtlCol="0">
            <a:spAutoFit/>
          </a:bodyPr>
          <a:lstStyle/>
          <a:p>
            <a:pPr algn="ctr"/>
            <a:r>
              <a:rPr lang="en-US" sz="1200" dirty="0" smtClean="0">
                <a:solidFill>
                  <a:srgbClr val="676767"/>
                </a:solidFill>
              </a:rPr>
              <a:t>DB</a:t>
            </a:r>
            <a:endParaRPr lang="en-US" sz="1200" dirty="0">
              <a:solidFill>
                <a:srgbClr val="676767"/>
              </a:solidFill>
            </a:endParaRPr>
          </a:p>
        </p:txBody>
      </p:sp>
      <p:sp>
        <p:nvSpPr>
          <p:cNvPr id="146" name="Rectangle 145"/>
          <p:cNvSpPr/>
          <p:nvPr/>
        </p:nvSpPr>
        <p:spPr>
          <a:xfrm>
            <a:off x="5362527" y="4038115"/>
            <a:ext cx="45719" cy="29378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7" name="Rectangle 146"/>
          <p:cNvSpPr/>
          <p:nvPr/>
        </p:nvSpPr>
        <p:spPr>
          <a:xfrm>
            <a:off x="6678164" y="3180454"/>
            <a:ext cx="45719" cy="29378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8" name="Rectangle 147"/>
          <p:cNvSpPr/>
          <p:nvPr/>
        </p:nvSpPr>
        <p:spPr>
          <a:xfrm>
            <a:off x="5436381" y="3181420"/>
            <a:ext cx="45719" cy="29378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9" name="Rectangle 148"/>
          <p:cNvSpPr/>
          <p:nvPr/>
        </p:nvSpPr>
        <p:spPr>
          <a:xfrm>
            <a:off x="5438850" y="3182676"/>
            <a:ext cx="1280160" cy="45719"/>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50" name="Rectangle 149"/>
          <p:cNvSpPr/>
          <p:nvPr/>
        </p:nvSpPr>
        <p:spPr>
          <a:xfrm>
            <a:off x="2075111" y="4308652"/>
            <a:ext cx="3327611" cy="45719"/>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14" name="Group 13"/>
          <p:cNvGrpSpPr/>
          <p:nvPr/>
        </p:nvGrpSpPr>
        <p:grpSpPr>
          <a:xfrm>
            <a:off x="1968781" y="3553818"/>
            <a:ext cx="336499" cy="336499"/>
            <a:chOff x="3203922" y="2726856"/>
            <a:chExt cx="336499" cy="336499"/>
          </a:xfrm>
        </p:grpSpPr>
        <p:sp>
          <p:nvSpPr>
            <p:cNvPr id="151" name="Flowchart: Connector 150"/>
            <p:cNvSpPr>
              <a:spLocks noChangeAspect="1"/>
            </p:cNvSpPr>
            <p:nvPr/>
          </p:nvSpPr>
          <p:spPr>
            <a:xfrm>
              <a:off x="3203922" y="2726856"/>
              <a:ext cx="336499" cy="336499"/>
            </a:xfrm>
            <a:prstGeom prst="flowChartConnector">
              <a:avLst/>
            </a:prstGeom>
            <a:solidFill>
              <a:schemeClr val="bg2"/>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52" name="Freeform 77"/>
            <p:cNvSpPr>
              <a:spLocks noChangeAspect="1" noChangeArrowheads="1"/>
            </p:cNvSpPr>
            <p:nvPr/>
          </p:nvSpPr>
          <p:spPr bwMode="auto">
            <a:xfrm>
              <a:off x="3269758" y="2799827"/>
              <a:ext cx="194716" cy="205184"/>
            </a:xfrm>
            <a:custGeom>
              <a:avLst/>
              <a:gdLst>
                <a:gd name="T0" fmla="*/ 1638 w 1639"/>
                <a:gd name="T1" fmla="*/ 547 h 1730"/>
                <a:gd name="T2" fmla="*/ 456 w 1639"/>
                <a:gd name="T3" fmla="*/ 1729 h 1730"/>
                <a:gd name="T4" fmla="*/ 0 w 1639"/>
                <a:gd name="T5" fmla="*/ 1274 h 1730"/>
                <a:gd name="T6" fmla="*/ 0 w 1639"/>
                <a:gd name="T7" fmla="*/ 728 h 1730"/>
                <a:gd name="T8" fmla="*/ 456 w 1639"/>
                <a:gd name="T9" fmla="*/ 1182 h 1730"/>
                <a:gd name="T10" fmla="*/ 1638 w 1639"/>
                <a:gd name="T11" fmla="*/ 0 h 1730"/>
                <a:gd name="T12" fmla="*/ 1638 w 1639"/>
                <a:gd name="T13" fmla="*/ 547 h 1730"/>
              </a:gdLst>
              <a:ahLst/>
              <a:cxnLst>
                <a:cxn ang="0">
                  <a:pos x="T0" y="T1"/>
                </a:cxn>
                <a:cxn ang="0">
                  <a:pos x="T2" y="T3"/>
                </a:cxn>
                <a:cxn ang="0">
                  <a:pos x="T4" y="T5"/>
                </a:cxn>
                <a:cxn ang="0">
                  <a:pos x="T6" y="T7"/>
                </a:cxn>
                <a:cxn ang="0">
                  <a:pos x="T8" y="T9"/>
                </a:cxn>
                <a:cxn ang="0">
                  <a:pos x="T10" y="T11"/>
                </a:cxn>
                <a:cxn ang="0">
                  <a:pos x="T12" y="T13"/>
                </a:cxn>
              </a:cxnLst>
              <a:rect l="0" t="0" r="r" b="b"/>
              <a:pathLst>
                <a:path w="1639" h="1730">
                  <a:moveTo>
                    <a:pt x="1638" y="547"/>
                  </a:moveTo>
                  <a:lnTo>
                    <a:pt x="456" y="1729"/>
                  </a:lnTo>
                  <a:lnTo>
                    <a:pt x="0" y="1274"/>
                  </a:lnTo>
                  <a:lnTo>
                    <a:pt x="0" y="728"/>
                  </a:lnTo>
                  <a:lnTo>
                    <a:pt x="456" y="1182"/>
                  </a:lnTo>
                  <a:lnTo>
                    <a:pt x="1638" y="0"/>
                  </a:lnTo>
                  <a:lnTo>
                    <a:pt x="1638" y="547"/>
                  </a:lnTo>
                </a:path>
              </a:pathLst>
            </a:custGeom>
            <a:solidFill>
              <a:srgbClr val="00B050"/>
            </a:solidFill>
            <a:ln>
              <a:noFill/>
            </a:ln>
            <a:effectLst/>
          </p:spPr>
          <p:txBody>
            <a:bodyPr wrap="none" anchor="ctr"/>
            <a:lstStyle/>
            <a:p>
              <a:endParaRPr lang="en-US">
                <a:solidFill>
                  <a:srgbClr val="676767"/>
                </a:solidFill>
              </a:endParaRPr>
            </a:p>
          </p:txBody>
        </p:sp>
      </p:grpSp>
      <p:grpSp>
        <p:nvGrpSpPr>
          <p:cNvPr id="153" name="Group 152"/>
          <p:cNvGrpSpPr/>
          <p:nvPr/>
        </p:nvGrpSpPr>
        <p:grpSpPr>
          <a:xfrm>
            <a:off x="6538402" y="3771631"/>
            <a:ext cx="336499" cy="336499"/>
            <a:chOff x="3203922" y="2726856"/>
            <a:chExt cx="336499" cy="336499"/>
          </a:xfrm>
        </p:grpSpPr>
        <p:sp>
          <p:nvSpPr>
            <p:cNvPr id="154" name="Flowchart: Connector 153"/>
            <p:cNvSpPr>
              <a:spLocks noChangeAspect="1"/>
            </p:cNvSpPr>
            <p:nvPr/>
          </p:nvSpPr>
          <p:spPr>
            <a:xfrm>
              <a:off x="3203922" y="2726856"/>
              <a:ext cx="336499" cy="336499"/>
            </a:xfrm>
            <a:prstGeom prst="flowChartConnector">
              <a:avLst/>
            </a:prstGeom>
            <a:solidFill>
              <a:schemeClr val="bg2"/>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55" name="Freeform 77"/>
            <p:cNvSpPr>
              <a:spLocks noChangeAspect="1" noChangeArrowheads="1"/>
            </p:cNvSpPr>
            <p:nvPr/>
          </p:nvSpPr>
          <p:spPr bwMode="auto">
            <a:xfrm>
              <a:off x="3269758" y="2799827"/>
              <a:ext cx="194716" cy="205184"/>
            </a:xfrm>
            <a:custGeom>
              <a:avLst/>
              <a:gdLst>
                <a:gd name="T0" fmla="*/ 1638 w 1639"/>
                <a:gd name="T1" fmla="*/ 547 h 1730"/>
                <a:gd name="T2" fmla="*/ 456 w 1639"/>
                <a:gd name="T3" fmla="*/ 1729 h 1730"/>
                <a:gd name="T4" fmla="*/ 0 w 1639"/>
                <a:gd name="T5" fmla="*/ 1274 h 1730"/>
                <a:gd name="T6" fmla="*/ 0 w 1639"/>
                <a:gd name="T7" fmla="*/ 728 h 1730"/>
                <a:gd name="T8" fmla="*/ 456 w 1639"/>
                <a:gd name="T9" fmla="*/ 1182 h 1730"/>
                <a:gd name="T10" fmla="*/ 1638 w 1639"/>
                <a:gd name="T11" fmla="*/ 0 h 1730"/>
                <a:gd name="T12" fmla="*/ 1638 w 1639"/>
                <a:gd name="T13" fmla="*/ 547 h 1730"/>
              </a:gdLst>
              <a:ahLst/>
              <a:cxnLst>
                <a:cxn ang="0">
                  <a:pos x="T0" y="T1"/>
                </a:cxn>
                <a:cxn ang="0">
                  <a:pos x="T2" y="T3"/>
                </a:cxn>
                <a:cxn ang="0">
                  <a:pos x="T4" y="T5"/>
                </a:cxn>
                <a:cxn ang="0">
                  <a:pos x="T6" y="T7"/>
                </a:cxn>
                <a:cxn ang="0">
                  <a:pos x="T8" y="T9"/>
                </a:cxn>
                <a:cxn ang="0">
                  <a:pos x="T10" y="T11"/>
                </a:cxn>
                <a:cxn ang="0">
                  <a:pos x="T12" y="T13"/>
                </a:cxn>
              </a:cxnLst>
              <a:rect l="0" t="0" r="r" b="b"/>
              <a:pathLst>
                <a:path w="1639" h="1730">
                  <a:moveTo>
                    <a:pt x="1638" y="547"/>
                  </a:moveTo>
                  <a:lnTo>
                    <a:pt x="456" y="1729"/>
                  </a:lnTo>
                  <a:lnTo>
                    <a:pt x="0" y="1274"/>
                  </a:lnTo>
                  <a:lnTo>
                    <a:pt x="0" y="728"/>
                  </a:lnTo>
                  <a:lnTo>
                    <a:pt x="456" y="1182"/>
                  </a:lnTo>
                  <a:lnTo>
                    <a:pt x="1638" y="0"/>
                  </a:lnTo>
                  <a:lnTo>
                    <a:pt x="1638" y="547"/>
                  </a:lnTo>
                </a:path>
              </a:pathLst>
            </a:custGeom>
            <a:solidFill>
              <a:srgbClr val="00B050"/>
            </a:solidFill>
            <a:ln>
              <a:noFill/>
            </a:ln>
            <a:effectLst/>
          </p:spPr>
          <p:txBody>
            <a:bodyPr wrap="none" anchor="ctr"/>
            <a:lstStyle/>
            <a:p>
              <a:endParaRPr lang="en-US">
                <a:solidFill>
                  <a:srgbClr val="676767"/>
                </a:solidFill>
              </a:endParaRPr>
            </a:p>
          </p:txBody>
        </p:sp>
      </p:grpSp>
      <p:sp>
        <p:nvSpPr>
          <p:cNvPr id="73" name="Isosceles Triangle 72"/>
          <p:cNvSpPr/>
          <p:nvPr/>
        </p:nvSpPr>
        <p:spPr>
          <a:xfrm rot="10800000">
            <a:off x="6566362" y="3355187"/>
            <a:ext cx="269322" cy="129660"/>
          </a:xfrm>
          <a:prstGeom prst="triangle">
            <a:avLst/>
          </a:prstGeom>
          <a:solidFill>
            <a:srgbClr val="00B050"/>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5" name="Isosceles Triangle 74"/>
          <p:cNvSpPr/>
          <p:nvPr/>
        </p:nvSpPr>
        <p:spPr>
          <a:xfrm>
            <a:off x="1948849" y="4017176"/>
            <a:ext cx="269322" cy="129660"/>
          </a:xfrm>
          <a:prstGeom prst="triangle">
            <a:avLst/>
          </a:prstGeom>
          <a:solidFill>
            <a:srgbClr val="00B050"/>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8" name="Rectangle 67"/>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#1</a:t>
            </a:r>
            <a:endParaRPr lang="en-US" sz="2400" b="1" kern="0" dirty="0">
              <a:solidFill>
                <a:srgbClr val="FFFFFF"/>
              </a:solidFill>
            </a:endParaRPr>
          </a:p>
        </p:txBody>
      </p:sp>
      <p:sp>
        <p:nvSpPr>
          <p:cNvPr id="69" name="Rectangle 68"/>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an anomalous traffic pattern</a:t>
            </a:r>
            <a:endParaRPr lang="en-US" sz="2000" kern="0" dirty="0">
              <a:solidFill>
                <a:srgbClr val="676767"/>
              </a:solidFill>
            </a:endParaRPr>
          </a:p>
        </p:txBody>
      </p:sp>
      <p:sp>
        <p:nvSpPr>
          <p:cNvPr id="70" name="Isosceles Triangle 69"/>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71" name="Rectangle 70"/>
          <p:cNvSpPr/>
          <p:nvPr/>
        </p:nvSpPr>
        <p:spPr>
          <a:xfrm>
            <a:off x="0" y="1360650"/>
            <a:ext cx="3349586" cy="1393104"/>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Normal Activity:</a:t>
            </a:r>
          </a:p>
          <a:p>
            <a:pPr defTabSz="914378" fontAlgn="auto">
              <a:spcBef>
                <a:spcPts val="0"/>
              </a:spcBef>
              <a:spcAft>
                <a:spcPts val="0"/>
              </a:spcAft>
              <a:defRPr/>
            </a:pPr>
            <a:r>
              <a:rPr lang="en-US" kern="0" dirty="0" smtClean="0">
                <a:solidFill>
                  <a:srgbClr val="676767"/>
                </a:solidFill>
                <a:latin typeface="Arial"/>
              </a:rPr>
              <a:t>The database usually communicates with insiders using these two endpoints</a:t>
            </a:r>
            <a:endParaRPr lang="en-US" kern="0" dirty="0">
              <a:solidFill>
                <a:srgbClr val="676767"/>
              </a:solidFill>
              <a:latin typeface="Arial"/>
            </a:endParaRPr>
          </a:p>
        </p:txBody>
      </p:sp>
    </p:spTree>
    <p:extLst>
      <p:ext uri="{BB962C8B-B14F-4D97-AF65-F5344CB8AC3E}">
        <p14:creationId xmlns:p14="http://schemas.microsoft.com/office/powerpoint/2010/main" val="371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155"/>
          <p:cNvSpPr/>
          <p:nvPr/>
        </p:nvSpPr>
        <p:spPr>
          <a:xfrm>
            <a:off x="3349586" y="4022963"/>
            <a:ext cx="371527" cy="36645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pPr algn="ctr"/>
            <a:r>
              <a:rPr lang="en-US" sz="800" dirty="0" smtClean="0">
                <a:solidFill>
                  <a:srgbClr val="FFFFFF"/>
                </a:solidFill>
                <a:latin typeface="Arial Narrow" panose="020B0606020202030204" pitchFamily="34" charset="0"/>
                <a:cs typeface="MoolBoran" panose="020B0100010101010101" pitchFamily="34" charset="0"/>
              </a:rPr>
              <a:t>001101010100011001001001</a:t>
            </a:r>
            <a:endParaRPr lang="en-US" sz="800" dirty="0">
              <a:solidFill>
                <a:srgbClr val="FFFFFF"/>
              </a:solidFill>
              <a:latin typeface="Arial Narrow" panose="020B0606020202030204" pitchFamily="34" charset="0"/>
              <a:cs typeface="MoolBoran" panose="020B0100010101010101" pitchFamily="34" charset="0"/>
            </a:endParaRPr>
          </a:p>
        </p:txBody>
      </p:sp>
      <p:sp>
        <p:nvSpPr>
          <p:cNvPr id="139" name="Rectangle 138"/>
          <p:cNvSpPr/>
          <p:nvPr/>
        </p:nvSpPr>
        <p:spPr>
          <a:xfrm rot="16200000">
            <a:off x="3829477" y="3273939"/>
            <a:ext cx="1717599" cy="36645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pPr algn="ctr"/>
            <a:r>
              <a:rPr lang="en-US" sz="800" dirty="0" smtClean="0">
                <a:solidFill>
                  <a:srgbClr val="FFFFFF"/>
                </a:solidFill>
                <a:latin typeface="Arial Narrow" panose="020B0606020202030204" pitchFamily="34" charset="0"/>
                <a:cs typeface="MoolBoran" panose="020B0100010101010101" pitchFamily="34" charset="0"/>
              </a:rPr>
              <a:t>011010110000101110110011011000110110011001100110101110000101001100110011001010100010100010100010100010010000000</a:t>
            </a:r>
            <a:endParaRPr lang="en-US" sz="800" dirty="0">
              <a:solidFill>
                <a:srgbClr val="FFFFFF"/>
              </a:solidFill>
              <a:latin typeface="Arial Narrow" panose="020B0606020202030204" pitchFamily="34" charset="0"/>
              <a:cs typeface="MoolBoran" panose="020B0100010101010101" pitchFamily="34" charset="0"/>
            </a:endParaRPr>
          </a:p>
        </p:txBody>
      </p:sp>
      <p:sp>
        <p:nvSpPr>
          <p:cNvPr id="128" name="Rectangle 127"/>
          <p:cNvSpPr/>
          <p:nvPr/>
        </p:nvSpPr>
        <p:spPr>
          <a:xfrm>
            <a:off x="4922837" y="2231912"/>
            <a:ext cx="2225451" cy="36645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pPr algn="ctr"/>
            <a:r>
              <a:rPr lang="en-US" sz="800" dirty="0" smtClean="0">
                <a:solidFill>
                  <a:srgbClr val="FFFFFF"/>
                </a:solidFill>
                <a:latin typeface="Arial Narrow" panose="020B0606020202030204" pitchFamily="34" charset="0"/>
                <a:cs typeface="MoolBoran" panose="020B0100010101010101" pitchFamily="34" charset="0"/>
              </a:rPr>
              <a:t>011010110000101110110011011000110110011001100110101110000101001100110011001010100010100010100010100010010000000000011100110101001100100100110011</a:t>
            </a:r>
            <a:endParaRPr lang="en-US" sz="800" dirty="0">
              <a:solidFill>
                <a:srgbClr val="FFFFFF"/>
              </a:solidFill>
              <a:latin typeface="Arial Narrow" panose="020B0606020202030204" pitchFamily="34" charset="0"/>
              <a:cs typeface="MoolBoran" panose="020B0100010101010101" pitchFamily="34" charset="0"/>
            </a:endParaRPr>
          </a:p>
        </p:txBody>
      </p:sp>
      <p:sp>
        <p:nvSpPr>
          <p:cNvPr id="53" name="Rectangle 52"/>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43"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48" name="Group 47"/>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49"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0"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51"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9" name="Rectangle 5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81" name="Group 80"/>
          <p:cNvGrpSpPr>
            <a:grpSpLocks noChangeAspect="1"/>
          </p:cNvGrpSpPr>
          <p:nvPr/>
        </p:nvGrpSpPr>
        <p:grpSpPr>
          <a:xfrm>
            <a:off x="4868528" y="3569759"/>
            <a:ext cx="912834" cy="512256"/>
            <a:chOff x="337788" y="4176090"/>
            <a:chExt cx="912834" cy="512256"/>
          </a:xfrm>
          <a:solidFill>
            <a:srgbClr val="002855"/>
          </a:solidFill>
          <a:effectLst/>
        </p:grpSpPr>
        <p:sp>
          <p:nvSpPr>
            <p:cNvPr id="82" name="TextBox 81"/>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83" name="Group 82"/>
            <p:cNvGrpSpPr>
              <a:grpSpLocks noChangeAspect="1"/>
            </p:cNvGrpSpPr>
            <p:nvPr/>
          </p:nvGrpSpPr>
          <p:grpSpPr bwMode="auto">
            <a:xfrm>
              <a:off x="601060" y="4176090"/>
              <a:ext cx="409949" cy="304992"/>
              <a:chOff x="2392" y="-575"/>
              <a:chExt cx="1992" cy="1482"/>
            </a:xfrm>
            <a:grpFill/>
          </p:grpSpPr>
          <p:sp>
            <p:nvSpPr>
              <p:cNvPr id="84"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5"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6"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grpSp>
        <p:nvGrpSpPr>
          <p:cNvPr id="87" name="Group 86"/>
          <p:cNvGrpSpPr>
            <a:grpSpLocks noChangeAspect="1"/>
          </p:cNvGrpSpPr>
          <p:nvPr/>
        </p:nvGrpSpPr>
        <p:grpSpPr>
          <a:xfrm>
            <a:off x="5856939" y="3533324"/>
            <a:ext cx="282251" cy="228319"/>
            <a:chOff x="7821220" y="4390207"/>
            <a:chExt cx="1034234" cy="836610"/>
          </a:xfrm>
          <a:solidFill>
            <a:srgbClr val="002855"/>
          </a:solidFill>
          <a:effectLst/>
        </p:grpSpPr>
        <p:sp>
          <p:nvSpPr>
            <p:cNvPr id="8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2" name="Group 91"/>
          <p:cNvGrpSpPr>
            <a:grpSpLocks noChangeAspect="1"/>
          </p:cNvGrpSpPr>
          <p:nvPr/>
        </p:nvGrpSpPr>
        <p:grpSpPr>
          <a:xfrm>
            <a:off x="6564043" y="3533324"/>
            <a:ext cx="282251" cy="228319"/>
            <a:chOff x="7821220" y="4390207"/>
            <a:chExt cx="1034234" cy="836610"/>
          </a:xfrm>
          <a:solidFill>
            <a:srgbClr val="002855"/>
          </a:solidFill>
          <a:effectLst/>
        </p:grpSpPr>
        <p:sp>
          <p:nvSpPr>
            <p:cNvPr id="93"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4"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5"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6"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7" name="Group 96"/>
          <p:cNvGrpSpPr>
            <a:grpSpLocks noChangeAspect="1"/>
          </p:cNvGrpSpPr>
          <p:nvPr/>
        </p:nvGrpSpPr>
        <p:grpSpPr>
          <a:xfrm>
            <a:off x="7282487" y="3539421"/>
            <a:ext cx="282251" cy="228319"/>
            <a:chOff x="7821220" y="4390207"/>
            <a:chExt cx="1034234" cy="836610"/>
          </a:xfrm>
          <a:solidFill>
            <a:srgbClr val="002855"/>
          </a:solidFill>
          <a:effectLst/>
        </p:grpSpPr>
        <p:sp>
          <p:nvSpPr>
            <p:cNvPr id="9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06" name="Group 105"/>
          <p:cNvGrpSpPr>
            <a:grpSpLocks noChangeAspect="1"/>
          </p:cNvGrpSpPr>
          <p:nvPr/>
        </p:nvGrpSpPr>
        <p:grpSpPr>
          <a:xfrm>
            <a:off x="3787450" y="1574241"/>
            <a:ext cx="1501437" cy="1038748"/>
            <a:chOff x="10406700" y="3119119"/>
            <a:chExt cx="776219" cy="537018"/>
          </a:xfrm>
          <a:solidFill>
            <a:srgbClr val="002855"/>
          </a:solidFill>
          <a:effectLst/>
        </p:grpSpPr>
        <p:sp>
          <p:nvSpPr>
            <p:cNvPr id="107"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35" name="Group 134"/>
          <p:cNvGrpSpPr/>
          <p:nvPr/>
        </p:nvGrpSpPr>
        <p:grpSpPr>
          <a:xfrm>
            <a:off x="7010500" y="2139881"/>
            <a:ext cx="589214" cy="589215"/>
            <a:chOff x="7997967" y="3884371"/>
            <a:chExt cx="589214" cy="589215"/>
          </a:xfrm>
        </p:grpSpPr>
        <p:sp>
          <p:nvSpPr>
            <p:cNvPr id="136" name="Oval 135"/>
            <p:cNvSpPr>
              <a:spLocks noChangeAspect="1"/>
            </p:cNvSpPr>
            <p:nvPr/>
          </p:nvSpPr>
          <p:spPr>
            <a:xfrm>
              <a:off x="7997967" y="3884371"/>
              <a:ext cx="589214" cy="58921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37" name="Freeform 22"/>
            <p:cNvSpPr>
              <a:spLocks noChangeAspect="1" noEditPoints="1"/>
            </p:cNvSpPr>
            <p:nvPr/>
          </p:nvSpPr>
          <p:spPr bwMode="auto">
            <a:xfrm>
              <a:off x="8135755" y="3962854"/>
              <a:ext cx="328267" cy="402988"/>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bg2"/>
            </a:solidFill>
            <a:ln w="9525">
              <a:noFill/>
              <a:round/>
              <a:headEnd/>
              <a:tailEnd/>
            </a:ln>
            <a:effectLst/>
          </p:spPr>
          <p:txBody>
            <a:bodyPr vert="horz" wrap="square" lIns="68589" tIns="34295" rIns="68589" bIns="34295"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grpSp>
      <p:sp>
        <p:nvSpPr>
          <p:cNvPr id="140" name="Rectangle 139"/>
          <p:cNvSpPr/>
          <p:nvPr/>
        </p:nvSpPr>
        <p:spPr>
          <a:xfrm>
            <a:off x="3349587" y="4251010"/>
            <a:ext cx="1518942" cy="36645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pPr algn="ctr"/>
            <a:r>
              <a:rPr lang="en-US" sz="800" dirty="0" smtClean="0">
                <a:solidFill>
                  <a:srgbClr val="FFFFFF"/>
                </a:solidFill>
                <a:latin typeface="Arial Narrow" panose="020B0606020202030204" pitchFamily="34" charset="0"/>
                <a:cs typeface="MoolBoran" panose="020B0100010101010101" pitchFamily="34" charset="0"/>
              </a:rPr>
              <a:t>011010110000101110110011011000110110011001100110101110000101100110101001100100100001110110110011</a:t>
            </a:r>
            <a:endParaRPr lang="en-US" sz="800" dirty="0">
              <a:solidFill>
                <a:srgbClr val="FFFFFF"/>
              </a:solidFill>
              <a:latin typeface="Arial Narrow" panose="020B0606020202030204" pitchFamily="34" charset="0"/>
              <a:cs typeface="MoolBoran" panose="020B0100010101010101" pitchFamily="34" charset="0"/>
            </a:endParaRPr>
          </a:p>
        </p:txBody>
      </p:sp>
      <p:sp>
        <p:nvSpPr>
          <p:cNvPr id="143" name="TextBox 142"/>
          <p:cNvSpPr txBox="1"/>
          <p:nvPr/>
        </p:nvSpPr>
        <p:spPr>
          <a:xfrm>
            <a:off x="3218107" y="3216688"/>
            <a:ext cx="643737" cy="276999"/>
          </a:xfrm>
          <a:prstGeom prst="rect">
            <a:avLst/>
          </a:prstGeom>
          <a:noFill/>
        </p:spPr>
        <p:txBody>
          <a:bodyPr wrap="square" rtlCol="0">
            <a:spAutoFit/>
          </a:bodyPr>
          <a:lstStyle/>
          <a:p>
            <a:pPr algn="ctr"/>
            <a:r>
              <a:rPr lang="en-US" sz="1200" dirty="0" smtClean="0">
                <a:solidFill>
                  <a:srgbClr val="676767"/>
                </a:solidFill>
              </a:rPr>
              <a:t>DB</a:t>
            </a:r>
            <a:endParaRPr lang="en-US" sz="1200" dirty="0">
              <a:solidFill>
                <a:srgbClr val="676767"/>
              </a:solidFill>
            </a:endParaRPr>
          </a:p>
        </p:txBody>
      </p:sp>
      <p:sp>
        <p:nvSpPr>
          <p:cNvPr id="60" name="Rectangle 59"/>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#1</a:t>
            </a:r>
            <a:endParaRPr lang="en-US" sz="2400" b="1" kern="0" dirty="0">
              <a:solidFill>
                <a:srgbClr val="FFFFFF"/>
              </a:solidFill>
            </a:endParaRPr>
          </a:p>
        </p:txBody>
      </p:sp>
      <p:sp>
        <p:nvSpPr>
          <p:cNvPr id="61" name="Rectangle 60"/>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an anomalous traffic pattern</a:t>
            </a:r>
            <a:endParaRPr lang="en-US" sz="2000" kern="0" dirty="0">
              <a:solidFill>
                <a:srgbClr val="676767"/>
              </a:solidFill>
            </a:endParaRPr>
          </a:p>
        </p:txBody>
      </p:sp>
      <p:sp>
        <p:nvSpPr>
          <p:cNvPr id="62" name="Isosceles Triangle 61"/>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63" name="Rectangle 62"/>
          <p:cNvSpPr/>
          <p:nvPr/>
        </p:nvSpPr>
        <p:spPr>
          <a:xfrm>
            <a:off x="-1" y="1360650"/>
            <a:ext cx="3459184" cy="1393104"/>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Suspicious Activity:</a:t>
            </a:r>
          </a:p>
          <a:p>
            <a:pPr defTabSz="914378" fontAlgn="auto">
              <a:spcBef>
                <a:spcPts val="0"/>
              </a:spcBef>
              <a:spcAft>
                <a:spcPts val="0"/>
              </a:spcAft>
              <a:defRPr/>
            </a:pPr>
            <a:r>
              <a:rPr lang="en-US" kern="0" dirty="0" smtClean="0">
                <a:solidFill>
                  <a:srgbClr val="676767"/>
                </a:solidFill>
                <a:latin typeface="Arial"/>
              </a:rPr>
              <a:t>The database begins sending high volumes of data outside of the network</a:t>
            </a:r>
            <a:endParaRPr lang="en-US" kern="0" dirty="0">
              <a:solidFill>
                <a:srgbClr val="676767"/>
              </a:solidFill>
              <a:latin typeface="Arial"/>
            </a:endParaRPr>
          </a:p>
        </p:txBody>
      </p:sp>
    </p:spTree>
    <p:extLst>
      <p:ext uri="{BB962C8B-B14F-4D97-AF65-F5344CB8AC3E}">
        <p14:creationId xmlns:p14="http://schemas.microsoft.com/office/powerpoint/2010/main" val="6667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2003852" y="1966581"/>
            <a:ext cx="2743200"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23" name="Rectangle 122"/>
          <p:cNvSpPr/>
          <p:nvPr/>
        </p:nvSpPr>
        <p:spPr>
          <a:xfrm>
            <a:off x="2699794" y="2235770"/>
            <a:ext cx="1737360"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3" name="Rectangle 52"/>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43"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48" name="Group 47"/>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49"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0"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51"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9" name="Rectangle 5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81" name="Group 80"/>
          <p:cNvGrpSpPr>
            <a:grpSpLocks noChangeAspect="1"/>
          </p:cNvGrpSpPr>
          <p:nvPr/>
        </p:nvGrpSpPr>
        <p:grpSpPr>
          <a:xfrm>
            <a:off x="4868528" y="3569759"/>
            <a:ext cx="912834" cy="512256"/>
            <a:chOff x="337788" y="4176090"/>
            <a:chExt cx="912834" cy="512256"/>
          </a:xfrm>
          <a:solidFill>
            <a:srgbClr val="002855"/>
          </a:solidFill>
          <a:effectLst/>
        </p:grpSpPr>
        <p:sp>
          <p:nvSpPr>
            <p:cNvPr id="82" name="TextBox 81"/>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83" name="Group 82"/>
            <p:cNvGrpSpPr>
              <a:grpSpLocks noChangeAspect="1"/>
            </p:cNvGrpSpPr>
            <p:nvPr/>
          </p:nvGrpSpPr>
          <p:grpSpPr bwMode="auto">
            <a:xfrm>
              <a:off x="601060" y="4176090"/>
              <a:ext cx="409949" cy="304992"/>
              <a:chOff x="2392" y="-575"/>
              <a:chExt cx="1992" cy="1482"/>
            </a:xfrm>
            <a:grpFill/>
          </p:grpSpPr>
          <p:sp>
            <p:nvSpPr>
              <p:cNvPr id="84"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5"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6"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grpSp>
        <p:nvGrpSpPr>
          <p:cNvPr id="87" name="Group 86"/>
          <p:cNvGrpSpPr>
            <a:grpSpLocks noChangeAspect="1"/>
          </p:cNvGrpSpPr>
          <p:nvPr/>
        </p:nvGrpSpPr>
        <p:grpSpPr>
          <a:xfrm>
            <a:off x="5856939" y="3533324"/>
            <a:ext cx="282251" cy="228319"/>
            <a:chOff x="7821220" y="4390207"/>
            <a:chExt cx="1034234" cy="836610"/>
          </a:xfrm>
          <a:solidFill>
            <a:srgbClr val="002855"/>
          </a:solidFill>
          <a:effectLst/>
        </p:grpSpPr>
        <p:sp>
          <p:nvSpPr>
            <p:cNvPr id="8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2" name="Group 91"/>
          <p:cNvGrpSpPr>
            <a:grpSpLocks noChangeAspect="1"/>
          </p:cNvGrpSpPr>
          <p:nvPr/>
        </p:nvGrpSpPr>
        <p:grpSpPr>
          <a:xfrm>
            <a:off x="6564043" y="3533324"/>
            <a:ext cx="282251" cy="228319"/>
            <a:chOff x="7821220" y="4390207"/>
            <a:chExt cx="1034234" cy="836610"/>
          </a:xfrm>
          <a:solidFill>
            <a:srgbClr val="002855"/>
          </a:solidFill>
          <a:effectLst/>
        </p:grpSpPr>
        <p:sp>
          <p:nvSpPr>
            <p:cNvPr id="93"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4"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5"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6"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7" name="Group 96"/>
          <p:cNvGrpSpPr>
            <a:grpSpLocks noChangeAspect="1"/>
          </p:cNvGrpSpPr>
          <p:nvPr/>
        </p:nvGrpSpPr>
        <p:grpSpPr>
          <a:xfrm>
            <a:off x="7282487" y="3539421"/>
            <a:ext cx="282251" cy="228319"/>
            <a:chOff x="7821220" y="4390207"/>
            <a:chExt cx="1034234" cy="836610"/>
          </a:xfrm>
          <a:solidFill>
            <a:srgbClr val="002855"/>
          </a:solidFill>
          <a:effectLst/>
        </p:grpSpPr>
        <p:sp>
          <p:nvSpPr>
            <p:cNvPr id="9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06" name="Group 105"/>
          <p:cNvGrpSpPr>
            <a:grpSpLocks noChangeAspect="1"/>
          </p:cNvGrpSpPr>
          <p:nvPr/>
        </p:nvGrpSpPr>
        <p:grpSpPr>
          <a:xfrm>
            <a:off x="3787450" y="1574241"/>
            <a:ext cx="1501437" cy="1038748"/>
            <a:chOff x="10406700" y="3119119"/>
            <a:chExt cx="776219" cy="537018"/>
          </a:xfrm>
          <a:solidFill>
            <a:srgbClr val="002855"/>
          </a:solidFill>
          <a:effectLst/>
        </p:grpSpPr>
        <p:sp>
          <p:nvSpPr>
            <p:cNvPr id="107"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13" name="Freeform 147"/>
          <p:cNvSpPr>
            <a:spLocks noChangeAspect="1" noEditPoints="1"/>
          </p:cNvSpPr>
          <p:nvPr/>
        </p:nvSpPr>
        <p:spPr bwMode="auto">
          <a:xfrm>
            <a:off x="2244477" y="2091463"/>
            <a:ext cx="418166" cy="325241"/>
          </a:xfrm>
          <a:custGeom>
            <a:avLst/>
            <a:gdLst>
              <a:gd name="T0" fmla="*/ 22 w 614"/>
              <a:gd name="T1" fmla="*/ 474 h 474"/>
              <a:gd name="T2" fmla="*/ 22 w 614"/>
              <a:gd name="T3" fmla="*/ 474 h 474"/>
              <a:gd name="T4" fmla="*/ 18 w 614"/>
              <a:gd name="T5" fmla="*/ 473 h 474"/>
              <a:gd name="T6" fmla="*/ 14 w 614"/>
              <a:gd name="T7" fmla="*/ 471 h 474"/>
              <a:gd name="T8" fmla="*/ 9 w 614"/>
              <a:gd name="T9" fmla="*/ 470 h 474"/>
              <a:gd name="T10" fmla="*/ 5 w 614"/>
              <a:gd name="T11" fmla="*/ 466 h 474"/>
              <a:gd name="T12" fmla="*/ 3 w 614"/>
              <a:gd name="T13" fmla="*/ 463 h 474"/>
              <a:gd name="T14" fmla="*/ 1 w 614"/>
              <a:gd name="T15" fmla="*/ 459 h 474"/>
              <a:gd name="T16" fmla="*/ 0 w 614"/>
              <a:gd name="T17" fmla="*/ 454 h 474"/>
              <a:gd name="T18" fmla="*/ 0 w 614"/>
              <a:gd name="T19" fmla="*/ 450 h 474"/>
              <a:gd name="T20" fmla="*/ 0 w 614"/>
              <a:gd name="T21" fmla="*/ 24 h 474"/>
              <a:gd name="T22" fmla="*/ 0 w 614"/>
              <a:gd name="T23" fmla="*/ 24 h 474"/>
              <a:gd name="T24" fmla="*/ 0 w 614"/>
              <a:gd name="T25" fmla="*/ 20 h 474"/>
              <a:gd name="T26" fmla="*/ 1 w 614"/>
              <a:gd name="T27" fmla="*/ 14 h 474"/>
              <a:gd name="T28" fmla="*/ 3 w 614"/>
              <a:gd name="T29" fmla="*/ 10 h 474"/>
              <a:gd name="T30" fmla="*/ 5 w 614"/>
              <a:gd name="T31" fmla="*/ 8 h 474"/>
              <a:gd name="T32" fmla="*/ 9 w 614"/>
              <a:gd name="T33" fmla="*/ 4 h 474"/>
              <a:gd name="T34" fmla="*/ 14 w 614"/>
              <a:gd name="T35" fmla="*/ 2 h 474"/>
              <a:gd name="T36" fmla="*/ 18 w 614"/>
              <a:gd name="T37" fmla="*/ 1 h 474"/>
              <a:gd name="T38" fmla="*/ 22 w 614"/>
              <a:gd name="T39" fmla="*/ 0 h 474"/>
              <a:gd name="T40" fmla="*/ 591 w 614"/>
              <a:gd name="T41" fmla="*/ 0 h 474"/>
              <a:gd name="T42" fmla="*/ 591 w 614"/>
              <a:gd name="T43" fmla="*/ 0 h 474"/>
              <a:gd name="T44" fmla="*/ 595 w 614"/>
              <a:gd name="T45" fmla="*/ 1 h 474"/>
              <a:gd name="T46" fmla="*/ 599 w 614"/>
              <a:gd name="T47" fmla="*/ 2 h 474"/>
              <a:gd name="T48" fmla="*/ 603 w 614"/>
              <a:gd name="T49" fmla="*/ 4 h 474"/>
              <a:gd name="T50" fmla="*/ 607 w 614"/>
              <a:gd name="T51" fmla="*/ 8 h 474"/>
              <a:gd name="T52" fmla="*/ 609 w 614"/>
              <a:gd name="T53" fmla="*/ 10 h 474"/>
              <a:gd name="T54" fmla="*/ 611 w 614"/>
              <a:gd name="T55" fmla="*/ 14 h 474"/>
              <a:gd name="T56" fmla="*/ 612 w 614"/>
              <a:gd name="T57" fmla="*/ 20 h 474"/>
              <a:gd name="T58" fmla="*/ 614 w 614"/>
              <a:gd name="T59" fmla="*/ 24 h 474"/>
              <a:gd name="T60" fmla="*/ 614 w 614"/>
              <a:gd name="T61" fmla="*/ 450 h 474"/>
              <a:gd name="T62" fmla="*/ 614 w 614"/>
              <a:gd name="T63" fmla="*/ 450 h 474"/>
              <a:gd name="T64" fmla="*/ 612 w 614"/>
              <a:gd name="T65" fmla="*/ 454 h 474"/>
              <a:gd name="T66" fmla="*/ 611 w 614"/>
              <a:gd name="T67" fmla="*/ 459 h 474"/>
              <a:gd name="T68" fmla="*/ 609 w 614"/>
              <a:gd name="T69" fmla="*/ 463 h 474"/>
              <a:gd name="T70" fmla="*/ 607 w 614"/>
              <a:gd name="T71" fmla="*/ 466 h 474"/>
              <a:gd name="T72" fmla="*/ 603 w 614"/>
              <a:gd name="T73" fmla="*/ 470 h 474"/>
              <a:gd name="T74" fmla="*/ 599 w 614"/>
              <a:gd name="T75" fmla="*/ 471 h 474"/>
              <a:gd name="T76" fmla="*/ 595 w 614"/>
              <a:gd name="T77" fmla="*/ 473 h 474"/>
              <a:gd name="T78" fmla="*/ 591 w 614"/>
              <a:gd name="T79" fmla="*/ 474 h 474"/>
              <a:gd name="T80" fmla="*/ 22 w 614"/>
              <a:gd name="T81" fmla="*/ 474 h 474"/>
              <a:gd name="T82" fmla="*/ 545 w 614"/>
              <a:gd name="T83" fmla="*/ 400 h 474"/>
              <a:gd name="T84" fmla="*/ 545 w 614"/>
              <a:gd name="T85" fmla="*/ 122 h 474"/>
              <a:gd name="T86" fmla="*/ 340 w 614"/>
              <a:gd name="T87" fmla="*/ 314 h 474"/>
              <a:gd name="T88" fmla="*/ 340 w 614"/>
              <a:gd name="T89" fmla="*/ 314 h 474"/>
              <a:gd name="T90" fmla="*/ 332 w 614"/>
              <a:gd name="T91" fmla="*/ 320 h 474"/>
              <a:gd name="T92" fmla="*/ 324 w 614"/>
              <a:gd name="T93" fmla="*/ 325 h 474"/>
              <a:gd name="T94" fmla="*/ 316 w 614"/>
              <a:gd name="T95" fmla="*/ 327 h 474"/>
              <a:gd name="T96" fmla="*/ 306 w 614"/>
              <a:gd name="T97" fmla="*/ 327 h 474"/>
              <a:gd name="T98" fmla="*/ 306 w 614"/>
              <a:gd name="T99" fmla="*/ 327 h 474"/>
              <a:gd name="T100" fmla="*/ 297 w 614"/>
              <a:gd name="T101" fmla="*/ 327 h 474"/>
              <a:gd name="T102" fmla="*/ 289 w 614"/>
              <a:gd name="T103" fmla="*/ 325 h 474"/>
              <a:gd name="T104" fmla="*/ 280 w 614"/>
              <a:gd name="T105" fmla="*/ 320 h 474"/>
              <a:gd name="T106" fmla="*/ 272 w 614"/>
              <a:gd name="T107" fmla="*/ 314 h 474"/>
              <a:gd name="T108" fmla="*/ 67 w 614"/>
              <a:gd name="T109" fmla="*/ 122 h 474"/>
              <a:gd name="T110" fmla="*/ 67 w 614"/>
              <a:gd name="T111" fmla="*/ 400 h 474"/>
              <a:gd name="T112" fmla="*/ 545 w 614"/>
              <a:gd name="T113" fmla="*/ 400 h 474"/>
              <a:gd name="T114" fmla="*/ 306 w 614"/>
              <a:gd name="T115" fmla="*/ 248 h 474"/>
              <a:gd name="T116" fmla="*/ 492 w 614"/>
              <a:gd name="T117" fmla="*/ 74 h 474"/>
              <a:gd name="T118" fmla="*/ 120 w 614"/>
              <a:gd name="T119" fmla="*/ 74 h 474"/>
              <a:gd name="T120" fmla="*/ 306 w 614"/>
              <a:gd name="T121" fmla="*/ 2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4" h="474">
                <a:moveTo>
                  <a:pt x="22" y="474"/>
                </a:moveTo>
                <a:lnTo>
                  <a:pt x="22" y="474"/>
                </a:lnTo>
                <a:lnTo>
                  <a:pt x="18" y="473"/>
                </a:lnTo>
                <a:lnTo>
                  <a:pt x="14" y="471"/>
                </a:lnTo>
                <a:lnTo>
                  <a:pt x="9" y="470"/>
                </a:lnTo>
                <a:lnTo>
                  <a:pt x="5" y="466"/>
                </a:lnTo>
                <a:lnTo>
                  <a:pt x="3" y="463"/>
                </a:lnTo>
                <a:lnTo>
                  <a:pt x="1" y="459"/>
                </a:lnTo>
                <a:lnTo>
                  <a:pt x="0" y="454"/>
                </a:lnTo>
                <a:lnTo>
                  <a:pt x="0" y="450"/>
                </a:lnTo>
                <a:lnTo>
                  <a:pt x="0" y="24"/>
                </a:lnTo>
                <a:lnTo>
                  <a:pt x="0" y="24"/>
                </a:lnTo>
                <a:lnTo>
                  <a:pt x="0" y="20"/>
                </a:lnTo>
                <a:lnTo>
                  <a:pt x="1" y="14"/>
                </a:lnTo>
                <a:lnTo>
                  <a:pt x="3" y="10"/>
                </a:lnTo>
                <a:lnTo>
                  <a:pt x="5" y="8"/>
                </a:lnTo>
                <a:lnTo>
                  <a:pt x="9" y="4"/>
                </a:lnTo>
                <a:lnTo>
                  <a:pt x="14" y="2"/>
                </a:lnTo>
                <a:lnTo>
                  <a:pt x="18" y="1"/>
                </a:lnTo>
                <a:lnTo>
                  <a:pt x="22" y="0"/>
                </a:lnTo>
                <a:lnTo>
                  <a:pt x="591" y="0"/>
                </a:lnTo>
                <a:lnTo>
                  <a:pt x="591" y="0"/>
                </a:lnTo>
                <a:lnTo>
                  <a:pt x="595" y="1"/>
                </a:lnTo>
                <a:lnTo>
                  <a:pt x="599" y="2"/>
                </a:lnTo>
                <a:lnTo>
                  <a:pt x="603" y="4"/>
                </a:lnTo>
                <a:lnTo>
                  <a:pt x="607" y="8"/>
                </a:lnTo>
                <a:lnTo>
                  <a:pt x="609" y="10"/>
                </a:lnTo>
                <a:lnTo>
                  <a:pt x="611" y="14"/>
                </a:lnTo>
                <a:lnTo>
                  <a:pt x="612" y="20"/>
                </a:lnTo>
                <a:lnTo>
                  <a:pt x="614" y="24"/>
                </a:lnTo>
                <a:lnTo>
                  <a:pt x="614" y="450"/>
                </a:lnTo>
                <a:lnTo>
                  <a:pt x="614" y="450"/>
                </a:lnTo>
                <a:lnTo>
                  <a:pt x="612" y="454"/>
                </a:lnTo>
                <a:lnTo>
                  <a:pt x="611" y="459"/>
                </a:lnTo>
                <a:lnTo>
                  <a:pt x="609" y="463"/>
                </a:lnTo>
                <a:lnTo>
                  <a:pt x="607" y="466"/>
                </a:lnTo>
                <a:lnTo>
                  <a:pt x="603" y="470"/>
                </a:lnTo>
                <a:lnTo>
                  <a:pt x="599" y="471"/>
                </a:lnTo>
                <a:lnTo>
                  <a:pt x="595" y="473"/>
                </a:lnTo>
                <a:lnTo>
                  <a:pt x="591" y="474"/>
                </a:lnTo>
                <a:lnTo>
                  <a:pt x="22" y="474"/>
                </a:lnTo>
                <a:close/>
                <a:moveTo>
                  <a:pt x="545" y="400"/>
                </a:moveTo>
                <a:lnTo>
                  <a:pt x="545" y="122"/>
                </a:lnTo>
                <a:lnTo>
                  <a:pt x="340" y="314"/>
                </a:lnTo>
                <a:lnTo>
                  <a:pt x="340" y="314"/>
                </a:lnTo>
                <a:lnTo>
                  <a:pt x="332" y="320"/>
                </a:lnTo>
                <a:lnTo>
                  <a:pt x="324" y="325"/>
                </a:lnTo>
                <a:lnTo>
                  <a:pt x="316" y="327"/>
                </a:lnTo>
                <a:lnTo>
                  <a:pt x="306" y="327"/>
                </a:lnTo>
                <a:lnTo>
                  <a:pt x="306" y="327"/>
                </a:lnTo>
                <a:lnTo>
                  <a:pt x="297" y="327"/>
                </a:lnTo>
                <a:lnTo>
                  <a:pt x="289" y="325"/>
                </a:lnTo>
                <a:lnTo>
                  <a:pt x="280" y="320"/>
                </a:lnTo>
                <a:lnTo>
                  <a:pt x="272" y="314"/>
                </a:lnTo>
                <a:lnTo>
                  <a:pt x="67" y="122"/>
                </a:lnTo>
                <a:lnTo>
                  <a:pt x="67" y="400"/>
                </a:lnTo>
                <a:lnTo>
                  <a:pt x="545" y="400"/>
                </a:lnTo>
                <a:close/>
                <a:moveTo>
                  <a:pt x="306" y="248"/>
                </a:moveTo>
                <a:lnTo>
                  <a:pt x="492" y="74"/>
                </a:lnTo>
                <a:lnTo>
                  <a:pt x="120" y="74"/>
                </a:lnTo>
                <a:lnTo>
                  <a:pt x="306" y="248"/>
                </a:lnTo>
                <a:close/>
              </a:path>
            </a:pathLst>
          </a:custGeom>
          <a:solidFill>
            <a:srgbClr val="002855"/>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17" name="TextBox 116"/>
          <p:cNvSpPr txBox="1"/>
          <p:nvPr/>
        </p:nvSpPr>
        <p:spPr>
          <a:xfrm>
            <a:off x="972922" y="2215783"/>
            <a:ext cx="1273657" cy="276999"/>
          </a:xfrm>
          <a:prstGeom prst="rect">
            <a:avLst/>
          </a:prstGeom>
          <a:noFill/>
        </p:spPr>
        <p:txBody>
          <a:bodyPr wrap="square" rtlCol="0">
            <a:spAutoFit/>
          </a:bodyPr>
          <a:lstStyle/>
          <a:p>
            <a:pPr algn="r"/>
            <a:r>
              <a:rPr lang="en-US" sz="1200" dirty="0" smtClean="0">
                <a:solidFill>
                  <a:srgbClr val="676767"/>
                </a:solidFill>
              </a:rPr>
              <a:t>Email</a:t>
            </a:r>
            <a:endParaRPr lang="en-US" sz="1200" dirty="0">
              <a:solidFill>
                <a:srgbClr val="676767"/>
              </a:solidFill>
            </a:endParaRPr>
          </a:p>
        </p:txBody>
      </p:sp>
      <p:grpSp>
        <p:nvGrpSpPr>
          <p:cNvPr id="119" name="Group 118"/>
          <p:cNvGrpSpPr>
            <a:grpSpLocks noChangeAspect="1"/>
          </p:cNvGrpSpPr>
          <p:nvPr/>
        </p:nvGrpSpPr>
        <p:grpSpPr>
          <a:xfrm>
            <a:off x="1571475" y="1787358"/>
            <a:ext cx="410947" cy="346624"/>
            <a:chOff x="5022850" y="4095750"/>
            <a:chExt cx="547688" cy="461963"/>
          </a:xfrm>
          <a:solidFill>
            <a:srgbClr val="002855"/>
          </a:solidFill>
          <a:effectLst/>
        </p:grpSpPr>
        <p:sp>
          <p:nvSpPr>
            <p:cNvPr id="120" name="Freeform 148"/>
            <p:cNvSpPr>
              <a:spLocks noEditPoints="1"/>
            </p:cNvSpPr>
            <p:nvPr/>
          </p:nvSpPr>
          <p:spPr bwMode="auto">
            <a:xfrm>
              <a:off x="5172075" y="4249738"/>
              <a:ext cx="247650" cy="24765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1" name="Freeform 149"/>
            <p:cNvSpPr>
              <a:spLocks noEditPoints="1"/>
            </p:cNvSpPr>
            <p:nvPr/>
          </p:nvSpPr>
          <p:spPr bwMode="auto">
            <a:xfrm>
              <a:off x="5022850" y="4095750"/>
              <a:ext cx="547688" cy="461963"/>
            </a:xfrm>
            <a:custGeom>
              <a:avLst/>
              <a:gdLst>
                <a:gd name="T0" fmla="*/ 26 w 691"/>
                <a:gd name="T1" fmla="*/ 0 h 583"/>
                <a:gd name="T2" fmla="*/ 6 w 691"/>
                <a:gd name="T3" fmla="*/ 14 h 583"/>
                <a:gd name="T4" fmla="*/ 0 w 691"/>
                <a:gd name="T5" fmla="*/ 549 h 583"/>
                <a:gd name="T6" fmla="*/ 6 w 691"/>
                <a:gd name="T7" fmla="*/ 568 h 583"/>
                <a:gd name="T8" fmla="*/ 26 w 691"/>
                <a:gd name="T9" fmla="*/ 581 h 583"/>
                <a:gd name="T10" fmla="*/ 664 w 691"/>
                <a:gd name="T11" fmla="*/ 581 h 583"/>
                <a:gd name="T12" fmla="*/ 684 w 691"/>
                <a:gd name="T13" fmla="*/ 568 h 583"/>
                <a:gd name="T14" fmla="*/ 691 w 691"/>
                <a:gd name="T15" fmla="*/ 33 h 583"/>
                <a:gd name="T16" fmla="*/ 684 w 691"/>
                <a:gd name="T17" fmla="*/ 14 h 583"/>
                <a:gd name="T18" fmla="*/ 664 w 691"/>
                <a:gd name="T19" fmla="*/ 0 h 583"/>
                <a:gd name="T20" fmla="*/ 232 w 691"/>
                <a:gd name="T21" fmla="*/ 41 h 583"/>
                <a:gd name="T22" fmla="*/ 250 w 691"/>
                <a:gd name="T23" fmla="*/ 47 h 583"/>
                <a:gd name="T24" fmla="*/ 256 w 691"/>
                <a:gd name="T25" fmla="*/ 65 h 583"/>
                <a:gd name="T26" fmla="*/ 252 w 691"/>
                <a:gd name="T27" fmla="*/ 78 h 583"/>
                <a:gd name="T28" fmla="*/ 236 w 691"/>
                <a:gd name="T29" fmla="*/ 89 h 583"/>
                <a:gd name="T30" fmla="*/ 223 w 691"/>
                <a:gd name="T31" fmla="*/ 88 h 583"/>
                <a:gd name="T32" fmla="*/ 209 w 691"/>
                <a:gd name="T33" fmla="*/ 74 h 583"/>
                <a:gd name="T34" fmla="*/ 208 w 691"/>
                <a:gd name="T35" fmla="*/ 60 h 583"/>
                <a:gd name="T36" fmla="*/ 219 w 691"/>
                <a:gd name="T37" fmla="*/ 45 h 583"/>
                <a:gd name="T38" fmla="*/ 232 w 691"/>
                <a:gd name="T39" fmla="*/ 41 h 583"/>
                <a:gd name="T40" fmla="*/ 159 w 691"/>
                <a:gd name="T41" fmla="*/ 42 h 583"/>
                <a:gd name="T42" fmla="*/ 173 w 691"/>
                <a:gd name="T43" fmla="*/ 55 h 583"/>
                <a:gd name="T44" fmla="*/ 174 w 691"/>
                <a:gd name="T45" fmla="*/ 70 h 583"/>
                <a:gd name="T46" fmla="*/ 163 w 691"/>
                <a:gd name="T47" fmla="*/ 85 h 583"/>
                <a:gd name="T48" fmla="*/ 150 w 691"/>
                <a:gd name="T49" fmla="*/ 89 h 583"/>
                <a:gd name="T50" fmla="*/ 134 w 691"/>
                <a:gd name="T51" fmla="*/ 82 h 583"/>
                <a:gd name="T52" fmla="*/ 126 w 691"/>
                <a:gd name="T53" fmla="*/ 65 h 583"/>
                <a:gd name="T54" fmla="*/ 130 w 691"/>
                <a:gd name="T55" fmla="*/ 51 h 583"/>
                <a:gd name="T56" fmla="*/ 146 w 691"/>
                <a:gd name="T57" fmla="*/ 41 h 583"/>
                <a:gd name="T58" fmla="*/ 69 w 691"/>
                <a:gd name="T59" fmla="*/ 41 h 583"/>
                <a:gd name="T60" fmla="*/ 86 w 691"/>
                <a:gd name="T61" fmla="*/ 47 h 583"/>
                <a:gd name="T62" fmla="*/ 93 w 691"/>
                <a:gd name="T63" fmla="*/ 65 h 583"/>
                <a:gd name="T64" fmla="*/ 89 w 691"/>
                <a:gd name="T65" fmla="*/ 78 h 583"/>
                <a:gd name="T66" fmla="*/ 74 w 691"/>
                <a:gd name="T67" fmla="*/ 89 h 583"/>
                <a:gd name="T68" fmla="*/ 59 w 691"/>
                <a:gd name="T69" fmla="*/ 88 h 583"/>
                <a:gd name="T70" fmla="*/ 46 w 691"/>
                <a:gd name="T71" fmla="*/ 74 h 583"/>
                <a:gd name="T72" fmla="*/ 45 w 691"/>
                <a:gd name="T73" fmla="*/ 60 h 583"/>
                <a:gd name="T74" fmla="*/ 55 w 691"/>
                <a:gd name="T75" fmla="*/ 45 h 583"/>
                <a:gd name="T76" fmla="*/ 69 w 691"/>
                <a:gd name="T77" fmla="*/ 41 h 583"/>
                <a:gd name="T78" fmla="*/ 646 w 691"/>
                <a:gd name="T79" fmla="*/ 517 h 583"/>
                <a:gd name="T80" fmla="*/ 630 w 691"/>
                <a:gd name="T81" fmla="*/ 534 h 583"/>
                <a:gd name="T82" fmla="*/ 74 w 691"/>
                <a:gd name="T83" fmla="*/ 537 h 583"/>
                <a:gd name="T84" fmla="*/ 51 w 691"/>
                <a:gd name="T85" fmla="*/ 527 h 583"/>
                <a:gd name="T86" fmla="*/ 41 w 691"/>
                <a:gd name="T87" fmla="*/ 504 h 583"/>
                <a:gd name="T88" fmla="*/ 43 w 691"/>
                <a:gd name="T89" fmla="*/ 173 h 583"/>
                <a:gd name="T90" fmla="*/ 61 w 691"/>
                <a:gd name="T91" fmla="*/ 155 h 583"/>
                <a:gd name="T92" fmla="*/ 616 w 691"/>
                <a:gd name="T93" fmla="*/ 153 h 583"/>
                <a:gd name="T94" fmla="*/ 639 w 691"/>
                <a:gd name="T95" fmla="*/ 162 h 583"/>
                <a:gd name="T96" fmla="*/ 649 w 691"/>
                <a:gd name="T97" fmla="*/ 1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583">
                  <a:moveTo>
                    <a:pt x="657" y="0"/>
                  </a:moveTo>
                  <a:lnTo>
                    <a:pt x="32" y="0"/>
                  </a:lnTo>
                  <a:lnTo>
                    <a:pt x="32" y="0"/>
                  </a:lnTo>
                  <a:lnTo>
                    <a:pt x="26" y="0"/>
                  </a:lnTo>
                  <a:lnTo>
                    <a:pt x="20" y="2"/>
                  </a:lnTo>
                  <a:lnTo>
                    <a:pt x="15" y="6"/>
                  </a:lnTo>
                  <a:lnTo>
                    <a:pt x="10" y="10"/>
                  </a:lnTo>
                  <a:lnTo>
                    <a:pt x="6" y="14"/>
                  </a:lnTo>
                  <a:lnTo>
                    <a:pt x="3" y="19"/>
                  </a:lnTo>
                  <a:lnTo>
                    <a:pt x="1" y="26"/>
                  </a:lnTo>
                  <a:lnTo>
                    <a:pt x="0" y="33"/>
                  </a:lnTo>
                  <a:lnTo>
                    <a:pt x="0" y="549"/>
                  </a:lnTo>
                  <a:lnTo>
                    <a:pt x="0" y="549"/>
                  </a:lnTo>
                  <a:lnTo>
                    <a:pt x="1" y="556"/>
                  </a:lnTo>
                  <a:lnTo>
                    <a:pt x="3" y="562"/>
                  </a:lnTo>
                  <a:lnTo>
                    <a:pt x="6" y="568"/>
                  </a:lnTo>
                  <a:lnTo>
                    <a:pt x="10" y="572"/>
                  </a:lnTo>
                  <a:lnTo>
                    <a:pt x="15" y="576"/>
                  </a:lnTo>
                  <a:lnTo>
                    <a:pt x="20" y="580"/>
                  </a:lnTo>
                  <a:lnTo>
                    <a:pt x="26" y="581"/>
                  </a:lnTo>
                  <a:lnTo>
                    <a:pt x="32" y="583"/>
                  </a:lnTo>
                  <a:lnTo>
                    <a:pt x="657" y="583"/>
                  </a:lnTo>
                  <a:lnTo>
                    <a:pt x="657" y="583"/>
                  </a:lnTo>
                  <a:lnTo>
                    <a:pt x="664" y="581"/>
                  </a:lnTo>
                  <a:lnTo>
                    <a:pt x="670" y="580"/>
                  </a:lnTo>
                  <a:lnTo>
                    <a:pt x="676" y="576"/>
                  </a:lnTo>
                  <a:lnTo>
                    <a:pt x="680" y="572"/>
                  </a:lnTo>
                  <a:lnTo>
                    <a:pt x="684" y="568"/>
                  </a:lnTo>
                  <a:lnTo>
                    <a:pt x="688" y="562"/>
                  </a:lnTo>
                  <a:lnTo>
                    <a:pt x="689" y="556"/>
                  </a:lnTo>
                  <a:lnTo>
                    <a:pt x="691" y="549"/>
                  </a:lnTo>
                  <a:lnTo>
                    <a:pt x="691" y="33"/>
                  </a:lnTo>
                  <a:lnTo>
                    <a:pt x="691" y="33"/>
                  </a:lnTo>
                  <a:lnTo>
                    <a:pt x="689" y="26"/>
                  </a:lnTo>
                  <a:lnTo>
                    <a:pt x="688" y="19"/>
                  </a:lnTo>
                  <a:lnTo>
                    <a:pt x="684" y="14"/>
                  </a:lnTo>
                  <a:lnTo>
                    <a:pt x="680" y="10"/>
                  </a:lnTo>
                  <a:lnTo>
                    <a:pt x="676" y="6"/>
                  </a:lnTo>
                  <a:lnTo>
                    <a:pt x="670" y="2"/>
                  </a:lnTo>
                  <a:lnTo>
                    <a:pt x="664" y="0"/>
                  </a:lnTo>
                  <a:lnTo>
                    <a:pt x="657" y="0"/>
                  </a:lnTo>
                  <a:lnTo>
                    <a:pt x="657" y="0"/>
                  </a:lnTo>
                  <a:close/>
                  <a:moveTo>
                    <a:pt x="232" y="41"/>
                  </a:moveTo>
                  <a:lnTo>
                    <a:pt x="232" y="41"/>
                  </a:lnTo>
                  <a:lnTo>
                    <a:pt x="236" y="41"/>
                  </a:lnTo>
                  <a:lnTo>
                    <a:pt x="241" y="42"/>
                  </a:lnTo>
                  <a:lnTo>
                    <a:pt x="246" y="45"/>
                  </a:lnTo>
                  <a:lnTo>
                    <a:pt x="250" y="47"/>
                  </a:lnTo>
                  <a:lnTo>
                    <a:pt x="252" y="51"/>
                  </a:lnTo>
                  <a:lnTo>
                    <a:pt x="255" y="55"/>
                  </a:lnTo>
                  <a:lnTo>
                    <a:pt x="256" y="60"/>
                  </a:lnTo>
                  <a:lnTo>
                    <a:pt x="256" y="65"/>
                  </a:lnTo>
                  <a:lnTo>
                    <a:pt x="256" y="65"/>
                  </a:lnTo>
                  <a:lnTo>
                    <a:pt x="256" y="70"/>
                  </a:lnTo>
                  <a:lnTo>
                    <a:pt x="255" y="74"/>
                  </a:lnTo>
                  <a:lnTo>
                    <a:pt x="252" y="78"/>
                  </a:lnTo>
                  <a:lnTo>
                    <a:pt x="250" y="82"/>
                  </a:lnTo>
                  <a:lnTo>
                    <a:pt x="246" y="85"/>
                  </a:lnTo>
                  <a:lnTo>
                    <a:pt x="241" y="88"/>
                  </a:lnTo>
                  <a:lnTo>
                    <a:pt x="236" y="89"/>
                  </a:lnTo>
                  <a:lnTo>
                    <a:pt x="232" y="89"/>
                  </a:lnTo>
                  <a:lnTo>
                    <a:pt x="232" y="89"/>
                  </a:lnTo>
                  <a:lnTo>
                    <a:pt x="227" y="89"/>
                  </a:lnTo>
                  <a:lnTo>
                    <a:pt x="223" y="88"/>
                  </a:lnTo>
                  <a:lnTo>
                    <a:pt x="219" y="85"/>
                  </a:lnTo>
                  <a:lnTo>
                    <a:pt x="215" y="82"/>
                  </a:lnTo>
                  <a:lnTo>
                    <a:pt x="212" y="78"/>
                  </a:lnTo>
                  <a:lnTo>
                    <a:pt x="209" y="74"/>
                  </a:lnTo>
                  <a:lnTo>
                    <a:pt x="208" y="70"/>
                  </a:lnTo>
                  <a:lnTo>
                    <a:pt x="208" y="65"/>
                  </a:lnTo>
                  <a:lnTo>
                    <a:pt x="208" y="65"/>
                  </a:lnTo>
                  <a:lnTo>
                    <a:pt x="208" y="60"/>
                  </a:lnTo>
                  <a:lnTo>
                    <a:pt x="209" y="55"/>
                  </a:lnTo>
                  <a:lnTo>
                    <a:pt x="212" y="51"/>
                  </a:lnTo>
                  <a:lnTo>
                    <a:pt x="215" y="47"/>
                  </a:lnTo>
                  <a:lnTo>
                    <a:pt x="219" y="45"/>
                  </a:lnTo>
                  <a:lnTo>
                    <a:pt x="223" y="42"/>
                  </a:lnTo>
                  <a:lnTo>
                    <a:pt x="227" y="41"/>
                  </a:lnTo>
                  <a:lnTo>
                    <a:pt x="232" y="41"/>
                  </a:lnTo>
                  <a:lnTo>
                    <a:pt x="232" y="41"/>
                  </a:lnTo>
                  <a:close/>
                  <a:moveTo>
                    <a:pt x="150" y="41"/>
                  </a:moveTo>
                  <a:lnTo>
                    <a:pt x="150" y="41"/>
                  </a:lnTo>
                  <a:lnTo>
                    <a:pt x="155" y="41"/>
                  </a:lnTo>
                  <a:lnTo>
                    <a:pt x="159" y="42"/>
                  </a:lnTo>
                  <a:lnTo>
                    <a:pt x="163" y="45"/>
                  </a:lnTo>
                  <a:lnTo>
                    <a:pt x="167" y="47"/>
                  </a:lnTo>
                  <a:lnTo>
                    <a:pt x="170" y="51"/>
                  </a:lnTo>
                  <a:lnTo>
                    <a:pt x="173" y="55"/>
                  </a:lnTo>
                  <a:lnTo>
                    <a:pt x="174" y="60"/>
                  </a:lnTo>
                  <a:lnTo>
                    <a:pt x="174" y="65"/>
                  </a:lnTo>
                  <a:lnTo>
                    <a:pt x="174" y="65"/>
                  </a:lnTo>
                  <a:lnTo>
                    <a:pt x="174" y="70"/>
                  </a:lnTo>
                  <a:lnTo>
                    <a:pt x="173" y="74"/>
                  </a:lnTo>
                  <a:lnTo>
                    <a:pt x="170" y="78"/>
                  </a:lnTo>
                  <a:lnTo>
                    <a:pt x="167" y="82"/>
                  </a:lnTo>
                  <a:lnTo>
                    <a:pt x="163" y="85"/>
                  </a:lnTo>
                  <a:lnTo>
                    <a:pt x="159" y="88"/>
                  </a:lnTo>
                  <a:lnTo>
                    <a:pt x="155" y="89"/>
                  </a:lnTo>
                  <a:lnTo>
                    <a:pt x="150" y="89"/>
                  </a:lnTo>
                  <a:lnTo>
                    <a:pt x="150" y="89"/>
                  </a:lnTo>
                  <a:lnTo>
                    <a:pt x="146" y="89"/>
                  </a:lnTo>
                  <a:lnTo>
                    <a:pt x="140" y="88"/>
                  </a:lnTo>
                  <a:lnTo>
                    <a:pt x="136" y="85"/>
                  </a:lnTo>
                  <a:lnTo>
                    <a:pt x="134" y="82"/>
                  </a:lnTo>
                  <a:lnTo>
                    <a:pt x="130" y="78"/>
                  </a:lnTo>
                  <a:lnTo>
                    <a:pt x="128" y="74"/>
                  </a:lnTo>
                  <a:lnTo>
                    <a:pt x="127" y="70"/>
                  </a:lnTo>
                  <a:lnTo>
                    <a:pt x="126" y="65"/>
                  </a:lnTo>
                  <a:lnTo>
                    <a:pt x="126" y="65"/>
                  </a:lnTo>
                  <a:lnTo>
                    <a:pt x="127" y="60"/>
                  </a:lnTo>
                  <a:lnTo>
                    <a:pt x="128" y="55"/>
                  </a:lnTo>
                  <a:lnTo>
                    <a:pt x="130" y="51"/>
                  </a:lnTo>
                  <a:lnTo>
                    <a:pt x="134" y="47"/>
                  </a:lnTo>
                  <a:lnTo>
                    <a:pt x="136" y="45"/>
                  </a:lnTo>
                  <a:lnTo>
                    <a:pt x="140" y="42"/>
                  </a:lnTo>
                  <a:lnTo>
                    <a:pt x="146" y="41"/>
                  </a:lnTo>
                  <a:lnTo>
                    <a:pt x="150" y="41"/>
                  </a:lnTo>
                  <a:lnTo>
                    <a:pt x="150" y="41"/>
                  </a:lnTo>
                  <a:close/>
                  <a:moveTo>
                    <a:pt x="69" y="41"/>
                  </a:moveTo>
                  <a:lnTo>
                    <a:pt x="69" y="41"/>
                  </a:lnTo>
                  <a:lnTo>
                    <a:pt x="74" y="41"/>
                  </a:lnTo>
                  <a:lnTo>
                    <a:pt x="78" y="42"/>
                  </a:lnTo>
                  <a:lnTo>
                    <a:pt x="82" y="45"/>
                  </a:lnTo>
                  <a:lnTo>
                    <a:pt x="86" y="47"/>
                  </a:lnTo>
                  <a:lnTo>
                    <a:pt x="89" y="51"/>
                  </a:lnTo>
                  <a:lnTo>
                    <a:pt x="92" y="55"/>
                  </a:lnTo>
                  <a:lnTo>
                    <a:pt x="93" y="60"/>
                  </a:lnTo>
                  <a:lnTo>
                    <a:pt x="93" y="65"/>
                  </a:lnTo>
                  <a:lnTo>
                    <a:pt x="93" y="65"/>
                  </a:lnTo>
                  <a:lnTo>
                    <a:pt x="93" y="70"/>
                  </a:lnTo>
                  <a:lnTo>
                    <a:pt x="92" y="74"/>
                  </a:lnTo>
                  <a:lnTo>
                    <a:pt x="89" y="78"/>
                  </a:lnTo>
                  <a:lnTo>
                    <a:pt x="86" y="82"/>
                  </a:lnTo>
                  <a:lnTo>
                    <a:pt x="82" y="85"/>
                  </a:lnTo>
                  <a:lnTo>
                    <a:pt x="78" y="88"/>
                  </a:lnTo>
                  <a:lnTo>
                    <a:pt x="74" y="89"/>
                  </a:lnTo>
                  <a:lnTo>
                    <a:pt x="69" y="89"/>
                  </a:lnTo>
                  <a:lnTo>
                    <a:pt x="69" y="89"/>
                  </a:lnTo>
                  <a:lnTo>
                    <a:pt x="64" y="89"/>
                  </a:lnTo>
                  <a:lnTo>
                    <a:pt x="59" y="88"/>
                  </a:lnTo>
                  <a:lnTo>
                    <a:pt x="55" y="85"/>
                  </a:lnTo>
                  <a:lnTo>
                    <a:pt x="51" y="82"/>
                  </a:lnTo>
                  <a:lnTo>
                    <a:pt x="49" y="78"/>
                  </a:lnTo>
                  <a:lnTo>
                    <a:pt x="46" y="74"/>
                  </a:lnTo>
                  <a:lnTo>
                    <a:pt x="45" y="70"/>
                  </a:lnTo>
                  <a:lnTo>
                    <a:pt x="45" y="65"/>
                  </a:lnTo>
                  <a:lnTo>
                    <a:pt x="45" y="65"/>
                  </a:lnTo>
                  <a:lnTo>
                    <a:pt x="45" y="60"/>
                  </a:lnTo>
                  <a:lnTo>
                    <a:pt x="46" y="55"/>
                  </a:lnTo>
                  <a:lnTo>
                    <a:pt x="49" y="51"/>
                  </a:lnTo>
                  <a:lnTo>
                    <a:pt x="51" y="47"/>
                  </a:lnTo>
                  <a:lnTo>
                    <a:pt x="55" y="45"/>
                  </a:lnTo>
                  <a:lnTo>
                    <a:pt x="59" y="42"/>
                  </a:lnTo>
                  <a:lnTo>
                    <a:pt x="64" y="41"/>
                  </a:lnTo>
                  <a:lnTo>
                    <a:pt x="69" y="41"/>
                  </a:lnTo>
                  <a:lnTo>
                    <a:pt x="69" y="41"/>
                  </a:lnTo>
                  <a:close/>
                  <a:moveTo>
                    <a:pt x="649" y="504"/>
                  </a:moveTo>
                  <a:lnTo>
                    <a:pt x="649" y="504"/>
                  </a:lnTo>
                  <a:lnTo>
                    <a:pt x="649" y="511"/>
                  </a:lnTo>
                  <a:lnTo>
                    <a:pt x="646" y="517"/>
                  </a:lnTo>
                  <a:lnTo>
                    <a:pt x="643" y="523"/>
                  </a:lnTo>
                  <a:lnTo>
                    <a:pt x="639" y="527"/>
                  </a:lnTo>
                  <a:lnTo>
                    <a:pt x="635" y="531"/>
                  </a:lnTo>
                  <a:lnTo>
                    <a:pt x="630" y="534"/>
                  </a:lnTo>
                  <a:lnTo>
                    <a:pt x="623" y="537"/>
                  </a:lnTo>
                  <a:lnTo>
                    <a:pt x="616" y="537"/>
                  </a:lnTo>
                  <a:lnTo>
                    <a:pt x="74" y="537"/>
                  </a:lnTo>
                  <a:lnTo>
                    <a:pt x="74" y="537"/>
                  </a:lnTo>
                  <a:lnTo>
                    <a:pt x="68" y="537"/>
                  </a:lnTo>
                  <a:lnTo>
                    <a:pt x="61" y="534"/>
                  </a:lnTo>
                  <a:lnTo>
                    <a:pt x="55" y="531"/>
                  </a:lnTo>
                  <a:lnTo>
                    <a:pt x="51" y="527"/>
                  </a:lnTo>
                  <a:lnTo>
                    <a:pt x="47" y="523"/>
                  </a:lnTo>
                  <a:lnTo>
                    <a:pt x="43" y="517"/>
                  </a:lnTo>
                  <a:lnTo>
                    <a:pt x="42" y="511"/>
                  </a:lnTo>
                  <a:lnTo>
                    <a:pt x="41" y="504"/>
                  </a:lnTo>
                  <a:lnTo>
                    <a:pt x="41" y="185"/>
                  </a:lnTo>
                  <a:lnTo>
                    <a:pt x="41" y="185"/>
                  </a:lnTo>
                  <a:lnTo>
                    <a:pt x="42" y="178"/>
                  </a:lnTo>
                  <a:lnTo>
                    <a:pt x="43" y="173"/>
                  </a:lnTo>
                  <a:lnTo>
                    <a:pt x="47" y="166"/>
                  </a:lnTo>
                  <a:lnTo>
                    <a:pt x="51" y="162"/>
                  </a:lnTo>
                  <a:lnTo>
                    <a:pt x="55" y="158"/>
                  </a:lnTo>
                  <a:lnTo>
                    <a:pt x="61" y="155"/>
                  </a:lnTo>
                  <a:lnTo>
                    <a:pt x="68" y="153"/>
                  </a:lnTo>
                  <a:lnTo>
                    <a:pt x="74" y="153"/>
                  </a:lnTo>
                  <a:lnTo>
                    <a:pt x="616" y="153"/>
                  </a:lnTo>
                  <a:lnTo>
                    <a:pt x="616" y="153"/>
                  </a:lnTo>
                  <a:lnTo>
                    <a:pt x="623" y="153"/>
                  </a:lnTo>
                  <a:lnTo>
                    <a:pt x="630" y="155"/>
                  </a:lnTo>
                  <a:lnTo>
                    <a:pt x="635" y="158"/>
                  </a:lnTo>
                  <a:lnTo>
                    <a:pt x="639" y="162"/>
                  </a:lnTo>
                  <a:lnTo>
                    <a:pt x="643" y="166"/>
                  </a:lnTo>
                  <a:lnTo>
                    <a:pt x="646" y="173"/>
                  </a:lnTo>
                  <a:lnTo>
                    <a:pt x="649" y="178"/>
                  </a:lnTo>
                  <a:lnTo>
                    <a:pt x="649" y="185"/>
                  </a:lnTo>
                  <a:lnTo>
                    <a:pt x="649" y="5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22" name="TextBox 121"/>
          <p:cNvSpPr txBox="1"/>
          <p:nvPr/>
        </p:nvSpPr>
        <p:spPr>
          <a:xfrm>
            <a:off x="344335" y="1930276"/>
            <a:ext cx="1225948" cy="276999"/>
          </a:xfrm>
          <a:prstGeom prst="rect">
            <a:avLst/>
          </a:prstGeom>
          <a:noFill/>
        </p:spPr>
        <p:txBody>
          <a:bodyPr wrap="square" rtlCol="0">
            <a:spAutoFit/>
          </a:bodyPr>
          <a:lstStyle/>
          <a:p>
            <a:pPr algn="r"/>
            <a:r>
              <a:rPr lang="en-US" sz="1200" dirty="0" smtClean="0">
                <a:solidFill>
                  <a:srgbClr val="676767"/>
                </a:solidFill>
              </a:rPr>
              <a:t>Web Browsing</a:t>
            </a:r>
            <a:endParaRPr lang="en-US" sz="1200" dirty="0">
              <a:solidFill>
                <a:srgbClr val="676767"/>
              </a:solidFill>
            </a:endParaRPr>
          </a:p>
        </p:txBody>
      </p:sp>
      <p:sp>
        <p:nvSpPr>
          <p:cNvPr id="68" name="Rectangle 67"/>
          <p:cNvSpPr/>
          <p:nvPr/>
        </p:nvSpPr>
        <p:spPr>
          <a:xfrm>
            <a:off x="6284582" y="1392278"/>
            <a:ext cx="2859418" cy="1393104"/>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Normal Activity:</a:t>
            </a:r>
          </a:p>
          <a:p>
            <a:pPr defTabSz="914378" fontAlgn="auto">
              <a:spcBef>
                <a:spcPts val="0"/>
              </a:spcBef>
              <a:spcAft>
                <a:spcPts val="0"/>
              </a:spcAft>
              <a:defRPr/>
            </a:pPr>
            <a:r>
              <a:rPr lang="en-US" kern="0" dirty="0" smtClean="0">
                <a:solidFill>
                  <a:srgbClr val="676767"/>
                </a:solidFill>
                <a:latin typeface="Arial"/>
              </a:rPr>
              <a:t>Insiders use web and email in daily activities</a:t>
            </a:r>
            <a:endParaRPr lang="en-US" kern="0" dirty="0">
              <a:solidFill>
                <a:srgbClr val="676767"/>
              </a:solidFill>
              <a:latin typeface="Arial"/>
            </a:endParaRPr>
          </a:p>
        </p:txBody>
      </p:sp>
      <p:sp>
        <p:nvSpPr>
          <p:cNvPr id="70" name="Rectangle 69"/>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#2</a:t>
            </a:r>
            <a:endParaRPr lang="en-US" sz="2400" b="1" kern="0" dirty="0">
              <a:solidFill>
                <a:srgbClr val="FFFFFF"/>
              </a:solidFill>
            </a:endParaRPr>
          </a:p>
        </p:txBody>
      </p:sp>
      <p:sp>
        <p:nvSpPr>
          <p:cNvPr id="71" name="Rectangle 70"/>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evasive malicious code </a:t>
            </a:r>
            <a:endParaRPr lang="en-US" sz="2000" kern="0" dirty="0">
              <a:solidFill>
                <a:srgbClr val="676767"/>
              </a:solidFill>
            </a:endParaRPr>
          </a:p>
        </p:txBody>
      </p:sp>
      <p:sp>
        <p:nvSpPr>
          <p:cNvPr id="72" name="Isosceles Triangle 71"/>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Tree>
    <p:extLst>
      <p:ext uri="{BB962C8B-B14F-4D97-AF65-F5344CB8AC3E}">
        <p14:creationId xmlns:p14="http://schemas.microsoft.com/office/powerpoint/2010/main" val="241976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173292" y="3996308"/>
            <a:ext cx="48696" cy="319738"/>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0" name="Rectangle 69"/>
          <p:cNvSpPr/>
          <p:nvPr/>
        </p:nvSpPr>
        <p:spPr>
          <a:xfrm>
            <a:off x="4504176" y="2588729"/>
            <a:ext cx="45719" cy="1730751"/>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3" name="Rectangle 72"/>
          <p:cNvSpPr/>
          <p:nvPr/>
        </p:nvSpPr>
        <p:spPr>
          <a:xfrm>
            <a:off x="2870514" y="2281875"/>
            <a:ext cx="1371600" cy="45719"/>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14" name="Rectangle 113"/>
          <p:cNvSpPr/>
          <p:nvPr/>
        </p:nvSpPr>
        <p:spPr>
          <a:xfrm>
            <a:off x="2003852" y="1966581"/>
            <a:ext cx="2743200"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23" name="Rectangle 122"/>
          <p:cNvSpPr/>
          <p:nvPr/>
        </p:nvSpPr>
        <p:spPr>
          <a:xfrm>
            <a:off x="2699794" y="2235770"/>
            <a:ext cx="1737360"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3" name="Rectangle 52"/>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43"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48" name="Group 47"/>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49"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0"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51"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9" name="Rectangle 5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68" name="Freeform 7"/>
          <p:cNvSpPr>
            <a:spLocks noChangeAspect="1" noEditPoints="1"/>
          </p:cNvSpPr>
          <p:nvPr/>
        </p:nvSpPr>
        <p:spPr bwMode="auto">
          <a:xfrm>
            <a:off x="1984587" y="3541678"/>
            <a:ext cx="308035" cy="332525"/>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89" tIns="34295" rIns="68589" bIns="34295"/>
          <a:lstStyle/>
          <a:p>
            <a:pPr defTabSz="685891"/>
            <a:endParaRPr lang="en-US" sz="1400" dirty="0">
              <a:solidFill>
                <a:srgbClr val="FFFFFF"/>
              </a:solidFill>
              <a:latin typeface="CiscoSansTT Light"/>
              <a:cs typeface="CiscoSansTT Light"/>
            </a:endParaRPr>
          </a:p>
        </p:txBody>
      </p:sp>
      <p:grpSp>
        <p:nvGrpSpPr>
          <p:cNvPr id="81" name="Group 80"/>
          <p:cNvGrpSpPr>
            <a:grpSpLocks noChangeAspect="1"/>
          </p:cNvGrpSpPr>
          <p:nvPr/>
        </p:nvGrpSpPr>
        <p:grpSpPr>
          <a:xfrm>
            <a:off x="4868528" y="3569759"/>
            <a:ext cx="912834" cy="512256"/>
            <a:chOff x="337788" y="4176090"/>
            <a:chExt cx="912834" cy="512256"/>
          </a:xfrm>
          <a:solidFill>
            <a:srgbClr val="002855"/>
          </a:solidFill>
          <a:effectLst/>
        </p:grpSpPr>
        <p:sp>
          <p:nvSpPr>
            <p:cNvPr id="82" name="TextBox 81"/>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83" name="Group 82"/>
            <p:cNvGrpSpPr>
              <a:grpSpLocks noChangeAspect="1"/>
            </p:cNvGrpSpPr>
            <p:nvPr/>
          </p:nvGrpSpPr>
          <p:grpSpPr bwMode="auto">
            <a:xfrm>
              <a:off x="601060" y="4176090"/>
              <a:ext cx="409949" cy="304992"/>
              <a:chOff x="2392" y="-575"/>
              <a:chExt cx="1992" cy="1482"/>
            </a:xfrm>
            <a:grpFill/>
          </p:grpSpPr>
          <p:sp>
            <p:nvSpPr>
              <p:cNvPr id="84"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5"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6"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grpSp>
        <p:nvGrpSpPr>
          <p:cNvPr id="87" name="Group 86"/>
          <p:cNvGrpSpPr>
            <a:grpSpLocks noChangeAspect="1"/>
          </p:cNvGrpSpPr>
          <p:nvPr/>
        </p:nvGrpSpPr>
        <p:grpSpPr>
          <a:xfrm>
            <a:off x="5856939" y="3533324"/>
            <a:ext cx="282251" cy="228319"/>
            <a:chOff x="7821220" y="4390207"/>
            <a:chExt cx="1034234" cy="836610"/>
          </a:xfrm>
          <a:solidFill>
            <a:srgbClr val="002855"/>
          </a:solidFill>
          <a:effectLst/>
        </p:grpSpPr>
        <p:sp>
          <p:nvSpPr>
            <p:cNvPr id="8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2" name="Group 91"/>
          <p:cNvGrpSpPr>
            <a:grpSpLocks noChangeAspect="1"/>
          </p:cNvGrpSpPr>
          <p:nvPr/>
        </p:nvGrpSpPr>
        <p:grpSpPr>
          <a:xfrm>
            <a:off x="6564043" y="3533324"/>
            <a:ext cx="282251" cy="228319"/>
            <a:chOff x="7821220" y="4390207"/>
            <a:chExt cx="1034234" cy="836610"/>
          </a:xfrm>
          <a:solidFill>
            <a:srgbClr val="002855"/>
          </a:solidFill>
          <a:effectLst/>
        </p:grpSpPr>
        <p:sp>
          <p:nvSpPr>
            <p:cNvPr id="93"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4"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5"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6"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7" name="Group 96"/>
          <p:cNvGrpSpPr>
            <a:grpSpLocks noChangeAspect="1"/>
          </p:cNvGrpSpPr>
          <p:nvPr/>
        </p:nvGrpSpPr>
        <p:grpSpPr>
          <a:xfrm>
            <a:off x="7282487" y="3539421"/>
            <a:ext cx="282251" cy="228319"/>
            <a:chOff x="7821220" y="4390207"/>
            <a:chExt cx="1034234" cy="836610"/>
          </a:xfrm>
          <a:solidFill>
            <a:srgbClr val="002855"/>
          </a:solidFill>
          <a:effectLst/>
        </p:grpSpPr>
        <p:sp>
          <p:nvSpPr>
            <p:cNvPr id="98"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9"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0"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1"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06" name="Group 105"/>
          <p:cNvGrpSpPr>
            <a:grpSpLocks noChangeAspect="1"/>
          </p:cNvGrpSpPr>
          <p:nvPr/>
        </p:nvGrpSpPr>
        <p:grpSpPr>
          <a:xfrm>
            <a:off x="3787450" y="1574241"/>
            <a:ext cx="1501437" cy="1038748"/>
            <a:chOff x="10406700" y="3119119"/>
            <a:chExt cx="776219" cy="537018"/>
          </a:xfrm>
          <a:solidFill>
            <a:srgbClr val="002855"/>
          </a:solidFill>
          <a:effectLst/>
        </p:grpSpPr>
        <p:sp>
          <p:nvSpPr>
            <p:cNvPr id="107"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13" name="Freeform 147"/>
          <p:cNvSpPr>
            <a:spLocks noChangeAspect="1" noEditPoints="1"/>
          </p:cNvSpPr>
          <p:nvPr/>
        </p:nvSpPr>
        <p:spPr bwMode="auto">
          <a:xfrm>
            <a:off x="2244477" y="2091463"/>
            <a:ext cx="418166" cy="325241"/>
          </a:xfrm>
          <a:custGeom>
            <a:avLst/>
            <a:gdLst>
              <a:gd name="T0" fmla="*/ 22 w 614"/>
              <a:gd name="T1" fmla="*/ 474 h 474"/>
              <a:gd name="T2" fmla="*/ 22 w 614"/>
              <a:gd name="T3" fmla="*/ 474 h 474"/>
              <a:gd name="T4" fmla="*/ 18 w 614"/>
              <a:gd name="T5" fmla="*/ 473 h 474"/>
              <a:gd name="T6" fmla="*/ 14 w 614"/>
              <a:gd name="T7" fmla="*/ 471 h 474"/>
              <a:gd name="T8" fmla="*/ 9 w 614"/>
              <a:gd name="T9" fmla="*/ 470 h 474"/>
              <a:gd name="T10" fmla="*/ 5 w 614"/>
              <a:gd name="T11" fmla="*/ 466 h 474"/>
              <a:gd name="T12" fmla="*/ 3 w 614"/>
              <a:gd name="T13" fmla="*/ 463 h 474"/>
              <a:gd name="T14" fmla="*/ 1 w 614"/>
              <a:gd name="T15" fmla="*/ 459 h 474"/>
              <a:gd name="T16" fmla="*/ 0 w 614"/>
              <a:gd name="T17" fmla="*/ 454 h 474"/>
              <a:gd name="T18" fmla="*/ 0 w 614"/>
              <a:gd name="T19" fmla="*/ 450 h 474"/>
              <a:gd name="T20" fmla="*/ 0 w 614"/>
              <a:gd name="T21" fmla="*/ 24 h 474"/>
              <a:gd name="T22" fmla="*/ 0 w 614"/>
              <a:gd name="T23" fmla="*/ 24 h 474"/>
              <a:gd name="T24" fmla="*/ 0 w 614"/>
              <a:gd name="T25" fmla="*/ 20 h 474"/>
              <a:gd name="T26" fmla="*/ 1 w 614"/>
              <a:gd name="T27" fmla="*/ 14 h 474"/>
              <a:gd name="T28" fmla="*/ 3 w 614"/>
              <a:gd name="T29" fmla="*/ 10 h 474"/>
              <a:gd name="T30" fmla="*/ 5 w 614"/>
              <a:gd name="T31" fmla="*/ 8 h 474"/>
              <a:gd name="T32" fmla="*/ 9 w 614"/>
              <a:gd name="T33" fmla="*/ 4 h 474"/>
              <a:gd name="T34" fmla="*/ 14 w 614"/>
              <a:gd name="T35" fmla="*/ 2 h 474"/>
              <a:gd name="T36" fmla="*/ 18 w 614"/>
              <a:gd name="T37" fmla="*/ 1 h 474"/>
              <a:gd name="T38" fmla="*/ 22 w 614"/>
              <a:gd name="T39" fmla="*/ 0 h 474"/>
              <a:gd name="T40" fmla="*/ 591 w 614"/>
              <a:gd name="T41" fmla="*/ 0 h 474"/>
              <a:gd name="T42" fmla="*/ 591 w 614"/>
              <a:gd name="T43" fmla="*/ 0 h 474"/>
              <a:gd name="T44" fmla="*/ 595 w 614"/>
              <a:gd name="T45" fmla="*/ 1 h 474"/>
              <a:gd name="T46" fmla="*/ 599 w 614"/>
              <a:gd name="T47" fmla="*/ 2 h 474"/>
              <a:gd name="T48" fmla="*/ 603 w 614"/>
              <a:gd name="T49" fmla="*/ 4 h 474"/>
              <a:gd name="T50" fmla="*/ 607 w 614"/>
              <a:gd name="T51" fmla="*/ 8 h 474"/>
              <a:gd name="T52" fmla="*/ 609 w 614"/>
              <a:gd name="T53" fmla="*/ 10 h 474"/>
              <a:gd name="T54" fmla="*/ 611 w 614"/>
              <a:gd name="T55" fmla="*/ 14 h 474"/>
              <a:gd name="T56" fmla="*/ 612 w 614"/>
              <a:gd name="T57" fmla="*/ 20 h 474"/>
              <a:gd name="T58" fmla="*/ 614 w 614"/>
              <a:gd name="T59" fmla="*/ 24 h 474"/>
              <a:gd name="T60" fmla="*/ 614 w 614"/>
              <a:gd name="T61" fmla="*/ 450 h 474"/>
              <a:gd name="T62" fmla="*/ 614 w 614"/>
              <a:gd name="T63" fmla="*/ 450 h 474"/>
              <a:gd name="T64" fmla="*/ 612 w 614"/>
              <a:gd name="T65" fmla="*/ 454 h 474"/>
              <a:gd name="T66" fmla="*/ 611 w 614"/>
              <a:gd name="T67" fmla="*/ 459 h 474"/>
              <a:gd name="T68" fmla="*/ 609 w 614"/>
              <a:gd name="T69" fmla="*/ 463 h 474"/>
              <a:gd name="T70" fmla="*/ 607 w 614"/>
              <a:gd name="T71" fmla="*/ 466 h 474"/>
              <a:gd name="T72" fmla="*/ 603 w 614"/>
              <a:gd name="T73" fmla="*/ 470 h 474"/>
              <a:gd name="T74" fmla="*/ 599 w 614"/>
              <a:gd name="T75" fmla="*/ 471 h 474"/>
              <a:gd name="T76" fmla="*/ 595 w 614"/>
              <a:gd name="T77" fmla="*/ 473 h 474"/>
              <a:gd name="T78" fmla="*/ 591 w 614"/>
              <a:gd name="T79" fmla="*/ 474 h 474"/>
              <a:gd name="T80" fmla="*/ 22 w 614"/>
              <a:gd name="T81" fmla="*/ 474 h 474"/>
              <a:gd name="T82" fmla="*/ 545 w 614"/>
              <a:gd name="T83" fmla="*/ 400 h 474"/>
              <a:gd name="T84" fmla="*/ 545 w 614"/>
              <a:gd name="T85" fmla="*/ 122 h 474"/>
              <a:gd name="T86" fmla="*/ 340 w 614"/>
              <a:gd name="T87" fmla="*/ 314 h 474"/>
              <a:gd name="T88" fmla="*/ 340 w 614"/>
              <a:gd name="T89" fmla="*/ 314 h 474"/>
              <a:gd name="T90" fmla="*/ 332 w 614"/>
              <a:gd name="T91" fmla="*/ 320 h 474"/>
              <a:gd name="T92" fmla="*/ 324 w 614"/>
              <a:gd name="T93" fmla="*/ 325 h 474"/>
              <a:gd name="T94" fmla="*/ 316 w 614"/>
              <a:gd name="T95" fmla="*/ 327 h 474"/>
              <a:gd name="T96" fmla="*/ 306 w 614"/>
              <a:gd name="T97" fmla="*/ 327 h 474"/>
              <a:gd name="T98" fmla="*/ 306 w 614"/>
              <a:gd name="T99" fmla="*/ 327 h 474"/>
              <a:gd name="T100" fmla="*/ 297 w 614"/>
              <a:gd name="T101" fmla="*/ 327 h 474"/>
              <a:gd name="T102" fmla="*/ 289 w 614"/>
              <a:gd name="T103" fmla="*/ 325 h 474"/>
              <a:gd name="T104" fmla="*/ 280 w 614"/>
              <a:gd name="T105" fmla="*/ 320 h 474"/>
              <a:gd name="T106" fmla="*/ 272 w 614"/>
              <a:gd name="T107" fmla="*/ 314 h 474"/>
              <a:gd name="T108" fmla="*/ 67 w 614"/>
              <a:gd name="T109" fmla="*/ 122 h 474"/>
              <a:gd name="T110" fmla="*/ 67 w 614"/>
              <a:gd name="T111" fmla="*/ 400 h 474"/>
              <a:gd name="T112" fmla="*/ 545 w 614"/>
              <a:gd name="T113" fmla="*/ 400 h 474"/>
              <a:gd name="T114" fmla="*/ 306 w 614"/>
              <a:gd name="T115" fmla="*/ 248 h 474"/>
              <a:gd name="T116" fmla="*/ 492 w 614"/>
              <a:gd name="T117" fmla="*/ 74 h 474"/>
              <a:gd name="T118" fmla="*/ 120 w 614"/>
              <a:gd name="T119" fmla="*/ 74 h 474"/>
              <a:gd name="T120" fmla="*/ 306 w 614"/>
              <a:gd name="T121" fmla="*/ 2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4" h="474">
                <a:moveTo>
                  <a:pt x="22" y="474"/>
                </a:moveTo>
                <a:lnTo>
                  <a:pt x="22" y="474"/>
                </a:lnTo>
                <a:lnTo>
                  <a:pt x="18" y="473"/>
                </a:lnTo>
                <a:lnTo>
                  <a:pt x="14" y="471"/>
                </a:lnTo>
                <a:lnTo>
                  <a:pt x="9" y="470"/>
                </a:lnTo>
                <a:lnTo>
                  <a:pt x="5" y="466"/>
                </a:lnTo>
                <a:lnTo>
                  <a:pt x="3" y="463"/>
                </a:lnTo>
                <a:lnTo>
                  <a:pt x="1" y="459"/>
                </a:lnTo>
                <a:lnTo>
                  <a:pt x="0" y="454"/>
                </a:lnTo>
                <a:lnTo>
                  <a:pt x="0" y="450"/>
                </a:lnTo>
                <a:lnTo>
                  <a:pt x="0" y="24"/>
                </a:lnTo>
                <a:lnTo>
                  <a:pt x="0" y="24"/>
                </a:lnTo>
                <a:lnTo>
                  <a:pt x="0" y="20"/>
                </a:lnTo>
                <a:lnTo>
                  <a:pt x="1" y="14"/>
                </a:lnTo>
                <a:lnTo>
                  <a:pt x="3" y="10"/>
                </a:lnTo>
                <a:lnTo>
                  <a:pt x="5" y="8"/>
                </a:lnTo>
                <a:lnTo>
                  <a:pt x="9" y="4"/>
                </a:lnTo>
                <a:lnTo>
                  <a:pt x="14" y="2"/>
                </a:lnTo>
                <a:lnTo>
                  <a:pt x="18" y="1"/>
                </a:lnTo>
                <a:lnTo>
                  <a:pt x="22" y="0"/>
                </a:lnTo>
                <a:lnTo>
                  <a:pt x="591" y="0"/>
                </a:lnTo>
                <a:lnTo>
                  <a:pt x="591" y="0"/>
                </a:lnTo>
                <a:lnTo>
                  <a:pt x="595" y="1"/>
                </a:lnTo>
                <a:lnTo>
                  <a:pt x="599" y="2"/>
                </a:lnTo>
                <a:lnTo>
                  <a:pt x="603" y="4"/>
                </a:lnTo>
                <a:lnTo>
                  <a:pt x="607" y="8"/>
                </a:lnTo>
                <a:lnTo>
                  <a:pt x="609" y="10"/>
                </a:lnTo>
                <a:lnTo>
                  <a:pt x="611" y="14"/>
                </a:lnTo>
                <a:lnTo>
                  <a:pt x="612" y="20"/>
                </a:lnTo>
                <a:lnTo>
                  <a:pt x="614" y="24"/>
                </a:lnTo>
                <a:lnTo>
                  <a:pt x="614" y="450"/>
                </a:lnTo>
                <a:lnTo>
                  <a:pt x="614" y="450"/>
                </a:lnTo>
                <a:lnTo>
                  <a:pt x="612" y="454"/>
                </a:lnTo>
                <a:lnTo>
                  <a:pt x="611" y="459"/>
                </a:lnTo>
                <a:lnTo>
                  <a:pt x="609" y="463"/>
                </a:lnTo>
                <a:lnTo>
                  <a:pt x="607" y="466"/>
                </a:lnTo>
                <a:lnTo>
                  <a:pt x="603" y="470"/>
                </a:lnTo>
                <a:lnTo>
                  <a:pt x="599" y="471"/>
                </a:lnTo>
                <a:lnTo>
                  <a:pt x="595" y="473"/>
                </a:lnTo>
                <a:lnTo>
                  <a:pt x="591" y="474"/>
                </a:lnTo>
                <a:lnTo>
                  <a:pt x="22" y="474"/>
                </a:lnTo>
                <a:close/>
                <a:moveTo>
                  <a:pt x="545" y="400"/>
                </a:moveTo>
                <a:lnTo>
                  <a:pt x="545" y="122"/>
                </a:lnTo>
                <a:lnTo>
                  <a:pt x="340" y="314"/>
                </a:lnTo>
                <a:lnTo>
                  <a:pt x="340" y="314"/>
                </a:lnTo>
                <a:lnTo>
                  <a:pt x="332" y="320"/>
                </a:lnTo>
                <a:lnTo>
                  <a:pt x="324" y="325"/>
                </a:lnTo>
                <a:lnTo>
                  <a:pt x="316" y="327"/>
                </a:lnTo>
                <a:lnTo>
                  <a:pt x="306" y="327"/>
                </a:lnTo>
                <a:lnTo>
                  <a:pt x="306" y="327"/>
                </a:lnTo>
                <a:lnTo>
                  <a:pt x="297" y="327"/>
                </a:lnTo>
                <a:lnTo>
                  <a:pt x="289" y="325"/>
                </a:lnTo>
                <a:lnTo>
                  <a:pt x="280" y="320"/>
                </a:lnTo>
                <a:lnTo>
                  <a:pt x="272" y="314"/>
                </a:lnTo>
                <a:lnTo>
                  <a:pt x="67" y="122"/>
                </a:lnTo>
                <a:lnTo>
                  <a:pt x="67" y="400"/>
                </a:lnTo>
                <a:lnTo>
                  <a:pt x="545" y="400"/>
                </a:lnTo>
                <a:close/>
                <a:moveTo>
                  <a:pt x="306" y="248"/>
                </a:moveTo>
                <a:lnTo>
                  <a:pt x="492" y="74"/>
                </a:lnTo>
                <a:lnTo>
                  <a:pt x="120" y="74"/>
                </a:lnTo>
                <a:lnTo>
                  <a:pt x="306" y="248"/>
                </a:lnTo>
                <a:close/>
              </a:path>
            </a:pathLst>
          </a:custGeom>
          <a:solidFill>
            <a:srgbClr val="002855"/>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17" name="TextBox 116"/>
          <p:cNvSpPr txBox="1"/>
          <p:nvPr/>
        </p:nvSpPr>
        <p:spPr>
          <a:xfrm>
            <a:off x="592932" y="2215783"/>
            <a:ext cx="1653648" cy="276999"/>
          </a:xfrm>
          <a:prstGeom prst="rect">
            <a:avLst/>
          </a:prstGeom>
          <a:noFill/>
        </p:spPr>
        <p:txBody>
          <a:bodyPr wrap="square" rtlCol="0">
            <a:spAutoFit/>
          </a:bodyPr>
          <a:lstStyle/>
          <a:p>
            <a:pPr algn="r"/>
            <a:r>
              <a:rPr lang="en-US" sz="1200" dirty="0" smtClean="0">
                <a:solidFill>
                  <a:srgbClr val="676767"/>
                </a:solidFill>
              </a:rPr>
              <a:t>Spear-phishing Email</a:t>
            </a:r>
            <a:endParaRPr lang="en-US" sz="1200" dirty="0">
              <a:solidFill>
                <a:srgbClr val="676767"/>
              </a:solidFill>
            </a:endParaRPr>
          </a:p>
        </p:txBody>
      </p:sp>
      <p:grpSp>
        <p:nvGrpSpPr>
          <p:cNvPr id="119" name="Group 118"/>
          <p:cNvGrpSpPr>
            <a:grpSpLocks noChangeAspect="1"/>
          </p:cNvGrpSpPr>
          <p:nvPr/>
        </p:nvGrpSpPr>
        <p:grpSpPr>
          <a:xfrm>
            <a:off x="1571475" y="1787358"/>
            <a:ext cx="410947" cy="346624"/>
            <a:chOff x="5022850" y="4095750"/>
            <a:chExt cx="547688" cy="461963"/>
          </a:xfrm>
          <a:solidFill>
            <a:srgbClr val="002855"/>
          </a:solidFill>
          <a:effectLst/>
        </p:grpSpPr>
        <p:sp>
          <p:nvSpPr>
            <p:cNvPr id="120" name="Freeform 148"/>
            <p:cNvSpPr>
              <a:spLocks noEditPoints="1"/>
            </p:cNvSpPr>
            <p:nvPr/>
          </p:nvSpPr>
          <p:spPr bwMode="auto">
            <a:xfrm>
              <a:off x="5172075" y="4249738"/>
              <a:ext cx="247650" cy="24765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1" name="Freeform 149"/>
            <p:cNvSpPr>
              <a:spLocks noEditPoints="1"/>
            </p:cNvSpPr>
            <p:nvPr/>
          </p:nvSpPr>
          <p:spPr bwMode="auto">
            <a:xfrm>
              <a:off x="5022850" y="4095750"/>
              <a:ext cx="547688" cy="461963"/>
            </a:xfrm>
            <a:custGeom>
              <a:avLst/>
              <a:gdLst>
                <a:gd name="T0" fmla="*/ 26 w 691"/>
                <a:gd name="T1" fmla="*/ 0 h 583"/>
                <a:gd name="T2" fmla="*/ 6 w 691"/>
                <a:gd name="T3" fmla="*/ 14 h 583"/>
                <a:gd name="T4" fmla="*/ 0 w 691"/>
                <a:gd name="T5" fmla="*/ 549 h 583"/>
                <a:gd name="T6" fmla="*/ 6 w 691"/>
                <a:gd name="T7" fmla="*/ 568 h 583"/>
                <a:gd name="T8" fmla="*/ 26 w 691"/>
                <a:gd name="T9" fmla="*/ 581 h 583"/>
                <a:gd name="T10" fmla="*/ 664 w 691"/>
                <a:gd name="T11" fmla="*/ 581 h 583"/>
                <a:gd name="T12" fmla="*/ 684 w 691"/>
                <a:gd name="T13" fmla="*/ 568 h 583"/>
                <a:gd name="T14" fmla="*/ 691 w 691"/>
                <a:gd name="T15" fmla="*/ 33 h 583"/>
                <a:gd name="T16" fmla="*/ 684 w 691"/>
                <a:gd name="T17" fmla="*/ 14 h 583"/>
                <a:gd name="T18" fmla="*/ 664 w 691"/>
                <a:gd name="T19" fmla="*/ 0 h 583"/>
                <a:gd name="T20" fmla="*/ 232 w 691"/>
                <a:gd name="T21" fmla="*/ 41 h 583"/>
                <a:gd name="T22" fmla="*/ 250 w 691"/>
                <a:gd name="T23" fmla="*/ 47 h 583"/>
                <a:gd name="T24" fmla="*/ 256 w 691"/>
                <a:gd name="T25" fmla="*/ 65 h 583"/>
                <a:gd name="T26" fmla="*/ 252 w 691"/>
                <a:gd name="T27" fmla="*/ 78 h 583"/>
                <a:gd name="T28" fmla="*/ 236 w 691"/>
                <a:gd name="T29" fmla="*/ 89 h 583"/>
                <a:gd name="T30" fmla="*/ 223 w 691"/>
                <a:gd name="T31" fmla="*/ 88 h 583"/>
                <a:gd name="T32" fmla="*/ 209 w 691"/>
                <a:gd name="T33" fmla="*/ 74 h 583"/>
                <a:gd name="T34" fmla="*/ 208 w 691"/>
                <a:gd name="T35" fmla="*/ 60 h 583"/>
                <a:gd name="T36" fmla="*/ 219 w 691"/>
                <a:gd name="T37" fmla="*/ 45 h 583"/>
                <a:gd name="T38" fmla="*/ 232 w 691"/>
                <a:gd name="T39" fmla="*/ 41 h 583"/>
                <a:gd name="T40" fmla="*/ 159 w 691"/>
                <a:gd name="T41" fmla="*/ 42 h 583"/>
                <a:gd name="T42" fmla="*/ 173 w 691"/>
                <a:gd name="T43" fmla="*/ 55 h 583"/>
                <a:gd name="T44" fmla="*/ 174 w 691"/>
                <a:gd name="T45" fmla="*/ 70 h 583"/>
                <a:gd name="T46" fmla="*/ 163 w 691"/>
                <a:gd name="T47" fmla="*/ 85 h 583"/>
                <a:gd name="T48" fmla="*/ 150 w 691"/>
                <a:gd name="T49" fmla="*/ 89 h 583"/>
                <a:gd name="T50" fmla="*/ 134 w 691"/>
                <a:gd name="T51" fmla="*/ 82 h 583"/>
                <a:gd name="T52" fmla="*/ 126 w 691"/>
                <a:gd name="T53" fmla="*/ 65 h 583"/>
                <a:gd name="T54" fmla="*/ 130 w 691"/>
                <a:gd name="T55" fmla="*/ 51 h 583"/>
                <a:gd name="T56" fmla="*/ 146 w 691"/>
                <a:gd name="T57" fmla="*/ 41 h 583"/>
                <a:gd name="T58" fmla="*/ 69 w 691"/>
                <a:gd name="T59" fmla="*/ 41 h 583"/>
                <a:gd name="T60" fmla="*/ 86 w 691"/>
                <a:gd name="T61" fmla="*/ 47 h 583"/>
                <a:gd name="T62" fmla="*/ 93 w 691"/>
                <a:gd name="T63" fmla="*/ 65 h 583"/>
                <a:gd name="T64" fmla="*/ 89 w 691"/>
                <a:gd name="T65" fmla="*/ 78 h 583"/>
                <a:gd name="T66" fmla="*/ 74 w 691"/>
                <a:gd name="T67" fmla="*/ 89 h 583"/>
                <a:gd name="T68" fmla="*/ 59 w 691"/>
                <a:gd name="T69" fmla="*/ 88 h 583"/>
                <a:gd name="T70" fmla="*/ 46 w 691"/>
                <a:gd name="T71" fmla="*/ 74 h 583"/>
                <a:gd name="T72" fmla="*/ 45 w 691"/>
                <a:gd name="T73" fmla="*/ 60 h 583"/>
                <a:gd name="T74" fmla="*/ 55 w 691"/>
                <a:gd name="T75" fmla="*/ 45 h 583"/>
                <a:gd name="T76" fmla="*/ 69 w 691"/>
                <a:gd name="T77" fmla="*/ 41 h 583"/>
                <a:gd name="T78" fmla="*/ 646 w 691"/>
                <a:gd name="T79" fmla="*/ 517 h 583"/>
                <a:gd name="T80" fmla="*/ 630 w 691"/>
                <a:gd name="T81" fmla="*/ 534 h 583"/>
                <a:gd name="T82" fmla="*/ 74 w 691"/>
                <a:gd name="T83" fmla="*/ 537 h 583"/>
                <a:gd name="T84" fmla="*/ 51 w 691"/>
                <a:gd name="T85" fmla="*/ 527 h 583"/>
                <a:gd name="T86" fmla="*/ 41 w 691"/>
                <a:gd name="T87" fmla="*/ 504 h 583"/>
                <a:gd name="T88" fmla="*/ 43 w 691"/>
                <a:gd name="T89" fmla="*/ 173 h 583"/>
                <a:gd name="T90" fmla="*/ 61 w 691"/>
                <a:gd name="T91" fmla="*/ 155 h 583"/>
                <a:gd name="T92" fmla="*/ 616 w 691"/>
                <a:gd name="T93" fmla="*/ 153 h 583"/>
                <a:gd name="T94" fmla="*/ 639 w 691"/>
                <a:gd name="T95" fmla="*/ 162 h 583"/>
                <a:gd name="T96" fmla="*/ 649 w 691"/>
                <a:gd name="T97" fmla="*/ 1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583">
                  <a:moveTo>
                    <a:pt x="657" y="0"/>
                  </a:moveTo>
                  <a:lnTo>
                    <a:pt x="32" y="0"/>
                  </a:lnTo>
                  <a:lnTo>
                    <a:pt x="32" y="0"/>
                  </a:lnTo>
                  <a:lnTo>
                    <a:pt x="26" y="0"/>
                  </a:lnTo>
                  <a:lnTo>
                    <a:pt x="20" y="2"/>
                  </a:lnTo>
                  <a:lnTo>
                    <a:pt x="15" y="6"/>
                  </a:lnTo>
                  <a:lnTo>
                    <a:pt x="10" y="10"/>
                  </a:lnTo>
                  <a:lnTo>
                    <a:pt x="6" y="14"/>
                  </a:lnTo>
                  <a:lnTo>
                    <a:pt x="3" y="19"/>
                  </a:lnTo>
                  <a:lnTo>
                    <a:pt x="1" y="26"/>
                  </a:lnTo>
                  <a:lnTo>
                    <a:pt x="0" y="33"/>
                  </a:lnTo>
                  <a:lnTo>
                    <a:pt x="0" y="549"/>
                  </a:lnTo>
                  <a:lnTo>
                    <a:pt x="0" y="549"/>
                  </a:lnTo>
                  <a:lnTo>
                    <a:pt x="1" y="556"/>
                  </a:lnTo>
                  <a:lnTo>
                    <a:pt x="3" y="562"/>
                  </a:lnTo>
                  <a:lnTo>
                    <a:pt x="6" y="568"/>
                  </a:lnTo>
                  <a:lnTo>
                    <a:pt x="10" y="572"/>
                  </a:lnTo>
                  <a:lnTo>
                    <a:pt x="15" y="576"/>
                  </a:lnTo>
                  <a:lnTo>
                    <a:pt x="20" y="580"/>
                  </a:lnTo>
                  <a:lnTo>
                    <a:pt x="26" y="581"/>
                  </a:lnTo>
                  <a:lnTo>
                    <a:pt x="32" y="583"/>
                  </a:lnTo>
                  <a:lnTo>
                    <a:pt x="657" y="583"/>
                  </a:lnTo>
                  <a:lnTo>
                    <a:pt x="657" y="583"/>
                  </a:lnTo>
                  <a:lnTo>
                    <a:pt x="664" y="581"/>
                  </a:lnTo>
                  <a:lnTo>
                    <a:pt x="670" y="580"/>
                  </a:lnTo>
                  <a:lnTo>
                    <a:pt x="676" y="576"/>
                  </a:lnTo>
                  <a:lnTo>
                    <a:pt x="680" y="572"/>
                  </a:lnTo>
                  <a:lnTo>
                    <a:pt x="684" y="568"/>
                  </a:lnTo>
                  <a:lnTo>
                    <a:pt x="688" y="562"/>
                  </a:lnTo>
                  <a:lnTo>
                    <a:pt x="689" y="556"/>
                  </a:lnTo>
                  <a:lnTo>
                    <a:pt x="691" y="549"/>
                  </a:lnTo>
                  <a:lnTo>
                    <a:pt x="691" y="33"/>
                  </a:lnTo>
                  <a:lnTo>
                    <a:pt x="691" y="33"/>
                  </a:lnTo>
                  <a:lnTo>
                    <a:pt x="689" y="26"/>
                  </a:lnTo>
                  <a:lnTo>
                    <a:pt x="688" y="19"/>
                  </a:lnTo>
                  <a:lnTo>
                    <a:pt x="684" y="14"/>
                  </a:lnTo>
                  <a:lnTo>
                    <a:pt x="680" y="10"/>
                  </a:lnTo>
                  <a:lnTo>
                    <a:pt x="676" y="6"/>
                  </a:lnTo>
                  <a:lnTo>
                    <a:pt x="670" y="2"/>
                  </a:lnTo>
                  <a:lnTo>
                    <a:pt x="664" y="0"/>
                  </a:lnTo>
                  <a:lnTo>
                    <a:pt x="657" y="0"/>
                  </a:lnTo>
                  <a:lnTo>
                    <a:pt x="657" y="0"/>
                  </a:lnTo>
                  <a:close/>
                  <a:moveTo>
                    <a:pt x="232" y="41"/>
                  </a:moveTo>
                  <a:lnTo>
                    <a:pt x="232" y="41"/>
                  </a:lnTo>
                  <a:lnTo>
                    <a:pt x="236" y="41"/>
                  </a:lnTo>
                  <a:lnTo>
                    <a:pt x="241" y="42"/>
                  </a:lnTo>
                  <a:lnTo>
                    <a:pt x="246" y="45"/>
                  </a:lnTo>
                  <a:lnTo>
                    <a:pt x="250" y="47"/>
                  </a:lnTo>
                  <a:lnTo>
                    <a:pt x="252" y="51"/>
                  </a:lnTo>
                  <a:lnTo>
                    <a:pt x="255" y="55"/>
                  </a:lnTo>
                  <a:lnTo>
                    <a:pt x="256" y="60"/>
                  </a:lnTo>
                  <a:lnTo>
                    <a:pt x="256" y="65"/>
                  </a:lnTo>
                  <a:lnTo>
                    <a:pt x="256" y="65"/>
                  </a:lnTo>
                  <a:lnTo>
                    <a:pt x="256" y="70"/>
                  </a:lnTo>
                  <a:lnTo>
                    <a:pt x="255" y="74"/>
                  </a:lnTo>
                  <a:lnTo>
                    <a:pt x="252" y="78"/>
                  </a:lnTo>
                  <a:lnTo>
                    <a:pt x="250" y="82"/>
                  </a:lnTo>
                  <a:lnTo>
                    <a:pt x="246" y="85"/>
                  </a:lnTo>
                  <a:lnTo>
                    <a:pt x="241" y="88"/>
                  </a:lnTo>
                  <a:lnTo>
                    <a:pt x="236" y="89"/>
                  </a:lnTo>
                  <a:lnTo>
                    <a:pt x="232" y="89"/>
                  </a:lnTo>
                  <a:lnTo>
                    <a:pt x="232" y="89"/>
                  </a:lnTo>
                  <a:lnTo>
                    <a:pt x="227" y="89"/>
                  </a:lnTo>
                  <a:lnTo>
                    <a:pt x="223" y="88"/>
                  </a:lnTo>
                  <a:lnTo>
                    <a:pt x="219" y="85"/>
                  </a:lnTo>
                  <a:lnTo>
                    <a:pt x="215" y="82"/>
                  </a:lnTo>
                  <a:lnTo>
                    <a:pt x="212" y="78"/>
                  </a:lnTo>
                  <a:lnTo>
                    <a:pt x="209" y="74"/>
                  </a:lnTo>
                  <a:lnTo>
                    <a:pt x="208" y="70"/>
                  </a:lnTo>
                  <a:lnTo>
                    <a:pt x="208" y="65"/>
                  </a:lnTo>
                  <a:lnTo>
                    <a:pt x="208" y="65"/>
                  </a:lnTo>
                  <a:lnTo>
                    <a:pt x="208" y="60"/>
                  </a:lnTo>
                  <a:lnTo>
                    <a:pt x="209" y="55"/>
                  </a:lnTo>
                  <a:lnTo>
                    <a:pt x="212" y="51"/>
                  </a:lnTo>
                  <a:lnTo>
                    <a:pt x="215" y="47"/>
                  </a:lnTo>
                  <a:lnTo>
                    <a:pt x="219" y="45"/>
                  </a:lnTo>
                  <a:lnTo>
                    <a:pt x="223" y="42"/>
                  </a:lnTo>
                  <a:lnTo>
                    <a:pt x="227" y="41"/>
                  </a:lnTo>
                  <a:lnTo>
                    <a:pt x="232" y="41"/>
                  </a:lnTo>
                  <a:lnTo>
                    <a:pt x="232" y="41"/>
                  </a:lnTo>
                  <a:close/>
                  <a:moveTo>
                    <a:pt x="150" y="41"/>
                  </a:moveTo>
                  <a:lnTo>
                    <a:pt x="150" y="41"/>
                  </a:lnTo>
                  <a:lnTo>
                    <a:pt x="155" y="41"/>
                  </a:lnTo>
                  <a:lnTo>
                    <a:pt x="159" y="42"/>
                  </a:lnTo>
                  <a:lnTo>
                    <a:pt x="163" y="45"/>
                  </a:lnTo>
                  <a:lnTo>
                    <a:pt x="167" y="47"/>
                  </a:lnTo>
                  <a:lnTo>
                    <a:pt x="170" y="51"/>
                  </a:lnTo>
                  <a:lnTo>
                    <a:pt x="173" y="55"/>
                  </a:lnTo>
                  <a:lnTo>
                    <a:pt x="174" y="60"/>
                  </a:lnTo>
                  <a:lnTo>
                    <a:pt x="174" y="65"/>
                  </a:lnTo>
                  <a:lnTo>
                    <a:pt x="174" y="65"/>
                  </a:lnTo>
                  <a:lnTo>
                    <a:pt x="174" y="70"/>
                  </a:lnTo>
                  <a:lnTo>
                    <a:pt x="173" y="74"/>
                  </a:lnTo>
                  <a:lnTo>
                    <a:pt x="170" y="78"/>
                  </a:lnTo>
                  <a:lnTo>
                    <a:pt x="167" y="82"/>
                  </a:lnTo>
                  <a:lnTo>
                    <a:pt x="163" y="85"/>
                  </a:lnTo>
                  <a:lnTo>
                    <a:pt x="159" y="88"/>
                  </a:lnTo>
                  <a:lnTo>
                    <a:pt x="155" y="89"/>
                  </a:lnTo>
                  <a:lnTo>
                    <a:pt x="150" y="89"/>
                  </a:lnTo>
                  <a:lnTo>
                    <a:pt x="150" y="89"/>
                  </a:lnTo>
                  <a:lnTo>
                    <a:pt x="146" y="89"/>
                  </a:lnTo>
                  <a:lnTo>
                    <a:pt x="140" y="88"/>
                  </a:lnTo>
                  <a:lnTo>
                    <a:pt x="136" y="85"/>
                  </a:lnTo>
                  <a:lnTo>
                    <a:pt x="134" y="82"/>
                  </a:lnTo>
                  <a:lnTo>
                    <a:pt x="130" y="78"/>
                  </a:lnTo>
                  <a:lnTo>
                    <a:pt x="128" y="74"/>
                  </a:lnTo>
                  <a:lnTo>
                    <a:pt x="127" y="70"/>
                  </a:lnTo>
                  <a:lnTo>
                    <a:pt x="126" y="65"/>
                  </a:lnTo>
                  <a:lnTo>
                    <a:pt x="126" y="65"/>
                  </a:lnTo>
                  <a:lnTo>
                    <a:pt x="127" y="60"/>
                  </a:lnTo>
                  <a:lnTo>
                    <a:pt x="128" y="55"/>
                  </a:lnTo>
                  <a:lnTo>
                    <a:pt x="130" y="51"/>
                  </a:lnTo>
                  <a:lnTo>
                    <a:pt x="134" y="47"/>
                  </a:lnTo>
                  <a:lnTo>
                    <a:pt x="136" y="45"/>
                  </a:lnTo>
                  <a:lnTo>
                    <a:pt x="140" y="42"/>
                  </a:lnTo>
                  <a:lnTo>
                    <a:pt x="146" y="41"/>
                  </a:lnTo>
                  <a:lnTo>
                    <a:pt x="150" y="41"/>
                  </a:lnTo>
                  <a:lnTo>
                    <a:pt x="150" y="41"/>
                  </a:lnTo>
                  <a:close/>
                  <a:moveTo>
                    <a:pt x="69" y="41"/>
                  </a:moveTo>
                  <a:lnTo>
                    <a:pt x="69" y="41"/>
                  </a:lnTo>
                  <a:lnTo>
                    <a:pt x="74" y="41"/>
                  </a:lnTo>
                  <a:lnTo>
                    <a:pt x="78" y="42"/>
                  </a:lnTo>
                  <a:lnTo>
                    <a:pt x="82" y="45"/>
                  </a:lnTo>
                  <a:lnTo>
                    <a:pt x="86" y="47"/>
                  </a:lnTo>
                  <a:lnTo>
                    <a:pt x="89" y="51"/>
                  </a:lnTo>
                  <a:lnTo>
                    <a:pt x="92" y="55"/>
                  </a:lnTo>
                  <a:lnTo>
                    <a:pt x="93" y="60"/>
                  </a:lnTo>
                  <a:lnTo>
                    <a:pt x="93" y="65"/>
                  </a:lnTo>
                  <a:lnTo>
                    <a:pt x="93" y="65"/>
                  </a:lnTo>
                  <a:lnTo>
                    <a:pt x="93" y="70"/>
                  </a:lnTo>
                  <a:lnTo>
                    <a:pt x="92" y="74"/>
                  </a:lnTo>
                  <a:lnTo>
                    <a:pt x="89" y="78"/>
                  </a:lnTo>
                  <a:lnTo>
                    <a:pt x="86" y="82"/>
                  </a:lnTo>
                  <a:lnTo>
                    <a:pt x="82" y="85"/>
                  </a:lnTo>
                  <a:lnTo>
                    <a:pt x="78" y="88"/>
                  </a:lnTo>
                  <a:lnTo>
                    <a:pt x="74" y="89"/>
                  </a:lnTo>
                  <a:lnTo>
                    <a:pt x="69" y="89"/>
                  </a:lnTo>
                  <a:lnTo>
                    <a:pt x="69" y="89"/>
                  </a:lnTo>
                  <a:lnTo>
                    <a:pt x="64" y="89"/>
                  </a:lnTo>
                  <a:lnTo>
                    <a:pt x="59" y="88"/>
                  </a:lnTo>
                  <a:lnTo>
                    <a:pt x="55" y="85"/>
                  </a:lnTo>
                  <a:lnTo>
                    <a:pt x="51" y="82"/>
                  </a:lnTo>
                  <a:lnTo>
                    <a:pt x="49" y="78"/>
                  </a:lnTo>
                  <a:lnTo>
                    <a:pt x="46" y="74"/>
                  </a:lnTo>
                  <a:lnTo>
                    <a:pt x="45" y="70"/>
                  </a:lnTo>
                  <a:lnTo>
                    <a:pt x="45" y="65"/>
                  </a:lnTo>
                  <a:lnTo>
                    <a:pt x="45" y="65"/>
                  </a:lnTo>
                  <a:lnTo>
                    <a:pt x="45" y="60"/>
                  </a:lnTo>
                  <a:lnTo>
                    <a:pt x="46" y="55"/>
                  </a:lnTo>
                  <a:lnTo>
                    <a:pt x="49" y="51"/>
                  </a:lnTo>
                  <a:lnTo>
                    <a:pt x="51" y="47"/>
                  </a:lnTo>
                  <a:lnTo>
                    <a:pt x="55" y="45"/>
                  </a:lnTo>
                  <a:lnTo>
                    <a:pt x="59" y="42"/>
                  </a:lnTo>
                  <a:lnTo>
                    <a:pt x="64" y="41"/>
                  </a:lnTo>
                  <a:lnTo>
                    <a:pt x="69" y="41"/>
                  </a:lnTo>
                  <a:lnTo>
                    <a:pt x="69" y="41"/>
                  </a:lnTo>
                  <a:close/>
                  <a:moveTo>
                    <a:pt x="649" y="504"/>
                  </a:moveTo>
                  <a:lnTo>
                    <a:pt x="649" y="504"/>
                  </a:lnTo>
                  <a:lnTo>
                    <a:pt x="649" y="511"/>
                  </a:lnTo>
                  <a:lnTo>
                    <a:pt x="646" y="517"/>
                  </a:lnTo>
                  <a:lnTo>
                    <a:pt x="643" y="523"/>
                  </a:lnTo>
                  <a:lnTo>
                    <a:pt x="639" y="527"/>
                  </a:lnTo>
                  <a:lnTo>
                    <a:pt x="635" y="531"/>
                  </a:lnTo>
                  <a:lnTo>
                    <a:pt x="630" y="534"/>
                  </a:lnTo>
                  <a:lnTo>
                    <a:pt x="623" y="537"/>
                  </a:lnTo>
                  <a:lnTo>
                    <a:pt x="616" y="537"/>
                  </a:lnTo>
                  <a:lnTo>
                    <a:pt x="74" y="537"/>
                  </a:lnTo>
                  <a:lnTo>
                    <a:pt x="74" y="537"/>
                  </a:lnTo>
                  <a:lnTo>
                    <a:pt x="68" y="537"/>
                  </a:lnTo>
                  <a:lnTo>
                    <a:pt x="61" y="534"/>
                  </a:lnTo>
                  <a:lnTo>
                    <a:pt x="55" y="531"/>
                  </a:lnTo>
                  <a:lnTo>
                    <a:pt x="51" y="527"/>
                  </a:lnTo>
                  <a:lnTo>
                    <a:pt x="47" y="523"/>
                  </a:lnTo>
                  <a:lnTo>
                    <a:pt x="43" y="517"/>
                  </a:lnTo>
                  <a:lnTo>
                    <a:pt x="42" y="511"/>
                  </a:lnTo>
                  <a:lnTo>
                    <a:pt x="41" y="504"/>
                  </a:lnTo>
                  <a:lnTo>
                    <a:pt x="41" y="185"/>
                  </a:lnTo>
                  <a:lnTo>
                    <a:pt x="41" y="185"/>
                  </a:lnTo>
                  <a:lnTo>
                    <a:pt x="42" y="178"/>
                  </a:lnTo>
                  <a:lnTo>
                    <a:pt x="43" y="173"/>
                  </a:lnTo>
                  <a:lnTo>
                    <a:pt x="47" y="166"/>
                  </a:lnTo>
                  <a:lnTo>
                    <a:pt x="51" y="162"/>
                  </a:lnTo>
                  <a:lnTo>
                    <a:pt x="55" y="158"/>
                  </a:lnTo>
                  <a:lnTo>
                    <a:pt x="61" y="155"/>
                  </a:lnTo>
                  <a:lnTo>
                    <a:pt x="68" y="153"/>
                  </a:lnTo>
                  <a:lnTo>
                    <a:pt x="74" y="153"/>
                  </a:lnTo>
                  <a:lnTo>
                    <a:pt x="616" y="153"/>
                  </a:lnTo>
                  <a:lnTo>
                    <a:pt x="616" y="153"/>
                  </a:lnTo>
                  <a:lnTo>
                    <a:pt x="623" y="153"/>
                  </a:lnTo>
                  <a:lnTo>
                    <a:pt x="630" y="155"/>
                  </a:lnTo>
                  <a:lnTo>
                    <a:pt x="635" y="158"/>
                  </a:lnTo>
                  <a:lnTo>
                    <a:pt x="639" y="162"/>
                  </a:lnTo>
                  <a:lnTo>
                    <a:pt x="643" y="166"/>
                  </a:lnTo>
                  <a:lnTo>
                    <a:pt x="646" y="173"/>
                  </a:lnTo>
                  <a:lnTo>
                    <a:pt x="649" y="178"/>
                  </a:lnTo>
                  <a:lnTo>
                    <a:pt x="649" y="185"/>
                  </a:lnTo>
                  <a:lnTo>
                    <a:pt x="649" y="5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66" name="Freeform 7"/>
          <p:cNvSpPr>
            <a:spLocks noChangeAspect="1" noEditPoints="1"/>
          </p:cNvSpPr>
          <p:nvPr/>
        </p:nvSpPr>
        <p:spPr bwMode="auto">
          <a:xfrm>
            <a:off x="2663896" y="2158075"/>
            <a:ext cx="197212" cy="212891"/>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89" tIns="34295" rIns="68589" bIns="34295"/>
          <a:lstStyle/>
          <a:p>
            <a:pPr defTabSz="685891"/>
            <a:endParaRPr lang="en-US" sz="1400" dirty="0">
              <a:solidFill>
                <a:srgbClr val="FFFFFF"/>
              </a:solidFill>
              <a:latin typeface="CiscoSansTT Light"/>
              <a:cs typeface="CiscoSansTT Light"/>
            </a:endParaRPr>
          </a:p>
        </p:txBody>
      </p:sp>
      <p:sp>
        <p:nvSpPr>
          <p:cNvPr id="74" name="Isosceles Triangle 73"/>
          <p:cNvSpPr/>
          <p:nvPr/>
        </p:nvSpPr>
        <p:spPr>
          <a:xfrm>
            <a:off x="2073260" y="3989049"/>
            <a:ext cx="269322" cy="129660"/>
          </a:xfrm>
          <a:prstGeom prst="triangle">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02" name="Rectangle 101"/>
          <p:cNvSpPr/>
          <p:nvPr/>
        </p:nvSpPr>
        <p:spPr>
          <a:xfrm>
            <a:off x="2207358" y="4273761"/>
            <a:ext cx="2342537" cy="4875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6" name="Rectangle 75"/>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#2</a:t>
            </a:r>
            <a:endParaRPr lang="en-US" sz="2400" b="1" kern="0" dirty="0">
              <a:solidFill>
                <a:srgbClr val="FFFFFF"/>
              </a:solidFill>
            </a:endParaRPr>
          </a:p>
        </p:txBody>
      </p:sp>
      <p:sp>
        <p:nvSpPr>
          <p:cNvPr id="77" name="Rectangle 76"/>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evasive malicious code </a:t>
            </a:r>
            <a:endParaRPr lang="en-US" sz="2000" kern="0" dirty="0">
              <a:solidFill>
                <a:srgbClr val="676767"/>
              </a:solidFill>
            </a:endParaRPr>
          </a:p>
        </p:txBody>
      </p:sp>
      <p:sp>
        <p:nvSpPr>
          <p:cNvPr id="103" name="Isosceles Triangle 102"/>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04" name="Rectangle 103"/>
          <p:cNvSpPr/>
          <p:nvPr/>
        </p:nvSpPr>
        <p:spPr>
          <a:xfrm>
            <a:off x="5680982" y="1392278"/>
            <a:ext cx="3463018" cy="1393104"/>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Suspicious Activity:</a:t>
            </a:r>
          </a:p>
          <a:p>
            <a:pPr defTabSz="914378" fontAlgn="auto">
              <a:spcBef>
                <a:spcPts val="0"/>
              </a:spcBef>
              <a:spcAft>
                <a:spcPts val="0"/>
              </a:spcAft>
              <a:defRPr/>
            </a:pPr>
            <a:r>
              <a:rPr lang="en-US" kern="0" dirty="0" smtClean="0">
                <a:solidFill>
                  <a:srgbClr val="676767"/>
                </a:solidFill>
                <a:latin typeface="Arial"/>
              </a:rPr>
              <a:t>Insider clicks a legitimate-looking email that actually contains advanced malware</a:t>
            </a:r>
            <a:endParaRPr lang="en-US" kern="0" dirty="0">
              <a:solidFill>
                <a:srgbClr val="676767"/>
              </a:solidFill>
              <a:latin typeface="Arial"/>
            </a:endParaRPr>
          </a:p>
        </p:txBody>
      </p:sp>
      <p:sp>
        <p:nvSpPr>
          <p:cNvPr id="105" name="TextBox 104"/>
          <p:cNvSpPr txBox="1"/>
          <p:nvPr/>
        </p:nvSpPr>
        <p:spPr>
          <a:xfrm>
            <a:off x="344335" y="1930276"/>
            <a:ext cx="1225948" cy="276999"/>
          </a:xfrm>
          <a:prstGeom prst="rect">
            <a:avLst/>
          </a:prstGeom>
          <a:noFill/>
        </p:spPr>
        <p:txBody>
          <a:bodyPr wrap="square" rtlCol="0">
            <a:spAutoFit/>
          </a:bodyPr>
          <a:lstStyle/>
          <a:p>
            <a:pPr algn="r"/>
            <a:r>
              <a:rPr lang="en-US" sz="1200" dirty="0" smtClean="0">
                <a:solidFill>
                  <a:srgbClr val="676767"/>
                </a:solidFill>
              </a:rPr>
              <a:t>Web Browsing</a:t>
            </a:r>
            <a:endParaRPr lang="en-US" sz="1200" dirty="0">
              <a:solidFill>
                <a:srgbClr val="676767"/>
              </a:solidFill>
            </a:endParaRPr>
          </a:p>
        </p:txBody>
      </p:sp>
    </p:spTree>
    <p:extLst>
      <p:ext uri="{BB962C8B-B14F-4D97-AF65-F5344CB8AC3E}">
        <p14:creationId xmlns:p14="http://schemas.microsoft.com/office/powerpoint/2010/main" val="4856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178"/>
          <p:cNvSpPr/>
          <p:nvPr/>
        </p:nvSpPr>
        <p:spPr>
          <a:xfrm>
            <a:off x="3580465" y="3972827"/>
            <a:ext cx="48696" cy="3197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36" name="Rectangle 135"/>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grpSp>
        <p:nvGrpSpPr>
          <p:cNvPr id="94" name="Group 93"/>
          <p:cNvGrpSpPr>
            <a:grpSpLocks noChangeAspect="1"/>
          </p:cNvGrpSpPr>
          <p:nvPr/>
        </p:nvGrpSpPr>
        <p:grpSpPr>
          <a:xfrm>
            <a:off x="5892760" y="3879299"/>
            <a:ext cx="204525" cy="227872"/>
            <a:chOff x="6194426" y="2092025"/>
            <a:chExt cx="880301" cy="891618"/>
          </a:xfrm>
          <a:solidFill>
            <a:srgbClr val="FF0000"/>
          </a:solidFill>
        </p:grpSpPr>
        <p:sp>
          <p:nvSpPr>
            <p:cNvPr id="95" name="Freeform 151"/>
            <p:cNvSpPr>
              <a:spLocks/>
            </p:cNvSpPr>
            <p:nvPr/>
          </p:nvSpPr>
          <p:spPr bwMode="auto">
            <a:xfrm>
              <a:off x="6328390" y="2669275"/>
              <a:ext cx="77872" cy="141584"/>
            </a:xfrm>
            <a:custGeom>
              <a:avLst/>
              <a:gdLst>
                <a:gd name="T0" fmla="*/ 30 w 122"/>
                <a:gd name="T1" fmla="*/ 0 h 223"/>
                <a:gd name="T2" fmla="*/ 0 w 122"/>
                <a:gd name="T3" fmla="*/ 0 h 223"/>
                <a:gd name="T4" fmla="*/ 0 w 122"/>
                <a:gd name="T5" fmla="*/ 223 h 223"/>
                <a:gd name="T6" fmla="*/ 30 w 122"/>
                <a:gd name="T7" fmla="*/ 223 h 223"/>
                <a:gd name="T8" fmla="*/ 30 w 122"/>
                <a:gd name="T9" fmla="*/ 223 h 223"/>
                <a:gd name="T10" fmla="*/ 49 w 122"/>
                <a:gd name="T11" fmla="*/ 222 h 223"/>
                <a:gd name="T12" fmla="*/ 64 w 122"/>
                <a:gd name="T13" fmla="*/ 221 h 223"/>
                <a:gd name="T14" fmla="*/ 77 w 122"/>
                <a:gd name="T15" fmla="*/ 218 h 223"/>
                <a:gd name="T16" fmla="*/ 86 w 122"/>
                <a:gd name="T17" fmla="*/ 214 h 223"/>
                <a:gd name="T18" fmla="*/ 86 w 122"/>
                <a:gd name="T19" fmla="*/ 214 h 223"/>
                <a:gd name="T20" fmla="*/ 94 w 122"/>
                <a:gd name="T21" fmla="*/ 209 h 223"/>
                <a:gd name="T22" fmla="*/ 101 w 122"/>
                <a:gd name="T23" fmla="*/ 202 h 223"/>
                <a:gd name="T24" fmla="*/ 107 w 122"/>
                <a:gd name="T25" fmla="*/ 193 h 223"/>
                <a:gd name="T26" fmla="*/ 113 w 122"/>
                <a:gd name="T27" fmla="*/ 184 h 223"/>
                <a:gd name="T28" fmla="*/ 113 w 122"/>
                <a:gd name="T29" fmla="*/ 184 h 223"/>
                <a:gd name="T30" fmla="*/ 117 w 122"/>
                <a:gd name="T31" fmla="*/ 170 h 223"/>
                <a:gd name="T32" fmla="*/ 120 w 122"/>
                <a:gd name="T33" fmla="*/ 155 h 223"/>
                <a:gd name="T34" fmla="*/ 121 w 122"/>
                <a:gd name="T35" fmla="*/ 136 h 223"/>
                <a:gd name="T36" fmla="*/ 122 w 122"/>
                <a:gd name="T37" fmla="*/ 113 h 223"/>
                <a:gd name="T38" fmla="*/ 122 w 122"/>
                <a:gd name="T39" fmla="*/ 113 h 223"/>
                <a:gd name="T40" fmla="*/ 122 w 122"/>
                <a:gd name="T41" fmla="*/ 96 h 223"/>
                <a:gd name="T42" fmla="*/ 121 w 122"/>
                <a:gd name="T43" fmla="*/ 83 h 223"/>
                <a:gd name="T44" fmla="*/ 119 w 122"/>
                <a:gd name="T45" fmla="*/ 70 h 223"/>
                <a:gd name="T46" fmla="*/ 117 w 122"/>
                <a:gd name="T47" fmla="*/ 57 h 223"/>
                <a:gd name="T48" fmla="*/ 114 w 122"/>
                <a:gd name="T49" fmla="*/ 47 h 223"/>
                <a:gd name="T50" fmla="*/ 110 w 122"/>
                <a:gd name="T51" fmla="*/ 38 h 223"/>
                <a:gd name="T52" fmla="*/ 105 w 122"/>
                <a:gd name="T53" fmla="*/ 31 h 223"/>
                <a:gd name="T54" fmla="*/ 100 w 122"/>
                <a:gd name="T55" fmla="*/ 23 h 223"/>
                <a:gd name="T56" fmla="*/ 100 w 122"/>
                <a:gd name="T57" fmla="*/ 23 h 223"/>
                <a:gd name="T58" fmla="*/ 95 w 122"/>
                <a:gd name="T59" fmla="*/ 18 h 223"/>
                <a:gd name="T60" fmla="*/ 89 w 122"/>
                <a:gd name="T61" fmla="*/ 13 h 223"/>
                <a:gd name="T62" fmla="*/ 81 w 122"/>
                <a:gd name="T63" fmla="*/ 9 h 223"/>
                <a:gd name="T64" fmla="*/ 73 w 122"/>
                <a:gd name="T65" fmla="*/ 6 h 223"/>
                <a:gd name="T66" fmla="*/ 63 w 122"/>
                <a:gd name="T67" fmla="*/ 3 h 223"/>
                <a:gd name="T68" fmla="*/ 53 w 122"/>
                <a:gd name="T69" fmla="*/ 1 h 223"/>
                <a:gd name="T70" fmla="*/ 43 w 122"/>
                <a:gd name="T71" fmla="*/ 0 h 223"/>
                <a:gd name="T72" fmla="*/ 30 w 122"/>
                <a:gd name="T73" fmla="*/ 0 h 223"/>
                <a:gd name="T74" fmla="*/ 30 w 122"/>
                <a:gd name="T7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223">
                  <a:moveTo>
                    <a:pt x="30" y="0"/>
                  </a:moveTo>
                  <a:lnTo>
                    <a:pt x="0" y="0"/>
                  </a:lnTo>
                  <a:lnTo>
                    <a:pt x="0" y="223"/>
                  </a:lnTo>
                  <a:lnTo>
                    <a:pt x="30" y="223"/>
                  </a:lnTo>
                  <a:lnTo>
                    <a:pt x="30" y="223"/>
                  </a:lnTo>
                  <a:lnTo>
                    <a:pt x="49" y="222"/>
                  </a:lnTo>
                  <a:lnTo>
                    <a:pt x="64" y="221"/>
                  </a:lnTo>
                  <a:lnTo>
                    <a:pt x="77" y="218"/>
                  </a:lnTo>
                  <a:lnTo>
                    <a:pt x="86" y="214"/>
                  </a:lnTo>
                  <a:lnTo>
                    <a:pt x="86" y="214"/>
                  </a:lnTo>
                  <a:lnTo>
                    <a:pt x="94" y="209"/>
                  </a:lnTo>
                  <a:lnTo>
                    <a:pt x="101" y="202"/>
                  </a:lnTo>
                  <a:lnTo>
                    <a:pt x="107" y="193"/>
                  </a:lnTo>
                  <a:lnTo>
                    <a:pt x="113" y="184"/>
                  </a:lnTo>
                  <a:lnTo>
                    <a:pt x="113" y="184"/>
                  </a:lnTo>
                  <a:lnTo>
                    <a:pt x="117" y="170"/>
                  </a:lnTo>
                  <a:lnTo>
                    <a:pt x="120" y="155"/>
                  </a:lnTo>
                  <a:lnTo>
                    <a:pt x="121" y="136"/>
                  </a:lnTo>
                  <a:lnTo>
                    <a:pt x="122" y="113"/>
                  </a:lnTo>
                  <a:lnTo>
                    <a:pt x="122" y="113"/>
                  </a:lnTo>
                  <a:lnTo>
                    <a:pt x="122" y="96"/>
                  </a:lnTo>
                  <a:lnTo>
                    <a:pt x="121" y="83"/>
                  </a:lnTo>
                  <a:lnTo>
                    <a:pt x="119" y="70"/>
                  </a:lnTo>
                  <a:lnTo>
                    <a:pt x="117" y="57"/>
                  </a:lnTo>
                  <a:lnTo>
                    <a:pt x="114" y="47"/>
                  </a:lnTo>
                  <a:lnTo>
                    <a:pt x="110" y="38"/>
                  </a:lnTo>
                  <a:lnTo>
                    <a:pt x="105" y="31"/>
                  </a:lnTo>
                  <a:lnTo>
                    <a:pt x="100" y="23"/>
                  </a:lnTo>
                  <a:lnTo>
                    <a:pt x="100" y="23"/>
                  </a:lnTo>
                  <a:lnTo>
                    <a:pt x="95" y="18"/>
                  </a:lnTo>
                  <a:lnTo>
                    <a:pt x="89" y="13"/>
                  </a:lnTo>
                  <a:lnTo>
                    <a:pt x="81" y="9"/>
                  </a:lnTo>
                  <a:lnTo>
                    <a:pt x="73" y="6"/>
                  </a:lnTo>
                  <a:lnTo>
                    <a:pt x="63" y="3"/>
                  </a:lnTo>
                  <a:lnTo>
                    <a:pt x="53" y="1"/>
                  </a:lnTo>
                  <a:lnTo>
                    <a:pt x="43"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6" name="Freeform 152"/>
            <p:cNvSpPr>
              <a:spLocks/>
            </p:cNvSpPr>
            <p:nvPr/>
          </p:nvSpPr>
          <p:spPr bwMode="auto">
            <a:xfrm>
              <a:off x="6538808" y="2667688"/>
              <a:ext cx="116808" cy="141584"/>
            </a:xfrm>
            <a:custGeom>
              <a:avLst/>
              <a:gdLst>
                <a:gd name="T0" fmla="*/ 85 w 171"/>
                <a:gd name="T1" fmla="*/ 0 h 232"/>
                <a:gd name="T2" fmla="*/ 66 w 171"/>
                <a:gd name="T3" fmla="*/ 2 h 232"/>
                <a:gd name="T4" fmla="*/ 50 w 171"/>
                <a:gd name="T5" fmla="*/ 7 h 232"/>
                <a:gd name="T6" fmla="*/ 35 w 171"/>
                <a:gd name="T7" fmla="*/ 15 h 232"/>
                <a:gd name="T8" fmla="*/ 23 w 171"/>
                <a:gd name="T9" fmla="*/ 26 h 232"/>
                <a:gd name="T10" fmla="*/ 18 w 171"/>
                <a:gd name="T11" fmla="*/ 35 h 232"/>
                <a:gd name="T12" fmla="*/ 9 w 171"/>
                <a:gd name="T13" fmla="*/ 52 h 232"/>
                <a:gd name="T14" fmla="*/ 3 w 171"/>
                <a:gd name="T15" fmla="*/ 75 h 232"/>
                <a:gd name="T16" fmla="*/ 0 w 171"/>
                <a:gd name="T17" fmla="*/ 101 h 232"/>
                <a:gd name="T18" fmla="*/ 0 w 171"/>
                <a:gd name="T19" fmla="*/ 116 h 232"/>
                <a:gd name="T20" fmla="*/ 1 w 171"/>
                <a:gd name="T21" fmla="*/ 145 h 232"/>
                <a:gd name="T22" fmla="*/ 5 w 171"/>
                <a:gd name="T23" fmla="*/ 169 h 232"/>
                <a:gd name="T24" fmla="*/ 13 w 171"/>
                <a:gd name="T25" fmla="*/ 189 h 232"/>
                <a:gd name="T26" fmla="*/ 23 w 171"/>
                <a:gd name="T27" fmla="*/ 205 h 232"/>
                <a:gd name="T28" fmla="*/ 29 w 171"/>
                <a:gd name="T29" fmla="*/ 211 h 232"/>
                <a:gd name="T30" fmla="*/ 42 w 171"/>
                <a:gd name="T31" fmla="*/ 222 h 232"/>
                <a:gd name="T32" fmla="*/ 58 w 171"/>
                <a:gd name="T33" fmla="*/ 228 h 232"/>
                <a:gd name="T34" fmla="*/ 75 w 171"/>
                <a:gd name="T35" fmla="*/ 232 h 232"/>
                <a:gd name="T36" fmla="*/ 86 w 171"/>
                <a:gd name="T37" fmla="*/ 232 h 232"/>
                <a:gd name="T38" fmla="*/ 104 w 171"/>
                <a:gd name="T39" fmla="*/ 230 h 232"/>
                <a:gd name="T40" fmla="*/ 122 w 171"/>
                <a:gd name="T41" fmla="*/ 225 h 232"/>
                <a:gd name="T42" fmla="*/ 136 w 171"/>
                <a:gd name="T43" fmla="*/ 217 h 232"/>
                <a:gd name="T44" fmla="*/ 148 w 171"/>
                <a:gd name="T45" fmla="*/ 205 h 232"/>
                <a:gd name="T46" fmla="*/ 153 w 171"/>
                <a:gd name="T47" fmla="*/ 198 h 232"/>
                <a:gd name="T48" fmla="*/ 162 w 171"/>
                <a:gd name="T49" fmla="*/ 180 h 232"/>
                <a:gd name="T50" fmla="*/ 168 w 171"/>
                <a:gd name="T51" fmla="*/ 156 h 232"/>
                <a:gd name="T52" fmla="*/ 170 w 171"/>
                <a:gd name="T53" fmla="*/ 127 h 232"/>
                <a:gd name="T54" fmla="*/ 171 w 171"/>
                <a:gd name="T55" fmla="*/ 111 h 232"/>
                <a:gd name="T56" fmla="*/ 169 w 171"/>
                <a:gd name="T57" fmla="*/ 84 h 232"/>
                <a:gd name="T58" fmla="*/ 165 w 171"/>
                <a:gd name="T59" fmla="*/ 60 h 232"/>
                <a:gd name="T60" fmla="*/ 158 w 171"/>
                <a:gd name="T61" fmla="*/ 42 h 232"/>
                <a:gd name="T62" fmla="*/ 147 w 171"/>
                <a:gd name="T63" fmla="*/ 26 h 232"/>
                <a:gd name="T64" fmla="*/ 141 w 171"/>
                <a:gd name="T65" fmla="*/ 20 h 232"/>
                <a:gd name="T66" fmla="*/ 128 w 171"/>
                <a:gd name="T67" fmla="*/ 10 h 232"/>
                <a:gd name="T68" fmla="*/ 112 w 171"/>
                <a:gd name="T69" fmla="*/ 4 h 232"/>
                <a:gd name="T70" fmla="*/ 94 w 171"/>
                <a:gd name="T71" fmla="*/ 0 h 232"/>
                <a:gd name="T72" fmla="*/ 85 w 17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232">
                  <a:moveTo>
                    <a:pt x="85" y="0"/>
                  </a:moveTo>
                  <a:lnTo>
                    <a:pt x="85" y="0"/>
                  </a:lnTo>
                  <a:lnTo>
                    <a:pt x="75" y="0"/>
                  </a:lnTo>
                  <a:lnTo>
                    <a:pt x="66" y="2"/>
                  </a:lnTo>
                  <a:lnTo>
                    <a:pt x="58" y="4"/>
                  </a:lnTo>
                  <a:lnTo>
                    <a:pt x="50" y="7"/>
                  </a:lnTo>
                  <a:lnTo>
                    <a:pt x="42" y="10"/>
                  </a:lnTo>
                  <a:lnTo>
                    <a:pt x="35" y="15"/>
                  </a:lnTo>
                  <a:lnTo>
                    <a:pt x="29" y="20"/>
                  </a:lnTo>
                  <a:lnTo>
                    <a:pt x="23" y="26"/>
                  </a:lnTo>
                  <a:lnTo>
                    <a:pt x="23" y="26"/>
                  </a:lnTo>
                  <a:lnTo>
                    <a:pt x="18" y="35"/>
                  </a:lnTo>
                  <a:lnTo>
                    <a:pt x="13" y="43"/>
                  </a:lnTo>
                  <a:lnTo>
                    <a:pt x="9" y="52"/>
                  </a:lnTo>
                  <a:lnTo>
                    <a:pt x="5" y="62"/>
                  </a:lnTo>
                  <a:lnTo>
                    <a:pt x="3" y="75"/>
                  </a:lnTo>
                  <a:lnTo>
                    <a:pt x="1" y="87"/>
                  </a:lnTo>
                  <a:lnTo>
                    <a:pt x="0" y="101"/>
                  </a:lnTo>
                  <a:lnTo>
                    <a:pt x="0" y="116"/>
                  </a:lnTo>
                  <a:lnTo>
                    <a:pt x="0" y="116"/>
                  </a:lnTo>
                  <a:lnTo>
                    <a:pt x="0" y="131"/>
                  </a:lnTo>
                  <a:lnTo>
                    <a:pt x="1" y="145"/>
                  </a:lnTo>
                  <a:lnTo>
                    <a:pt x="3" y="158"/>
                  </a:lnTo>
                  <a:lnTo>
                    <a:pt x="5" y="169"/>
                  </a:lnTo>
                  <a:lnTo>
                    <a:pt x="8" y="180"/>
                  </a:lnTo>
                  <a:lnTo>
                    <a:pt x="13" y="189"/>
                  </a:lnTo>
                  <a:lnTo>
                    <a:pt x="18" y="198"/>
                  </a:lnTo>
                  <a:lnTo>
                    <a:pt x="23" y="205"/>
                  </a:lnTo>
                  <a:lnTo>
                    <a:pt x="23" y="205"/>
                  </a:lnTo>
                  <a:lnTo>
                    <a:pt x="29" y="211"/>
                  </a:lnTo>
                  <a:lnTo>
                    <a:pt x="35" y="217"/>
                  </a:lnTo>
                  <a:lnTo>
                    <a:pt x="42" y="222"/>
                  </a:lnTo>
                  <a:lnTo>
                    <a:pt x="50" y="225"/>
                  </a:lnTo>
                  <a:lnTo>
                    <a:pt x="58" y="228"/>
                  </a:lnTo>
                  <a:lnTo>
                    <a:pt x="67" y="230"/>
                  </a:lnTo>
                  <a:lnTo>
                    <a:pt x="75" y="232"/>
                  </a:lnTo>
                  <a:lnTo>
                    <a:pt x="86" y="232"/>
                  </a:lnTo>
                  <a:lnTo>
                    <a:pt x="86" y="232"/>
                  </a:lnTo>
                  <a:lnTo>
                    <a:pt x="95" y="232"/>
                  </a:lnTo>
                  <a:lnTo>
                    <a:pt x="104" y="230"/>
                  </a:lnTo>
                  <a:lnTo>
                    <a:pt x="113" y="228"/>
                  </a:lnTo>
                  <a:lnTo>
                    <a:pt x="122" y="225"/>
                  </a:lnTo>
                  <a:lnTo>
                    <a:pt x="129" y="222"/>
                  </a:lnTo>
                  <a:lnTo>
                    <a:pt x="136" y="217"/>
                  </a:lnTo>
                  <a:lnTo>
                    <a:pt x="142" y="211"/>
                  </a:lnTo>
                  <a:lnTo>
                    <a:pt x="148" y="205"/>
                  </a:lnTo>
                  <a:lnTo>
                    <a:pt x="148" y="205"/>
                  </a:lnTo>
                  <a:lnTo>
                    <a:pt x="153" y="198"/>
                  </a:lnTo>
                  <a:lnTo>
                    <a:pt x="158" y="190"/>
                  </a:lnTo>
                  <a:lnTo>
                    <a:pt x="162" y="180"/>
                  </a:lnTo>
                  <a:lnTo>
                    <a:pt x="165" y="168"/>
                  </a:lnTo>
                  <a:lnTo>
                    <a:pt x="168" y="156"/>
                  </a:lnTo>
                  <a:lnTo>
                    <a:pt x="169" y="143"/>
                  </a:lnTo>
                  <a:lnTo>
                    <a:pt x="170" y="127"/>
                  </a:lnTo>
                  <a:lnTo>
                    <a:pt x="171" y="111"/>
                  </a:lnTo>
                  <a:lnTo>
                    <a:pt x="171" y="111"/>
                  </a:lnTo>
                  <a:lnTo>
                    <a:pt x="170" y="96"/>
                  </a:lnTo>
                  <a:lnTo>
                    <a:pt x="169" y="84"/>
                  </a:lnTo>
                  <a:lnTo>
                    <a:pt x="167" y="72"/>
                  </a:lnTo>
                  <a:lnTo>
                    <a:pt x="165" y="60"/>
                  </a:lnTo>
                  <a:lnTo>
                    <a:pt x="162" y="51"/>
                  </a:lnTo>
                  <a:lnTo>
                    <a:pt x="158" y="42"/>
                  </a:lnTo>
                  <a:lnTo>
                    <a:pt x="152" y="34"/>
                  </a:lnTo>
                  <a:lnTo>
                    <a:pt x="147" y="26"/>
                  </a:lnTo>
                  <a:lnTo>
                    <a:pt x="147" y="26"/>
                  </a:lnTo>
                  <a:lnTo>
                    <a:pt x="141" y="20"/>
                  </a:lnTo>
                  <a:lnTo>
                    <a:pt x="135" y="15"/>
                  </a:lnTo>
                  <a:lnTo>
                    <a:pt x="128" y="10"/>
                  </a:lnTo>
                  <a:lnTo>
                    <a:pt x="120" y="7"/>
                  </a:lnTo>
                  <a:lnTo>
                    <a:pt x="112" y="4"/>
                  </a:lnTo>
                  <a:lnTo>
                    <a:pt x="103" y="2"/>
                  </a:lnTo>
                  <a:lnTo>
                    <a:pt x="94" y="0"/>
                  </a:lnTo>
                  <a:lnTo>
                    <a:pt x="85" y="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7" name="Freeform 153"/>
            <p:cNvSpPr>
              <a:spLocks noEditPoints="1"/>
            </p:cNvSpPr>
            <p:nvPr/>
          </p:nvSpPr>
          <p:spPr bwMode="auto">
            <a:xfrm>
              <a:off x="6194426" y="2569845"/>
              <a:ext cx="778707" cy="315375"/>
            </a:xfrm>
            <a:custGeom>
              <a:avLst/>
              <a:gdLst>
                <a:gd name="T0" fmla="*/ 1597 w 1602"/>
                <a:gd name="T1" fmla="*/ 85 h 648"/>
                <a:gd name="T2" fmla="*/ 1559 w 1602"/>
                <a:gd name="T3" fmla="*/ 28 h 648"/>
                <a:gd name="T4" fmla="*/ 1494 w 1602"/>
                <a:gd name="T5" fmla="*/ 1 h 648"/>
                <a:gd name="T6" fmla="*/ 84 w 1602"/>
                <a:gd name="T7" fmla="*/ 6 h 648"/>
                <a:gd name="T8" fmla="*/ 27 w 1602"/>
                <a:gd name="T9" fmla="*/ 44 h 648"/>
                <a:gd name="T10" fmla="*/ 0 w 1602"/>
                <a:gd name="T11" fmla="*/ 109 h 648"/>
                <a:gd name="T12" fmla="*/ 5 w 1602"/>
                <a:gd name="T13" fmla="*/ 562 h 648"/>
                <a:gd name="T14" fmla="*/ 43 w 1602"/>
                <a:gd name="T15" fmla="*/ 620 h 648"/>
                <a:gd name="T16" fmla="*/ 108 w 1602"/>
                <a:gd name="T17" fmla="*/ 647 h 648"/>
                <a:gd name="T18" fmla="*/ 1518 w 1602"/>
                <a:gd name="T19" fmla="*/ 642 h 648"/>
                <a:gd name="T20" fmla="*/ 1575 w 1602"/>
                <a:gd name="T21" fmla="*/ 603 h 648"/>
                <a:gd name="T22" fmla="*/ 1602 w 1602"/>
                <a:gd name="T23" fmla="*/ 540 h 648"/>
                <a:gd name="T24" fmla="*/ 530 w 1602"/>
                <a:gd name="T25" fmla="*/ 463 h 648"/>
                <a:gd name="T26" fmla="*/ 466 w 1602"/>
                <a:gd name="T27" fmla="*/ 517 h 648"/>
                <a:gd name="T28" fmla="*/ 375 w 1602"/>
                <a:gd name="T29" fmla="*/ 533 h 648"/>
                <a:gd name="T30" fmla="*/ 426 w 1602"/>
                <a:gd name="T31" fmla="*/ 129 h 648"/>
                <a:gd name="T32" fmla="*/ 497 w 1602"/>
                <a:gd name="T33" fmla="*/ 159 h 648"/>
                <a:gd name="T34" fmla="*/ 548 w 1602"/>
                <a:gd name="T35" fmla="*/ 231 h 648"/>
                <a:gd name="T36" fmla="*/ 563 w 1602"/>
                <a:gd name="T37" fmla="*/ 328 h 648"/>
                <a:gd name="T38" fmla="*/ 552 w 1602"/>
                <a:gd name="T39" fmla="*/ 420 h 648"/>
                <a:gd name="T40" fmla="*/ 999 w 1602"/>
                <a:gd name="T41" fmla="*/ 466 h 648"/>
                <a:gd name="T42" fmla="*/ 943 w 1602"/>
                <a:gd name="T43" fmla="*/ 515 h 648"/>
                <a:gd name="T44" fmla="*/ 877 w 1602"/>
                <a:gd name="T45" fmla="*/ 537 h 648"/>
                <a:gd name="T46" fmla="*/ 797 w 1602"/>
                <a:gd name="T47" fmla="*/ 539 h 648"/>
                <a:gd name="T48" fmla="*/ 716 w 1602"/>
                <a:gd name="T49" fmla="*/ 518 h 648"/>
                <a:gd name="T50" fmla="*/ 665 w 1602"/>
                <a:gd name="T51" fmla="*/ 481 h 648"/>
                <a:gd name="T52" fmla="*/ 630 w 1602"/>
                <a:gd name="T53" fmla="*/ 423 h 648"/>
                <a:gd name="T54" fmla="*/ 614 w 1602"/>
                <a:gd name="T55" fmla="*/ 330 h 648"/>
                <a:gd name="T56" fmla="*/ 635 w 1602"/>
                <a:gd name="T57" fmla="*/ 222 h 648"/>
                <a:gd name="T58" fmla="*/ 700 w 1602"/>
                <a:gd name="T59" fmla="*/ 150 h 648"/>
                <a:gd name="T60" fmla="*/ 825 w 1602"/>
                <a:gd name="T61" fmla="*/ 118 h 648"/>
                <a:gd name="T62" fmla="*/ 934 w 1602"/>
                <a:gd name="T63" fmla="*/ 140 h 648"/>
                <a:gd name="T64" fmla="*/ 1006 w 1602"/>
                <a:gd name="T65" fmla="*/ 203 h 648"/>
                <a:gd name="T66" fmla="*/ 1036 w 1602"/>
                <a:gd name="T67" fmla="*/ 327 h 648"/>
                <a:gd name="T68" fmla="*/ 1027 w 1602"/>
                <a:gd name="T69" fmla="*/ 406 h 648"/>
                <a:gd name="T70" fmla="*/ 1392 w 1602"/>
                <a:gd name="T71" fmla="*/ 524 h 648"/>
                <a:gd name="T72" fmla="*/ 1302 w 1602"/>
                <a:gd name="T73" fmla="*/ 541 h 648"/>
                <a:gd name="T74" fmla="*/ 1229 w 1602"/>
                <a:gd name="T75" fmla="*/ 532 h 648"/>
                <a:gd name="T76" fmla="*/ 1173 w 1602"/>
                <a:gd name="T77" fmla="*/ 510 h 648"/>
                <a:gd name="T78" fmla="*/ 1121 w 1602"/>
                <a:gd name="T79" fmla="*/ 453 h 648"/>
                <a:gd name="T80" fmla="*/ 1094 w 1602"/>
                <a:gd name="T81" fmla="*/ 381 h 648"/>
                <a:gd name="T82" fmla="*/ 1093 w 1602"/>
                <a:gd name="T83" fmla="*/ 281 h 648"/>
                <a:gd name="T84" fmla="*/ 1143 w 1602"/>
                <a:gd name="T85" fmla="*/ 173 h 648"/>
                <a:gd name="T86" fmla="*/ 1229 w 1602"/>
                <a:gd name="T87" fmla="*/ 126 h 648"/>
                <a:gd name="T88" fmla="*/ 1333 w 1602"/>
                <a:gd name="T89" fmla="*/ 120 h 648"/>
                <a:gd name="T90" fmla="*/ 1417 w 1602"/>
                <a:gd name="T91" fmla="*/ 150 h 648"/>
                <a:gd name="T92" fmla="*/ 1463 w 1602"/>
                <a:gd name="T93" fmla="*/ 201 h 648"/>
                <a:gd name="T94" fmla="*/ 1365 w 1602"/>
                <a:gd name="T95" fmla="*/ 254 h 648"/>
                <a:gd name="T96" fmla="*/ 1341 w 1602"/>
                <a:gd name="T97" fmla="*/ 225 h 648"/>
                <a:gd name="T98" fmla="*/ 1299 w 1602"/>
                <a:gd name="T99" fmla="*/ 213 h 648"/>
                <a:gd name="T100" fmla="*/ 1253 w 1602"/>
                <a:gd name="T101" fmla="*/ 226 h 648"/>
                <a:gd name="T102" fmla="*/ 1226 w 1602"/>
                <a:gd name="T103" fmla="*/ 262 h 648"/>
                <a:gd name="T104" fmla="*/ 1216 w 1602"/>
                <a:gd name="T105" fmla="*/ 328 h 648"/>
                <a:gd name="T106" fmla="*/ 1228 w 1602"/>
                <a:gd name="T107" fmla="*/ 405 h 648"/>
                <a:gd name="T108" fmla="*/ 1254 w 1602"/>
                <a:gd name="T109" fmla="*/ 436 h 648"/>
                <a:gd name="T110" fmla="*/ 1295 w 1602"/>
                <a:gd name="T111" fmla="*/ 446 h 648"/>
                <a:gd name="T112" fmla="*/ 1339 w 1602"/>
                <a:gd name="T113" fmla="*/ 435 h 648"/>
                <a:gd name="T114" fmla="*/ 1372 w 1602"/>
                <a:gd name="T115" fmla="*/ 384 h 648"/>
                <a:gd name="T116" fmla="*/ 1463 w 1602"/>
                <a:gd name="T117" fmla="*/ 460 h 648"/>
                <a:gd name="T118" fmla="*/ 1392 w 1602"/>
                <a:gd name="T119" fmla="*/ 5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2" h="648">
                  <a:moveTo>
                    <a:pt x="1602" y="527"/>
                  </a:moveTo>
                  <a:lnTo>
                    <a:pt x="1602" y="120"/>
                  </a:lnTo>
                  <a:lnTo>
                    <a:pt x="1602" y="120"/>
                  </a:lnTo>
                  <a:lnTo>
                    <a:pt x="1602" y="109"/>
                  </a:lnTo>
                  <a:lnTo>
                    <a:pt x="1600" y="96"/>
                  </a:lnTo>
                  <a:lnTo>
                    <a:pt x="1597" y="85"/>
                  </a:lnTo>
                  <a:lnTo>
                    <a:pt x="1593" y="74"/>
                  </a:lnTo>
                  <a:lnTo>
                    <a:pt x="1588" y="64"/>
                  </a:lnTo>
                  <a:lnTo>
                    <a:pt x="1581" y="53"/>
                  </a:lnTo>
                  <a:lnTo>
                    <a:pt x="1575" y="44"/>
                  </a:lnTo>
                  <a:lnTo>
                    <a:pt x="1567" y="36"/>
                  </a:lnTo>
                  <a:lnTo>
                    <a:pt x="1559" y="28"/>
                  </a:lnTo>
                  <a:lnTo>
                    <a:pt x="1550" y="20"/>
                  </a:lnTo>
                  <a:lnTo>
                    <a:pt x="1539" y="14"/>
                  </a:lnTo>
                  <a:lnTo>
                    <a:pt x="1529" y="10"/>
                  </a:lnTo>
                  <a:lnTo>
                    <a:pt x="1518" y="6"/>
                  </a:lnTo>
                  <a:lnTo>
                    <a:pt x="1506" y="3"/>
                  </a:lnTo>
                  <a:lnTo>
                    <a:pt x="1494" y="1"/>
                  </a:lnTo>
                  <a:lnTo>
                    <a:pt x="1482" y="0"/>
                  </a:lnTo>
                  <a:lnTo>
                    <a:pt x="120" y="0"/>
                  </a:lnTo>
                  <a:lnTo>
                    <a:pt x="120" y="0"/>
                  </a:lnTo>
                  <a:lnTo>
                    <a:pt x="108" y="1"/>
                  </a:lnTo>
                  <a:lnTo>
                    <a:pt x="95" y="3"/>
                  </a:lnTo>
                  <a:lnTo>
                    <a:pt x="84" y="6"/>
                  </a:lnTo>
                  <a:lnTo>
                    <a:pt x="73" y="10"/>
                  </a:lnTo>
                  <a:lnTo>
                    <a:pt x="63" y="14"/>
                  </a:lnTo>
                  <a:lnTo>
                    <a:pt x="52" y="20"/>
                  </a:lnTo>
                  <a:lnTo>
                    <a:pt x="43" y="28"/>
                  </a:lnTo>
                  <a:lnTo>
                    <a:pt x="35" y="36"/>
                  </a:lnTo>
                  <a:lnTo>
                    <a:pt x="27" y="44"/>
                  </a:lnTo>
                  <a:lnTo>
                    <a:pt x="20" y="53"/>
                  </a:lnTo>
                  <a:lnTo>
                    <a:pt x="14" y="64"/>
                  </a:lnTo>
                  <a:lnTo>
                    <a:pt x="9" y="74"/>
                  </a:lnTo>
                  <a:lnTo>
                    <a:pt x="5" y="85"/>
                  </a:lnTo>
                  <a:lnTo>
                    <a:pt x="2" y="96"/>
                  </a:lnTo>
                  <a:lnTo>
                    <a:pt x="0" y="109"/>
                  </a:lnTo>
                  <a:lnTo>
                    <a:pt x="0" y="120"/>
                  </a:lnTo>
                  <a:lnTo>
                    <a:pt x="0" y="527"/>
                  </a:lnTo>
                  <a:lnTo>
                    <a:pt x="0" y="527"/>
                  </a:lnTo>
                  <a:lnTo>
                    <a:pt x="0" y="540"/>
                  </a:lnTo>
                  <a:lnTo>
                    <a:pt x="2" y="551"/>
                  </a:lnTo>
                  <a:lnTo>
                    <a:pt x="5" y="562"/>
                  </a:lnTo>
                  <a:lnTo>
                    <a:pt x="9" y="574"/>
                  </a:lnTo>
                  <a:lnTo>
                    <a:pt x="14" y="584"/>
                  </a:lnTo>
                  <a:lnTo>
                    <a:pt x="20" y="594"/>
                  </a:lnTo>
                  <a:lnTo>
                    <a:pt x="27" y="603"/>
                  </a:lnTo>
                  <a:lnTo>
                    <a:pt x="35" y="612"/>
                  </a:lnTo>
                  <a:lnTo>
                    <a:pt x="43" y="620"/>
                  </a:lnTo>
                  <a:lnTo>
                    <a:pt x="52" y="627"/>
                  </a:lnTo>
                  <a:lnTo>
                    <a:pt x="63" y="633"/>
                  </a:lnTo>
                  <a:lnTo>
                    <a:pt x="73" y="638"/>
                  </a:lnTo>
                  <a:lnTo>
                    <a:pt x="84" y="642"/>
                  </a:lnTo>
                  <a:lnTo>
                    <a:pt x="95" y="644"/>
                  </a:lnTo>
                  <a:lnTo>
                    <a:pt x="108" y="647"/>
                  </a:lnTo>
                  <a:lnTo>
                    <a:pt x="120" y="648"/>
                  </a:lnTo>
                  <a:lnTo>
                    <a:pt x="1482" y="648"/>
                  </a:lnTo>
                  <a:lnTo>
                    <a:pt x="1482" y="648"/>
                  </a:lnTo>
                  <a:lnTo>
                    <a:pt x="1494" y="647"/>
                  </a:lnTo>
                  <a:lnTo>
                    <a:pt x="1506" y="644"/>
                  </a:lnTo>
                  <a:lnTo>
                    <a:pt x="1518" y="642"/>
                  </a:lnTo>
                  <a:lnTo>
                    <a:pt x="1529" y="638"/>
                  </a:lnTo>
                  <a:lnTo>
                    <a:pt x="1539" y="633"/>
                  </a:lnTo>
                  <a:lnTo>
                    <a:pt x="1550" y="627"/>
                  </a:lnTo>
                  <a:lnTo>
                    <a:pt x="1559" y="620"/>
                  </a:lnTo>
                  <a:lnTo>
                    <a:pt x="1567" y="612"/>
                  </a:lnTo>
                  <a:lnTo>
                    <a:pt x="1575" y="603"/>
                  </a:lnTo>
                  <a:lnTo>
                    <a:pt x="1581" y="594"/>
                  </a:lnTo>
                  <a:lnTo>
                    <a:pt x="1588" y="584"/>
                  </a:lnTo>
                  <a:lnTo>
                    <a:pt x="1593" y="574"/>
                  </a:lnTo>
                  <a:lnTo>
                    <a:pt x="1597" y="562"/>
                  </a:lnTo>
                  <a:lnTo>
                    <a:pt x="1600" y="551"/>
                  </a:lnTo>
                  <a:lnTo>
                    <a:pt x="1602" y="540"/>
                  </a:lnTo>
                  <a:lnTo>
                    <a:pt x="1602" y="527"/>
                  </a:lnTo>
                  <a:lnTo>
                    <a:pt x="1602" y="527"/>
                  </a:lnTo>
                  <a:close/>
                  <a:moveTo>
                    <a:pt x="549" y="430"/>
                  </a:moveTo>
                  <a:lnTo>
                    <a:pt x="549" y="430"/>
                  </a:lnTo>
                  <a:lnTo>
                    <a:pt x="541" y="447"/>
                  </a:lnTo>
                  <a:lnTo>
                    <a:pt x="530" y="463"/>
                  </a:lnTo>
                  <a:lnTo>
                    <a:pt x="520" y="477"/>
                  </a:lnTo>
                  <a:lnTo>
                    <a:pt x="508" y="489"/>
                  </a:lnTo>
                  <a:lnTo>
                    <a:pt x="508" y="489"/>
                  </a:lnTo>
                  <a:lnTo>
                    <a:pt x="493" y="501"/>
                  </a:lnTo>
                  <a:lnTo>
                    <a:pt x="480" y="510"/>
                  </a:lnTo>
                  <a:lnTo>
                    <a:pt x="466" y="517"/>
                  </a:lnTo>
                  <a:lnTo>
                    <a:pt x="450" y="522"/>
                  </a:lnTo>
                  <a:lnTo>
                    <a:pt x="450" y="522"/>
                  </a:lnTo>
                  <a:lnTo>
                    <a:pt x="431" y="527"/>
                  </a:lnTo>
                  <a:lnTo>
                    <a:pt x="411" y="530"/>
                  </a:lnTo>
                  <a:lnTo>
                    <a:pt x="393" y="532"/>
                  </a:lnTo>
                  <a:lnTo>
                    <a:pt x="375" y="533"/>
                  </a:lnTo>
                  <a:lnTo>
                    <a:pt x="188" y="533"/>
                  </a:lnTo>
                  <a:lnTo>
                    <a:pt x="188" y="125"/>
                  </a:lnTo>
                  <a:lnTo>
                    <a:pt x="375" y="125"/>
                  </a:lnTo>
                  <a:lnTo>
                    <a:pt x="375" y="125"/>
                  </a:lnTo>
                  <a:lnTo>
                    <a:pt x="402" y="126"/>
                  </a:lnTo>
                  <a:lnTo>
                    <a:pt x="426" y="129"/>
                  </a:lnTo>
                  <a:lnTo>
                    <a:pt x="446" y="133"/>
                  </a:lnTo>
                  <a:lnTo>
                    <a:pt x="456" y="137"/>
                  </a:lnTo>
                  <a:lnTo>
                    <a:pt x="465" y="141"/>
                  </a:lnTo>
                  <a:lnTo>
                    <a:pt x="465" y="141"/>
                  </a:lnTo>
                  <a:lnTo>
                    <a:pt x="481" y="149"/>
                  </a:lnTo>
                  <a:lnTo>
                    <a:pt x="497" y="159"/>
                  </a:lnTo>
                  <a:lnTo>
                    <a:pt x="509" y="170"/>
                  </a:lnTo>
                  <a:lnTo>
                    <a:pt x="521" y="184"/>
                  </a:lnTo>
                  <a:lnTo>
                    <a:pt x="521" y="184"/>
                  </a:lnTo>
                  <a:lnTo>
                    <a:pt x="531" y="198"/>
                  </a:lnTo>
                  <a:lnTo>
                    <a:pt x="541" y="214"/>
                  </a:lnTo>
                  <a:lnTo>
                    <a:pt x="548" y="231"/>
                  </a:lnTo>
                  <a:lnTo>
                    <a:pt x="553" y="249"/>
                  </a:lnTo>
                  <a:lnTo>
                    <a:pt x="553" y="249"/>
                  </a:lnTo>
                  <a:lnTo>
                    <a:pt x="558" y="268"/>
                  </a:lnTo>
                  <a:lnTo>
                    <a:pt x="561" y="288"/>
                  </a:lnTo>
                  <a:lnTo>
                    <a:pt x="563" y="307"/>
                  </a:lnTo>
                  <a:lnTo>
                    <a:pt x="563" y="328"/>
                  </a:lnTo>
                  <a:lnTo>
                    <a:pt x="563" y="328"/>
                  </a:lnTo>
                  <a:lnTo>
                    <a:pt x="562" y="359"/>
                  </a:lnTo>
                  <a:lnTo>
                    <a:pt x="560" y="386"/>
                  </a:lnTo>
                  <a:lnTo>
                    <a:pt x="558" y="398"/>
                  </a:lnTo>
                  <a:lnTo>
                    <a:pt x="555" y="409"/>
                  </a:lnTo>
                  <a:lnTo>
                    <a:pt x="552" y="420"/>
                  </a:lnTo>
                  <a:lnTo>
                    <a:pt x="549" y="430"/>
                  </a:lnTo>
                  <a:lnTo>
                    <a:pt x="549" y="430"/>
                  </a:lnTo>
                  <a:close/>
                  <a:moveTo>
                    <a:pt x="1013" y="444"/>
                  </a:moveTo>
                  <a:lnTo>
                    <a:pt x="1013" y="444"/>
                  </a:lnTo>
                  <a:lnTo>
                    <a:pt x="1007" y="454"/>
                  </a:lnTo>
                  <a:lnTo>
                    <a:pt x="999" y="466"/>
                  </a:lnTo>
                  <a:lnTo>
                    <a:pt x="991" y="475"/>
                  </a:lnTo>
                  <a:lnTo>
                    <a:pt x="983" y="484"/>
                  </a:lnTo>
                  <a:lnTo>
                    <a:pt x="974" y="492"/>
                  </a:lnTo>
                  <a:lnTo>
                    <a:pt x="964" y="501"/>
                  </a:lnTo>
                  <a:lnTo>
                    <a:pt x="954" y="508"/>
                  </a:lnTo>
                  <a:lnTo>
                    <a:pt x="943" y="515"/>
                  </a:lnTo>
                  <a:lnTo>
                    <a:pt x="943" y="515"/>
                  </a:lnTo>
                  <a:lnTo>
                    <a:pt x="932" y="521"/>
                  </a:lnTo>
                  <a:lnTo>
                    <a:pt x="919" y="526"/>
                  </a:lnTo>
                  <a:lnTo>
                    <a:pt x="906" y="530"/>
                  </a:lnTo>
                  <a:lnTo>
                    <a:pt x="892" y="533"/>
                  </a:lnTo>
                  <a:lnTo>
                    <a:pt x="877" y="537"/>
                  </a:lnTo>
                  <a:lnTo>
                    <a:pt x="863" y="539"/>
                  </a:lnTo>
                  <a:lnTo>
                    <a:pt x="846" y="540"/>
                  </a:lnTo>
                  <a:lnTo>
                    <a:pt x="830" y="541"/>
                  </a:lnTo>
                  <a:lnTo>
                    <a:pt x="830" y="541"/>
                  </a:lnTo>
                  <a:lnTo>
                    <a:pt x="813" y="540"/>
                  </a:lnTo>
                  <a:lnTo>
                    <a:pt x="797" y="539"/>
                  </a:lnTo>
                  <a:lnTo>
                    <a:pt x="781" y="538"/>
                  </a:lnTo>
                  <a:lnTo>
                    <a:pt x="767" y="534"/>
                  </a:lnTo>
                  <a:lnTo>
                    <a:pt x="753" y="531"/>
                  </a:lnTo>
                  <a:lnTo>
                    <a:pt x="739" y="528"/>
                  </a:lnTo>
                  <a:lnTo>
                    <a:pt x="727" y="523"/>
                  </a:lnTo>
                  <a:lnTo>
                    <a:pt x="716" y="518"/>
                  </a:lnTo>
                  <a:lnTo>
                    <a:pt x="716" y="518"/>
                  </a:lnTo>
                  <a:lnTo>
                    <a:pt x="704" y="512"/>
                  </a:lnTo>
                  <a:lnTo>
                    <a:pt x="694" y="506"/>
                  </a:lnTo>
                  <a:lnTo>
                    <a:pt x="684" y="498"/>
                  </a:lnTo>
                  <a:lnTo>
                    <a:pt x="674" y="490"/>
                  </a:lnTo>
                  <a:lnTo>
                    <a:pt x="665" y="481"/>
                  </a:lnTo>
                  <a:lnTo>
                    <a:pt x="657" y="471"/>
                  </a:lnTo>
                  <a:lnTo>
                    <a:pt x="650" y="460"/>
                  </a:lnTo>
                  <a:lnTo>
                    <a:pt x="643" y="449"/>
                  </a:lnTo>
                  <a:lnTo>
                    <a:pt x="643" y="449"/>
                  </a:lnTo>
                  <a:lnTo>
                    <a:pt x="635" y="437"/>
                  </a:lnTo>
                  <a:lnTo>
                    <a:pt x="630" y="423"/>
                  </a:lnTo>
                  <a:lnTo>
                    <a:pt x="625" y="410"/>
                  </a:lnTo>
                  <a:lnTo>
                    <a:pt x="621" y="395"/>
                  </a:lnTo>
                  <a:lnTo>
                    <a:pt x="618" y="380"/>
                  </a:lnTo>
                  <a:lnTo>
                    <a:pt x="616" y="364"/>
                  </a:lnTo>
                  <a:lnTo>
                    <a:pt x="615" y="347"/>
                  </a:lnTo>
                  <a:lnTo>
                    <a:pt x="614" y="330"/>
                  </a:lnTo>
                  <a:lnTo>
                    <a:pt x="614" y="330"/>
                  </a:lnTo>
                  <a:lnTo>
                    <a:pt x="615" y="305"/>
                  </a:lnTo>
                  <a:lnTo>
                    <a:pt x="618" y="283"/>
                  </a:lnTo>
                  <a:lnTo>
                    <a:pt x="622" y="261"/>
                  </a:lnTo>
                  <a:lnTo>
                    <a:pt x="628" y="240"/>
                  </a:lnTo>
                  <a:lnTo>
                    <a:pt x="635" y="222"/>
                  </a:lnTo>
                  <a:lnTo>
                    <a:pt x="646" y="204"/>
                  </a:lnTo>
                  <a:lnTo>
                    <a:pt x="657" y="189"/>
                  </a:lnTo>
                  <a:lnTo>
                    <a:pt x="669" y="174"/>
                  </a:lnTo>
                  <a:lnTo>
                    <a:pt x="669" y="174"/>
                  </a:lnTo>
                  <a:lnTo>
                    <a:pt x="685" y="161"/>
                  </a:lnTo>
                  <a:lnTo>
                    <a:pt x="700" y="150"/>
                  </a:lnTo>
                  <a:lnTo>
                    <a:pt x="718" y="140"/>
                  </a:lnTo>
                  <a:lnTo>
                    <a:pt x="736" y="132"/>
                  </a:lnTo>
                  <a:lnTo>
                    <a:pt x="757" y="126"/>
                  </a:lnTo>
                  <a:lnTo>
                    <a:pt x="777" y="122"/>
                  </a:lnTo>
                  <a:lnTo>
                    <a:pt x="800" y="119"/>
                  </a:lnTo>
                  <a:lnTo>
                    <a:pt x="825" y="118"/>
                  </a:lnTo>
                  <a:lnTo>
                    <a:pt x="825" y="118"/>
                  </a:lnTo>
                  <a:lnTo>
                    <a:pt x="849" y="119"/>
                  </a:lnTo>
                  <a:lnTo>
                    <a:pt x="873" y="122"/>
                  </a:lnTo>
                  <a:lnTo>
                    <a:pt x="894" y="126"/>
                  </a:lnTo>
                  <a:lnTo>
                    <a:pt x="915" y="132"/>
                  </a:lnTo>
                  <a:lnTo>
                    <a:pt x="934" y="140"/>
                  </a:lnTo>
                  <a:lnTo>
                    <a:pt x="951" y="149"/>
                  </a:lnTo>
                  <a:lnTo>
                    <a:pt x="968" y="160"/>
                  </a:lnTo>
                  <a:lnTo>
                    <a:pt x="982" y="173"/>
                  </a:lnTo>
                  <a:lnTo>
                    <a:pt x="982" y="173"/>
                  </a:lnTo>
                  <a:lnTo>
                    <a:pt x="994" y="187"/>
                  </a:lnTo>
                  <a:lnTo>
                    <a:pt x="1006" y="203"/>
                  </a:lnTo>
                  <a:lnTo>
                    <a:pt x="1015" y="220"/>
                  </a:lnTo>
                  <a:lnTo>
                    <a:pt x="1023" y="238"/>
                  </a:lnTo>
                  <a:lnTo>
                    <a:pt x="1029" y="259"/>
                  </a:lnTo>
                  <a:lnTo>
                    <a:pt x="1033" y="279"/>
                  </a:lnTo>
                  <a:lnTo>
                    <a:pt x="1035" y="302"/>
                  </a:lnTo>
                  <a:lnTo>
                    <a:pt x="1036" y="327"/>
                  </a:lnTo>
                  <a:lnTo>
                    <a:pt x="1036" y="327"/>
                  </a:lnTo>
                  <a:lnTo>
                    <a:pt x="1036" y="343"/>
                  </a:lnTo>
                  <a:lnTo>
                    <a:pt x="1035" y="361"/>
                  </a:lnTo>
                  <a:lnTo>
                    <a:pt x="1033" y="376"/>
                  </a:lnTo>
                  <a:lnTo>
                    <a:pt x="1030" y="392"/>
                  </a:lnTo>
                  <a:lnTo>
                    <a:pt x="1027" y="406"/>
                  </a:lnTo>
                  <a:lnTo>
                    <a:pt x="1023" y="419"/>
                  </a:lnTo>
                  <a:lnTo>
                    <a:pt x="1018" y="432"/>
                  </a:lnTo>
                  <a:lnTo>
                    <a:pt x="1013" y="444"/>
                  </a:lnTo>
                  <a:lnTo>
                    <a:pt x="1013" y="444"/>
                  </a:lnTo>
                  <a:close/>
                  <a:moveTo>
                    <a:pt x="1392" y="524"/>
                  </a:moveTo>
                  <a:lnTo>
                    <a:pt x="1392" y="524"/>
                  </a:lnTo>
                  <a:lnTo>
                    <a:pt x="1383" y="528"/>
                  </a:lnTo>
                  <a:lnTo>
                    <a:pt x="1374" y="531"/>
                  </a:lnTo>
                  <a:lnTo>
                    <a:pt x="1363" y="534"/>
                  </a:lnTo>
                  <a:lnTo>
                    <a:pt x="1352" y="537"/>
                  </a:lnTo>
                  <a:lnTo>
                    <a:pt x="1328" y="540"/>
                  </a:lnTo>
                  <a:lnTo>
                    <a:pt x="1302" y="541"/>
                  </a:lnTo>
                  <a:lnTo>
                    <a:pt x="1302" y="541"/>
                  </a:lnTo>
                  <a:lnTo>
                    <a:pt x="1285" y="540"/>
                  </a:lnTo>
                  <a:lnTo>
                    <a:pt x="1270" y="539"/>
                  </a:lnTo>
                  <a:lnTo>
                    <a:pt x="1255" y="538"/>
                  </a:lnTo>
                  <a:lnTo>
                    <a:pt x="1241" y="536"/>
                  </a:lnTo>
                  <a:lnTo>
                    <a:pt x="1229" y="532"/>
                  </a:lnTo>
                  <a:lnTo>
                    <a:pt x="1216" y="529"/>
                  </a:lnTo>
                  <a:lnTo>
                    <a:pt x="1204" y="525"/>
                  </a:lnTo>
                  <a:lnTo>
                    <a:pt x="1193" y="521"/>
                  </a:lnTo>
                  <a:lnTo>
                    <a:pt x="1193" y="521"/>
                  </a:lnTo>
                  <a:lnTo>
                    <a:pt x="1182" y="516"/>
                  </a:lnTo>
                  <a:lnTo>
                    <a:pt x="1173" y="510"/>
                  </a:lnTo>
                  <a:lnTo>
                    <a:pt x="1163" y="503"/>
                  </a:lnTo>
                  <a:lnTo>
                    <a:pt x="1154" y="494"/>
                  </a:lnTo>
                  <a:lnTo>
                    <a:pt x="1145" y="485"/>
                  </a:lnTo>
                  <a:lnTo>
                    <a:pt x="1136" y="476"/>
                  </a:lnTo>
                  <a:lnTo>
                    <a:pt x="1128" y="465"/>
                  </a:lnTo>
                  <a:lnTo>
                    <a:pt x="1121" y="453"/>
                  </a:lnTo>
                  <a:lnTo>
                    <a:pt x="1121" y="453"/>
                  </a:lnTo>
                  <a:lnTo>
                    <a:pt x="1114" y="440"/>
                  </a:lnTo>
                  <a:lnTo>
                    <a:pt x="1107" y="427"/>
                  </a:lnTo>
                  <a:lnTo>
                    <a:pt x="1102" y="412"/>
                  </a:lnTo>
                  <a:lnTo>
                    <a:pt x="1097" y="398"/>
                  </a:lnTo>
                  <a:lnTo>
                    <a:pt x="1094" y="381"/>
                  </a:lnTo>
                  <a:lnTo>
                    <a:pt x="1092" y="365"/>
                  </a:lnTo>
                  <a:lnTo>
                    <a:pt x="1090" y="347"/>
                  </a:lnTo>
                  <a:lnTo>
                    <a:pt x="1090" y="329"/>
                  </a:lnTo>
                  <a:lnTo>
                    <a:pt x="1090" y="329"/>
                  </a:lnTo>
                  <a:lnTo>
                    <a:pt x="1091" y="304"/>
                  </a:lnTo>
                  <a:lnTo>
                    <a:pt x="1093" y="281"/>
                  </a:lnTo>
                  <a:lnTo>
                    <a:pt x="1097" y="259"/>
                  </a:lnTo>
                  <a:lnTo>
                    <a:pt x="1103" y="239"/>
                  </a:lnTo>
                  <a:lnTo>
                    <a:pt x="1110" y="220"/>
                  </a:lnTo>
                  <a:lnTo>
                    <a:pt x="1120" y="203"/>
                  </a:lnTo>
                  <a:lnTo>
                    <a:pt x="1131" y="187"/>
                  </a:lnTo>
                  <a:lnTo>
                    <a:pt x="1143" y="173"/>
                  </a:lnTo>
                  <a:lnTo>
                    <a:pt x="1143" y="173"/>
                  </a:lnTo>
                  <a:lnTo>
                    <a:pt x="1158" y="160"/>
                  </a:lnTo>
                  <a:lnTo>
                    <a:pt x="1173" y="149"/>
                  </a:lnTo>
                  <a:lnTo>
                    <a:pt x="1191" y="140"/>
                  </a:lnTo>
                  <a:lnTo>
                    <a:pt x="1209" y="132"/>
                  </a:lnTo>
                  <a:lnTo>
                    <a:pt x="1229" y="126"/>
                  </a:lnTo>
                  <a:lnTo>
                    <a:pt x="1249" y="122"/>
                  </a:lnTo>
                  <a:lnTo>
                    <a:pt x="1272" y="119"/>
                  </a:lnTo>
                  <a:lnTo>
                    <a:pt x="1297" y="118"/>
                  </a:lnTo>
                  <a:lnTo>
                    <a:pt x="1297" y="118"/>
                  </a:lnTo>
                  <a:lnTo>
                    <a:pt x="1315" y="119"/>
                  </a:lnTo>
                  <a:lnTo>
                    <a:pt x="1333" y="120"/>
                  </a:lnTo>
                  <a:lnTo>
                    <a:pt x="1349" y="123"/>
                  </a:lnTo>
                  <a:lnTo>
                    <a:pt x="1364" y="126"/>
                  </a:lnTo>
                  <a:lnTo>
                    <a:pt x="1380" y="130"/>
                  </a:lnTo>
                  <a:lnTo>
                    <a:pt x="1393" y="136"/>
                  </a:lnTo>
                  <a:lnTo>
                    <a:pt x="1406" y="143"/>
                  </a:lnTo>
                  <a:lnTo>
                    <a:pt x="1417" y="150"/>
                  </a:lnTo>
                  <a:lnTo>
                    <a:pt x="1417" y="150"/>
                  </a:lnTo>
                  <a:lnTo>
                    <a:pt x="1428" y="158"/>
                  </a:lnTo>
                  <a:lnTo>
                    <a:pt x="1437" y="167"/>
                  </a:lnTo>
                  <a:lnTo>
                    <a:pt x="1447" y="178"/>
                  </a:lnTo>
                  <a:lnTo>
                    <a:pt x="1456" y="189"/>
                  </a:lnTo>
                  <a:lnTo>
                    <a:pt x="1463" y="201"/>
                  </a:lnTo>
                  <a:lnTo>
                    <a:pt x="1470" y="215"/>
                  </a:lnTo>
                  <a:lnTo>
                    <a:pt x="1478" y="230"/>
                  </a:lnTo>
                  <a:lnTo>
                    <a:pt x="1483" y="246"/>
                  </a:lnTo>
                  <a:lnTo>
                    <a:pt x="1372" y="270"/>
                  </a:lnTo>
                  <a:lnTo>
                    <a:pt x="1372" y="270"/>
                  </a:lnTo>
                  <a:lnTo>
                    <a:pt x="1365" y="254"/>
                  </a:lnTo>
                  <a:lnTo>
                    <a:pt x="1362" y="248"/>
                  </a:lnTo>
                  <a:lnTo>
                    <a:pt x="1359" y="242"/>
                  </a:lnTo>
                  <a:lnTo>
                    <a:pt x="1359" y="242"/>
                  </a:lnTo>
                  <a:lnTo>
                    <a:pt x="1354" y="236"/>
                  </a:lnTo>
                  <a:lnTo>
                    <a:pt x="1348" y="230"/>
                  </a:lnTo>
                  <a:lnTo>
                    <a:pt x="1341" y="225"/>
                  </a:lnTo>
                  <a:lnTo>
                    <a:pt x="1334" y="221"/>
                  </a:lnTo>
                  <a:lnTo>
                    <a:pt x="1334" y="221"/>
                  </a:lnTo>
                  <a:lnTo>
                    <a:pt x="1325" y="217"/>
                  </a:lnTo>
                  <a:lnTo>
                    <a:pt x="1317" y="215"/>
                  </a:lnTo>
                  <a:lnTo>
                    <a:pt x="1308" y="214"/>
                  </a:lnTo>
                  <a:lnTo>
                    <a:pt x="1299" y="213"/>
                  </a:lnTo>
                  <a:lnTo>
                    <a:pt x="1299" y="213"/>
                  </a:lnTo>
                  <a:lnTo>
                    <a:pt x="1288" y="214"/>
                  </a:lnTo>
                  <a:lnTo>
                    <a:pt x="1279" y="215"/>
                  </a:lnTo>
                  <a:lnTo>
                    <a:pt x="1270" y="218"/>
                  </a:lnTo>
                  <a:lnTo>
                    <a:pt x="1262" y="221"/>
                  </a:lnTo>
                  <a:lnTo>
                    <a:pt x="1253" y="226"/>
                  </a:lnTo>
                  <a:lnTo>
                    <a:pt x="1246" y="232"/>
                  </a:lnTo>
                  <a:lnTo>
                    <a:pt x="1239" y="239"/>
                  </a:lnTo>
                  <a:lnTo>
                    <a:pt x="1234" y="248"/>
                  </a:lnTo>
                  <a:lnTo>
                    <a:pt x="1234" y="248"/>
                  </a:lnTo>
                  <a:lnTo>
                    <a:pt x="1230" y="254"/>
                  </a:lnTo>
                  <a:lnTo>
                    <a:pt x="1226" y="262"/>
                  </a:lnTo>
                  <a:lnTo>
                    <a:pt x="1223" y="270"/>
                  </a:lnTo>
                  <a:lnTo>
                    <a:pt x="1220" y="281"/>
                  </a:lnTo>
                  <a:lnTo>
                    <a:pt x="1218" y="291"/>
                  </a:lnTo>
                  <a:lnTo>
                    <a:pt x="1217" y="302"/>
                  </a:lnTo>
                  <a:lnTo>
                    <a:pt x="1216" y="328"/>
                  </a:lnTo>
                  <a:lnTo>
                    <a:pt x="1216" y="328"/>
                  </a:lnTo>
                  <a:lnTo>
                    <a:pt x="1216" y="344"/>
                  </a:lnTo>
                  <a:lnTo>
                    <a:pt x="1217" y="359"/>
                  </a:lnTo>
                  <a:lnTo>
                    <a:pt x="1219" y="372"/>
                  </a:lnTo>
                  <a:lnTo>
                    <a:pt x="1222" y="384"/>
                  </a:lnTo>
                  <a:lnTo>
                    <a:pt x="1225" y="396"/>
                  </a:lnTo>
                  <a:lnTo>
                    <a:pt x="1228" y="405"/>
                  </a:lnTo>
                  <a:lnTo>
                    <a:pt x="1232" y="413"/>
                  </a:lnTo>
                  <a:lnTo>
                    <a:pt x="1237" y="420"/>
                  </a:lnTo>
                  <a:lnTo>
                    <a:pt x="1237" y="420"/>
                  </a:lnTo>
                  <a:lnTo>
                    <a:pt x="1242" y="427"/>
                  </a:lnTo>
                  <a:lnTo>
                    <a:pt x="1248" y="432"/>
                  </a:lnTo>
                  <a:lnTo>
                    <a:pt x="1254" y="436"/>
                  </a:lnTo>
                  <a:lnTo>
                    <a:pt x="1262" y="439"/>
                  </a:lnTo>
                  <a:lnTo>
                    <a:pt x="1269" y="442"/>
                  </a:lnTo>
                  <a:lnTo>
                    <a:pt x="1277" y="444"/>
                  </a:lnTo>
                  <a:lnTo>
                    <a:pt x="1285" y="445"/>
                  </a:lnTo>
                  <a:lnTo>
                    <a:pt x="1295" y="446"/>
                  </a:lnTo>
                  <a:lnTo>
                    <a:pt x="1295" y="446"/>
                  </a:lnTo>
                  <a:lnTo>
                    <a:pt x="1304" y="445"/>
                  </a:lnTo>
                  <a:lnTo>
                    <a:pt x="1312" y="444"/>
                  </a:lnTo>
                  <a:lnTo>
                    <a:pt x="1319" y="443"/>
                  </a:lnTo>
                  <a:lnTo>
                    <a:pt x="1326" y="441"/>
                  </a:lnTo>
                  <a:lnTo>
                    <a:pt x="1333" y="438"/>
                  </a:lnTo>
                  <a:lnTo>
                    <a:pt x="1339" y="435"/>
                  </a:lnTo>
                  <a:lnTo>
                    <a:pt x="1345" y="431"/>
                  </a:lnTo>
                  <a:lnTo>
                    <a:pt x="1349" y="425"/>
                  </a:lnTo>
                  <a:lnTo>
                    <a:pt x="1349" y="425"/>
                  </a:lnTo>
                  <a:lnTo>
                    <a:pt x="1358" y="414"/>
                  </a:lnTo>
                  <a:lnTo>
                    <a:pt x="1365" y="401"/>
                  </a:lnTo>
                  <a:lnTo>
                    <a:pt x="1372" y="384"/>
                  </a:lnTo>
                  <a:lnTo>
                    <a:pt x="1376" y="366"/>
                  </a:lnTo>
                  <a:lnTo>
                    <a:pt x="1487" y="400"/>
                  </a:lnTo>
                  <a:lnTo>
                    <a:pt x="1487" y="400"/>
                  </a:lnTo>
                  <a:lnTo>
                    <a:pt x="1481" y="422"/>
                  </a:lnTo>
                  <a:lnTo>
                    <a:pt x="1472" y="442"/>
                  </a:lnTo>
                  <a:lnTo>
                    <a:pt x="1463" y="460"/>
                  </a:lnTo>
                  <a:lnTo>
                    <a:pt x="1452" y="478"/>
                  </a:lnTo>
                  <a:lnTo>
                    <a:pt x="1452" y="478"/>
                  </a:lnTo>
                  <a:lnTo>
                    <a:pt x="1438" y="492"/>
                  </a:lnTo>
                  <a:lnTo>
                    <a:pt x="1425" y="505"/>
                  </a:lnTo>
                  <a:lnTo>
                    <a:pt x="1410" y="516"/>
                  </a:lnTo>
                  <a:lnTo>
                    <a:pt x="1392" y="524"/>
                  </a:lnTo>
                  <a:lnTo>
                    <a:pt x="1392"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98" name="Freeform 154"/>
            <p:cNvSpPr>
              <a:spLocks noEditPoints="1"/>
            </p:cNvSpPr>
            <p:nvPr/>
          </p:nvSpPr>
          <p:spPr bwMode="auto">
            <a:xfrm>
              <a:off x="6296020" y="2092025"/>
              <a:ext cx="778707" cy="891618"/>
            </a:xfrm>
            <a:custGeom>
              <a:avLst/>
              <a:gdLst>
                <a:gd name="T0" fmla="*/ 1589 w 1599"/>
                <a:gd name="T1" fmla="*/ 550 h 1831"/>
                <a:gd name="T2" fmla="*/ 1055 w 1599"/>
                <a:gd name="T3" fmla="*/ 18 h 1831"/>
                <a:gd name="T4" fmla="*/ 1025 w 1599"/>
                <a:gd name="T5" fmla="*/ 1 h 1831"/>
                <a:gd name="T6" fmla="*/ 237 w 1599"/>
                <a:gd name="T7" fmla="*/ 0 h 1831"/>
                <a:gd name="T8" fmla="*/ 189 w 1599"/>
                <a:gd name="T9" fmla="*/ 5 h 1831"/>
                <a:gd name="T10" fmla="*/ 124 w 1599"/>
                <a:gd name="T11" fmla="*/ 29 h 1831"/>
                <a:gd name="T12" fmla="*/ 70 w 1599"/>
                <a:gd name="T13" fmla="*/ 70 h 1831"/>
                <a:gd name="T14" fmla="*/ 29 w 1599"/>
                <a:gd name="T15" fmla="*/ 125 h 1831"/>
                <a:gd name="T16" fmla="*/ 5 w 1599"/>
                <a:gd name="T17" fmla="*/ 189 h 1831"/>
                <a:gd name="T18" fmla="*/ 0 w 1599"/>
                <a:gd name="T19" fmla="*/ 238 h 1831"/>
                <a:gd name="T20" fmla="*/ 2 w 1599"/>
                <a:gd name="T21" fmla="*/ 759 h 1831"/>
                <a:gd name="T22" fmla="*/ 17 w 1599"/>
                <a:gd name="T23" fmla="*/ 789 h 1831"/>
                <a:gd name="T24" fmla="*/ 47 w 1599"/>
                <a:gd name="T25" fmla="*/ 804 h 1831"/>
                <a:gd name="T26" fmla="*/ 71 w 1599"/>
                <a:gd name="T27" fmla="*/ 804 h 1831"/>
                <a:gd name="T28" fmla="*/ 101 w 1599"/>
                <a:gd name="T29" fmla="*/ 789 h 1831"/>
                <a:gd name="T30" fmla="*/ 116 w 1599"/>
                <a:gd name="T31" fmla="*/ 759 h 1831"/>
                <a:gd name="T32" fmla="*/ 117 w 1599"/>
                <a:gd name="T33" fmla="*/ 238 h 1831"/>
                <a:gd name="T34" fmla="*/ 122 w 1599"/>
                <a:gd name="T35" fmla="*/ 202 h 1831"/>
                <a:gd name="T36" fmla="*/ 138 w 1599"/>
                <a:gd name="T37" fmla="*/ 170 h 1831"/>
                <a:gd name="T38" fmla="*/ 161 w 1599"/>
                <a:gd name="T39" fmla="*/ 145 h 1831"/>
                <a:gd name="T40" fmla="*/ 190 w 1599"/>
                <a:gd name="T41" fmla="*/ 127 h 1831"/>
                <a:gd name="T42" fmla="*/ 225 w 1599"/>
                <a:gd name="T43" fmla="*/ 117 h 1831"/>
                <a:gd name="T44" fmla="*/ 951 w 1599"/>
                <a:gd name="T45" fmla="*/ 404 h 1831"/>
                <a:gd name="T46" fmla="*/ 952 w 1599"/>
                <a:gd name="T47" fmla="*/ 429 h 1831"/>
                <a:gd name="T48" fmla="*/ 970 w 1599"/>
                <a:gd name="T49" fmla="*/ 497 h 1831"/>
                <a:gd name="T50" fmla="*/ 1005 w 1599"/>
                <a:gd name="T51" fmla="*/ 555 h 1831"/>
                <a:gd name="T52" fmla="*/ 1055 w 1599"/>
                <a:gd name="T53" fmla="*/ 602 h 1831"/>
                <a:gd name="T54" fmla="*/ 1118 w 1599"/>
                <a:gd name="T55" fmla="*/ 631 h 1831"/>
                <a:gd name="T56" fmla="*/ 1175 w 1599"/>
                <a:gd name="T57" fmla="*/ 642 h 1831"/>
                <a:gd name="T58" fmla="*/ 1482 w 1599"/>
                <a:gd name="T59" fmla="*/ 1594 h 1831"/>
                <a:gd name="T60" fmla="*/ 1480 w 1599"/>
                <a:gd name="T61" fmla="*/ 1618 h 1831"/>
                <a:gd name="T62" fmla="*/ 1467 w 1599"/>
                <a:gd name="T63" fmla="*/ 1651 h 1831"/>
                <a:gd name="T64" fmla="*/ 1447 w 1599"/>
                <a:gd name="T65" fmla="*/ 1679 h 1831"/>
                <a:gd name="T66" fmla="*/ 1419 w 1599"/>
                <a:gd name="T67" fmla="*/ 1700 h 1831"/>
                <a:gd name="T68" fmla="*/ 1386 w 1599"/>
                <a:gd name="T69" fmla="*/ 1711 h 1831"/>
                <a:gd name="T70" fmla="*/ 59 w 1599"/>
                <a:gd name="T71" fmla="*/ 1714 h 1831"/>
                <a:gd name="T72" fmla="*/ 36 w 1599"/>
                <a:gd name="T73" fmla="*/ 1718 h 1831"/>
                <a:gd name="T74" fmla="*/ 10 w 1599"/>
                <a:gd name="T75" fmla="*/ 1740 h 1831"/>
                <a:gd name="T76" fmla="*/ 0 w 1599"/>
                <a:gd name="T77" fmla="*/ 1773 h 1831"/>
                <a:gd name="T78" fmla="*/ 5 w 1599"/>
                <a:gd name="T79" fmla="*/ 1795 h 1831"/>
                <a:gd name="T80" fmla="*/ 26 w 1599"/>
                <a:gd name="T81" fmla="*/ 1821 h 1831"/>
                <a:gd name="T82" fmla="*/ 59 w 1599"/>
                <a:gd name="T83" fmla="*/ 1831 h 1831"/>
                <a:gd name="T84" fmla="*/ 1386 w 1599"/>
                <a:gd name="T85" fmla="*/ 1829 h 1831"/>
                <a:gd name="T86" fmla="*/ 1454 w 1599"/>
                <a:gd name="T87" fmla="*/ 1812 h 1831"/>
                <a:gd name="T88" fmla="*/ 1513 w 1599"/>
                <a:gd name="T89" fmla="*/ 1777 h 1831"/>
                <a:gd name="T90" fmla="*/ 1558 w 1599"/>
                <a:gd name="T91" fmla="*/ 1726 h 1831"/>
                <a:gd name="T92" fmla="*/ 1588 w 1599"/>
                <a:gd name="T93" fmla="*/ 1665 h 1831"/>
                <a:gd name="T94" fmla="*/ 1598 w 1599"/>
                <a:gd name="T95" fmla="*/ 1606 h 1831"/>
                <a:gd name="T96" fmla="*/ 1599 w 1599"/>
                <a:gd name="T97" fmla="*/ 583 h 1831"/>
                <a:gd name="T98" fmla="*/ 1594 w 1599"/>
                <a:gd name="T99" fmla="*/ 560 h 1831"/>
                <a:gd name="T100" fmla="*/ 1067 w 1599"/>
                <a:gd name="T101" fmla="*/ 404 h 1831"/>
                <a:gd name="T102" fmla="*/ 1188 w 1599"/>
                <a:gd name="T103" fmla="*/ 524 h 1831"/>
                <a:gd name="T104" fmla="*/ 1164 w 1599"/>
                <a:gd name="T105" fmla="*/ 522 h 1831"/>
                <a:gd name="T106" fmla="*/ 1131 w 1599"/>
                <a:gd name="T107" fmla="*/ 510 h 1831"/>
                <a:gd name="T108" fmla="*/ 1103 w 1599"/>
                <a:gd name="T109" fmla="*/ 490 h 1831"/>
                <a:gd name="T110" fmla="*/ 1083 w 1599"/>
                <a:gd name="T111" fmla="*/ 462 h 1831"/>
                <a:gd name="T112" fmla="*/ 1070 w 1599"/>
                <a:gd name="T113" fmla="*/ 429 h 1831"/>
                <a:gd name="T114" fmla="*/ 1067 w 1599"/>
                <a:gd name="T115" fmla="*/ 404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31">
                  <a:moveTo>
                    <a:pt x="1594" y="560"/>
                  </a:moveTo>
                  <a:lnTo>
                    <a:pt x="1594" y="560"/>
                  </a:lnTo>
                  <a:lnTo>
                    <a:pt x="1589" y="550"/>
                  </a:lnTo>
                  <a:lnTo>
                    <a:pt x="1582" y="542"/>
                  </a:lnTo>
                  <a:lnTo>
                    <a:pt x="1055" y="18"/>
                  </a:lnTo>
                  <a:lnTo>
                    <a:pt x="1055" y="18"/>
                  </a:lnTo>
                  <a:lnTo>
                    <a:pt x="1046" y="10"/>
                  </a:lnTo>
                  <a:lnTo>
                    <a:pt x="1035" y="5"/>
                  </a:lnTo>
                  <a:lnTo>
                    <a:pt x="1025" y="1"/>
                  </a:lnTo>
                  <a:lnTo>
                    <a:pt x="1014" y="0"/>
                  </a:lnTo>
                  <a:lnTo>
                    <a:pt x="237" y="0"/>
                  </a:lnTo>
                  <a:lnTo>
                    <a:pt x="237" y="0"/>
                  </a:lnTo>
                  <a:lnTo>
                    <a:pt x="225" y="1"/>
                  </a:lnTo>
                  <a:lnTo>
                    <a:pt x="213" y="1"/>
                  </a:lnTo>
                  <a:lnTo>
                    <a:pt x="189" y="5"/>
                  </a:lnTo>
                  <a:lnTo>
                    <a:pt x="167" y="11"/>
                  </a:lnTo>
                  <a:lnTo>
                    <a:pt x="145" y="19"/>
                  </a:lnTo>
                  <a:lnTo>
                    <a:pt x="124" y="29"/>
                  </a:lnTo>
                  <a:lnTo>
                    <a:pt x="105" y="41"/>
                  </a:lnTo>
                  <a:lnTo>
                    <a:pt x="86" y="55"/>
                  </a:lnTo>
                  <a:lnTo>
                    <a:pt x="70" y="70"/>
                  </a:lnTo>
                  <a:lnTo>
                    <a:pt x="54" y="86"/>
                  </a:lnTo>
                  <a:lnTo>
                    <a:pt x="41" y="105"/>
                  </a:lnTo>
                  <a:lnTo>
                    <a:pt x="29" y="125"/>
                  </a:lnTo>
                  <a:lnTo>
                    <a:pt x="19" y="145"/>
                  </a:lnTo>
                  <a:lnTo>
                    <a:pt x="11" y="167"/>
                  </a:lnTo>
                  <a:lnTo>
                    <a:pt x="5" y="189"/>
                  </a:lnTo>
                  <a:lnTo>
                    <a:pt x="2" y="213"/>
                  </a:lnTo>
                  <a:lnTo>
                    <a:pt x="1" y="225"/>
                  </a:lnTo>
                  <a:lnTo>
                    <a:pt x="0" y="238"/>
                  </a:lnTo>
                  <a:lnTo>
                    <a:pt x="0" y="747"/>
                  </a:lnTo>
                  <a:lnTo>
                    <a:pt x="0" y="747"/>
                  </a:lnTo>
                  <a:lnTo>
                    <a:pt x="2" y="759"/>
                  </a:lnTo>
                  <a:lnTo>
                    <a:pt x="5" y="770"/>
                  </a:lnTo>
                  <a:lnTo>
                    <a:pt x="10" y="779"/>
                  </a:lnTo>
                  <a:lnTo>
                    <a:pt x="17" y="789"/>
                  </a:lnTo>
                  <a:lnTo>
                    <a:pt x="26" y="796"/>
                  </a:lnTo>
                  <a:lnTo>
                    <a:pt x="36" y="801"/>
                  </a:lnTo>
                  <a:lnTo>
                    <a:pt x="47" y="804"/>
                  </a:lnTo>
                  <a:lnTo>
                    <a:pt x="59" y="805"/>
                  </a:lnTo>
                  <a:lnTo>
                    <a:pt x="59" y="805"/>
                  </a:lnTo>
                  <a:lnTo>
                    <a:pt x="71" y="804"/>
                  </a:lnTo>
                  <a:lnTo>
                    <a:pt x="81" y="801"/>
                  </a:lnTo>
                  <a:lnTo>
                    <a:pt x="91" y="796"/>
                  </a:lnTo>
                  <a:lnTo>
                    <a:pt x="101" y="789"/>
                  </a:lnTo>
                  <a:lnTo>
                    <a:pt x="107" y="779"/>
                  </a:lnTo>
                  <a:lnTo>
                    <a:pt x="113" y="770"/>
                  </a:lnTo>
                  <a:lnTo>
                    <a:pt x="116" y="759"/>
                  </a:lnTo>
                  <a:lnTo>
                    <a:pt x="117" y="747"/>
                  </a:lnTo>
                  <a:lnTo>
                    <a:pt x="117" y="238"/>
                  </a:lnTo>
                  <a:lnTo>
                    <a:pt x="117" y="238"/>
                  </a:lnTo>
                  <a:lnTo>
                    <a:pt x="118" y="225"/>
                  </a:lnTo>
                  <a:lnTo>
                    <a:pt x="120" y="213"/>
                  </a:lnTo>
                  <a:lnTo>
                    <a:pt x="122" y="202"/>
                  </a:lnTo>
                  <a:lnTo>
                    <a:pt x="126" y="190"/>
                  </a:lnTo>
                  <a:lnTo>
                    <a:pt x="132" y="180"/>
                  </a:lnTo>
                  <a:lnTo>
                    <a:pt x="138" y="170"/>
                  </a:lnTo>
                  <a:lnTo>
                    <a:pt x="145" y="161"/>
                  </a:lnTo>
                  <a:lnTo>
                    <a:pt x="152" y="152"/>
                  </a:lnTo>
                  <a:lnTo>
                    <a:pt x="161" y="145"/>
                  </a:lnTo>
                  <a:lnTo>
                    <a:pt x="171" y="138"/>
                  </a:lnTo>
                  <a:lnTo>
                    <a:pt x="180" y="132"/>
                  </a:lnTo>
                  <a:lnTo>
                    <a:pt x="190" y="127"/>
                  </a:lnTo>
                  <a:lnTo>
                    <a:pt x="202" y="122"/>
                  </a:lnTo>
                  <a:lnTo>
                    <a:pt x="213" y="119"/>
                  </a:lnTo>
                  <a:lnTo>
                    <a:pt x="225" y="117"/>
                  </a:lnTo>
                  <a:lnTo>
                    <a:pt x="237" y="117"/>
                  </a:lnTo>
                  <a:lnTo>
                    <a:pt x="951" y="117"/>
                  </a:lnTo>
                  <a:lnTo>
                    <a:pt x="951" y="404"/>
                  </a:lnTo>
                  <a:lnTo>
                    <a:pt x="951" y="404"/>
                  </a:lnTo>
                  <a:lnTo>
                    <a:pt x="951" y="417"/>
                  </a:lnTo>
                  <a:lnTo>
                    <a:pt x="952" y="429"/>
                  </a:lnTo>
                  <a:lnTo>
                    <a:pt x="955" y="453"/>
                  </a:lnTo>
                  <a:lnTo>
                    <a:pt x="961" y="475"/>
                  </a:lnTo>
                  <a:lnTo>
                    <a:pt x="970" y="497"/>
                  </a:lnTo>
                  <a:lnTo>
                    <a:pt x="979" y="517"/>
                  </a:lnTo>
                  <a:lnTo>
                    <a:pt x="991" y="537"/>
                  </a:lnTo>
                  <a:lnTo>
                    <a:pt x="1005" y="555"/>
                  </a:lnTo>
                  <a:lnTo>
                    <a:pt x="1020" y="572"/>
                  </a:lnTo>
                  <a:lnTo>
                    <a:pt x="1037" y="587"/>
                  </a:lnTo>
                  <a:lnTo>
                    <a:pt x="1055" y="602"/>
                  </a:lnTo>
                  <a:lnTo>
                    <a:pt x="1075" y="613"/>
                  </a:lnTo>
                  <a:lnTo>
                    <a:pt x="1095" y="623"/>
                  </a:lnTo>
                  <a:lnTo>
                    <a:pt x="1118" y="631"/>
                  </a:lnTo>
                  <a:lnTo>
                    <a:pt x="1140" y="637"/>
                  </a:lnTo>
                  <a:lnTo>
                    <a:pt x="1164" y="641"/>
                  </a:lnTo>
                  <a:lnTo>
                    <a:pt x="1175" y="642"/>
                  </a:lnTo>
                  <a:lnTo>
                    <a:pt x="1188" y="642"/>
                  </a:lnTo>
                  <a:lnTo>
                    <a:pt x="1482" y="642"/>
                  </a:lnTo>
                  <a:lnTo>
                    <a:pt x="1482" y="1594"/>
                  </a:lnTo>
                  <a:lnTo>
                    <a:pt x="1482" y="1594"/>
                  </a:lnTo>
                  <a:lnTo>
                    <a:pt x="1481" y="1606"/>
                  </a:lnTo>
                  <a:lnTo>
                    <a:pt x="1480" y="1618"/>
                  </a:lnTo>
                  <a:lnTo>
                    <a:pt x="1477" y="1630"/>
                  </a:lnTo>
                  <a:lnTo>
                    <a:pt x="1473" y="1641"/>
                  </a:lnTo>
                  <a:lnTo>
                    <a:pt x="1467" y="1651"/>
                  </a:lnTo>
                  <a:lnTo>
                    <a:pt x="1461" y="1661"/>
                  </a:lnTo>
                  <a:lnTo>
                    <a:pt x="1454" y="1670"/>
                  </a:lnTo>
                  <a:lnTo>
                    <a:pt x="1447" y="1679"/>
                  </a:lnTo>
                  <a:lnTo>
                    <a:pt x="1438" y="1686"/>
                  </a:lnTo>
                  <a:lnTo>
                    <a:pt x="1428" y="1694"/>
                  </a:lnTo>
                  <a:lnTo>
                    <a:pt x="1419" y="1700"/>
                  </a:lnTo>
                  <a:lnTo>
                    <a:pt x="1409" y="1705"/>
                  </a:lnTo>
                  <a:lnTo>
                    <a:pt x="1397" y="1709"/>
                  </a:lnTo>
                  <a:lnTo>
                    <a:pt x="1386" y="1711"/>
                  </a:lnTo>
                  <a:lnTo>
                    <a:pt x="1374" y="1713"/>
                  </a:lnTo>
                  <a:lnTo>
                    <a:pt x="1361" y="1714"/>
                  </a:lnTo>
                  <a:lnTo>
                    <a:pt x="59" y="1714"/>
                  </a:lnTo>
                  <a:lnTo>
                    <a:pt x="59" y="1714"/>
                  </a:lnTo>
                  <a:lnTo>
                    <a:pt x="47" y="1715"/>
                  </a:lnTo>
                  <a:lnTo>
                    <a:pt x="36" y="1718"/>
                  </a:lnTo>
                  <a:lnTo>
                    <a:pt x="26" y="1724"/>
                  </a:lnTo>
                  <a:lnTo>
                    <a:pt x="17" y="1731"/>
                  </a:lnTo>
                  <a:lnTo>
                    <a:pt x="10" y="1740"/>
                  </a:lnTo>
                  <a:lnTo>
                    <a:pt x="5" y="1750"/>
                  </a:lnTo>
                  <a:lnTo>
                    <a:pt x="2" y="1760"/>
                  </a:lnTo>
                  <a:lnTo>
                    <a:pt x="0" y="1773"/>
                  </a:lnTo>
                  <a:lnTo>
                    <a:pt x="0" y="1773"/>
                  </a:lnTo>
                  <a:lnTo>
                    <a:pt x="2" y="1784"/>
                  </a:lnTo>
                  <a:lnTo>
                    <a:pt x="5" y="1795"/>
                  </a:lnTo>
                  <a:lnTo>
                    <a:pt x="10" y="1806"/>
                  </a:lnTo>
                  <a:lnTo>
                    <a:pt x="17" y="1814"/>
                  </a:lnTo>
                  <a:lnTo>
                    <a:pt x="26" y="1821"/>
                  </a:lnTo>
                  <a:lnTo>
                    <a:pt x="36" y="1826"/>
                  </a:lnTo>
                  <a:lnTo>
                    <a:pt x="47" y="1829"/>
                  </a:lnTo>
                  <a:lnTo>
                    <a:pt x="59" y="1831"/>
                  </a:lnTo>
                  <a:lnTo>
                    <a:pt x="1361" y="1830"/>
                  </a:lnTo>
                  <a:lnTo>
                    <a:pt x="1361" y="1830"/>
                  </a:lnTo>
                  <a:lnTo>
                    <a:pt x="1386" y="1829"/>
                  </a:lnTo>
                  <a:lnTo>
                    <a:pt x="1409" y="1826"/>
                  </a:lnTo>
                  <a:lnTo>
                    <a:pt x="1432" y="1820"/>
                  </a:lnTo>
                  <a:lnTo>
                    <a:pt x="1454" y="1812"/>
                  </a:lnTo>
                  <a:lnTo>
                    <a:pt x="1475" y="1803"/>
                  </a:lnTo>
                  <a:lnTo>
                    <a:pt x="1494" y="1790"/>
                  </a:lnTo>
                  <a:lnTo>
                    <a:pt x="1513" y="1777"/>
                  </a:lnTo>
                  <a:lnTo>
                    <a:pt x="1529" y="1761"/>
                  </a:lnTo>
                  <a:lnTo>
                    <a:pt x="1545" y="1745"/>
                  </a:lnTo>
                  <a:lnTo>
                    <a:pt x="1558" y="1726"/>
                  </a:lnTo>
                  <a:lnTo>
                    <a:pt x="1570" y="1707"/>
                  </a:lnTo>
                  <a:lnTo>
                    <a:pt x="1581" y="1686"/>
                  </a:lnTo>
                  <a:lnTo>
                    <a:pt x="1588" y="1665"/>
                  </a:lnTo>
                  <a:lnTo>
                    <a:pt x="1594" y="1642"/>
                  </a:lnTo>
                  <a:lnTo>
                    <a:pt x="1597" y="1618"/>
                  </a:lnTo>
                  <a:lnTo>
                    <a:pt x="1598" y="1606"/>
                  </a:lnTo>
                  <a:lnTo>
                    <a:pt x="1599" y="1594"/>
                  </a:lnTo>
                  <a:lnTo>
                    <a:pt x="1599" y="583"/>
                  </a:lnTo>
                  <a:lnTo>
                    <a:pt x="1599" y="583"/>
                  </a:lnTo>
                  <a:lnTo>
                    <a:pt x="1598" y="572"/>
                  </a:lnTo>
                  <a:lnTo>
                    <a:pt x="1594" y="560"/>
                  </a:lnTo>
                  <a:lnTo>
                    <a:pt x="1594" y="560"/>
                  </a:lnTo>
                  <a:lnTo>
                    <a:pt x="1594" y="560"/>
                  </a:lnTo>
                  <a:lnTo>
                    <a:pt x="1594" y="560"/>
                  </a:lnTo>
                  <a:close/>
                  <a:moveTo>
                    <a:pt x="1067" y="404"/>
                  </a:moveTo>
                  <a:lnTo>
                    <a:pt x="1067" y="195"/>
                  </a:lnTo>
                  <a:lnTo>
                    <a:pt x="1398" y="524"/>
                  </a:lnTo>
                  <a:lnTo>
                    <a:pt x="1188" y="524"/>
                  </a:lnTo>
                  <a:lnTo>
                    <a:pt x="1188" y="524"/>
                  </a:lnTo>
                  <a:lnTo>
                    <a:pt x="1175" y="524"/>
                  </a:lnTo>
                  <a:lnTo>
                    <a:pt x="1164" y="522"/>
                  </a:lnTo>
                  <a:lnTo>
                    <a:pt x="1152" y="519"/>
                  </a:lnTo>
                  <a:lnTo>
                    <a:pt x="1141" y="515"/>
                  </a:lnTo>
                  <a:lnTo>
                    <a:pt x="1131" y="510"/>
                  </a:lnTo>
                  <a:lnTo>
                    <a:pt x="1121" y="504"/>
                  </a:lnTo>
                  <a:lnTo>
                    <a:pt x="1112" y="497"/>
                  </a:lnTo>
                  <a:lnTo>
                    <a:pt x="1103" y="490"/>
                  </a:lnTo>
                  <a:lnTo>
                    <a:pt x="1095" y="481"/>
                  </a:lnTo>
                  <a:lnTo>
                    <a:pt x="1088" y="472"/>
                  </a:lnTo>
                  <a:lnTo>
                    <a:pt x="1083" y="462"/>
                  </a:lnTo>
                  <a:lnTo>
                    <a:pt x="1078" y="451"/>
                  </a:lnTo>
                  <a:lnTo>
                    <a:pt x="1074" y="440"/>
                  </a:lnTo>
                  <a:lnTo>
                    <a:pt x="1070" y="429"/>
                  </a:lnTo>
                  <a:lnTo>
                    <a:pt x="1068" y="417"/>
                  </a:lnTo>
                  <a:lnTo>
                    <a:pt x="1067" y="404"/>
                  </a:lnTo>
                  <a:lnTo>
                    <a:pt x="1067"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05" name="Group 104"/>
          <p:cNvGrpSpPr>
            <a:grpSpLocks noChangeAspect="1"/>
          </p:cNvGrpSpPr>
          <p:nvPr/>
        </p:nvGrpSpPr>
        <p:grpSpPr>
          <a:xfrm>
            <a:off x="3787450" y="1574241"/>
            <a:ext cx="1501437" cy="1038748"/>
            <a:chOff x="10406700" y="3119119"/>
            <a:chExt cx="776219" cy="537018"/>
          </a:xfrm>
          <a:solidFill>
            <a:srgbClr val="002855"/>
          </a:solidFill>
          <a:effectLst/>
        </p:grpSpPr>
        <p:sp>
          <p:nvSpPr>
            <p:cNvPr id="106"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7"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09" name="Rectangle 10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110" name="Group 109"/>
          <p:cNvGrpSpPr>
            <a:grpSpLocks noChangeAspect="1"/>
          </p:cNvGrpSpPr>
          <p:nvPr/>
        </p:nvGrpSpPr>
        <p:grpSpPr>
          <a:xfrm>
            <a:off x="4868528" y="3569759"/>
            <a:ext cx="912834" cy="512256"/>
            <a:chOff x="337788" y="4176090"/>
            <a:chExt cx="912834" cy="512256"/>
          </a:xfrm>
          <a:solidFill>
            <a:srgbClr val="002855"/>
          </a:solidFill>
          <a:effectLst/>
        </p:grpSpPr>
        <p:sp>
          <p:nvSpPr>
            <p:cNvPr id="111" name="TextBox 110"/>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112" name="Group 111"/>
            <p:cNvGrpSpPr>
              <a:grpSpLocks noChangeAspect="1"/>
            </p:cNvGrpSpPr>
            <p:nvPr/>
          </p:nvGrpSpPr>
          <p:grpSpPr bwMode="auto">
            <a:xfrm>
              <a:off x="601060" y="4176090"/>
              <a:ext cx="409949" cy="304992"/>
              <a:chOff x="2392" y="-575"/>
              <a:chExt cx="1992" cy="1482"/>
            </a:xfrm>
            <a:grpFill/>
          </p:grpSpPr>
          <p:sp>
            <p:nvSpPr>
              <p:cNvPr id="113"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114"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115"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sp>
        <p:nvSpPr>
          <p:cNvPr id="116"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117" name="Group 116"/>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118"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119"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120"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121" name="Group 120"/>
          <p:cNvGrpSpPr>
            <a:grpSpLocks noChangeAspect="1"/>
          </p:cNvGrpSpPr>
          <p:nvPr/>
        </p:nvGrpSpPr>
        <p:grpSpPr>
          <a:xfrm>
            <a:off x="5856939" y="3533324"/>
            <a:ext cx="282251" cy="228319"/>
            <a:chOff x="7821220" y="4390207"/>
            <a:chExt cx="1034234" cy="836610"/>
          </a:xfrm>
          <a:solidFill>
            <a:srgbClr val="002855"/>
          </a:solidFill>
          <a:effectLst/>
        </p:grpSpPr>
        <p:sp>
          <p:nvSpPr>
            <p:cNvPr id="122"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3"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4"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5"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26" name="Group 125"/>
          <p:cNvGrpSpPr>
            <a:grpSpLocks noChangeAspect="1"/>
          </p:cNvGrpSpPr>
          <p:nvPr/>
        </p:nvGrpSpPr>
        <p:grpSpPr>
          <a:xfrm>
            <a:off x="6564043" y="3533324"/>
            <a:ext cx="282251" cy="228319"/>
            <a:chOff x="7821220" y="4390207"/>
            <a:chExt cx="1034234" cy="836610"/>
          </a:xfrm>
          <a:solidFill>
            <a:srgbClr val="002855"/>
          </a:solidFill>
          <a:effectLst/>
        </p:grpSpPr>
        <p:sp>
          <p:nvSpPr>
            <p:cNvPr id="127"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8"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9"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0"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31" name="Group 130"/>
          <p:cNvGrpSpPr>
            <a:grpSpLocks noChangeAspect="1"/>
          </p:cNvGrpSpPr>
          <p:nvPr/>
        </p:nvGrpSpPr>
        <p:grpSpPr>
          <a:xfrm>
            <a:off x="7282487" y="3539421"/>
            <a:ext cx="282251" cy="228319"/>
            <a:chOff x="7821220" y="4390207"/>
            <a:chExt cx="1034234" cy="836610"/>
          </a:xfrm>
          <a:solidFill>
            <a:srgbClr val="002855"/>
          </a:solidFill>
          <a:effectLst/>
        </p:grpSpPr>
        <p:sp>
          <p:nvSpPr>
            <p:cNvPr id="132"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3"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4"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5"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74" name="Group 173"/>
          <p:cNvGrpSpPr>
            <a:grpSpLocks noChangeAspect="1"/>
          </p:cNvGrpSpPr>
          <p:nvPr/>
        </p:nvGrpSpPr>
        <p:grpSpPr>
          <a:xfrm>
            <a:off x="3433766" y="3213227"/>
            <a:ext cx="204525" cy="227872"/>
            <a:chOff x="6194426" y="2092025"/>
            <a:chExt cx="880301" cy="891618"/>
          </a:xfrm>
          <a:solidFill>
            <a:srgbClr val="FF0000"/>
          </a:solidFill>
        </p:grpSpPr>
        <p:sp>
          <p:nvSpPr>
            <p:cNvPr id="175" name="Freeform 151"/>
            <p:cNvSpPr>
              <a:spLocks/>
            </p:cNvSpPr>
            <p:nvPr/>
          </p:nvSpPr>
          <p:spPr bwMode="auto">
            <a:xfrm>
              <a:off x="6328390" y="2669275"/>
              <a:ext cx="77872" cy="141584"/>
            </a:xfrm>
            <a:custGeom>
              <a:avLst/>
              <a:gdLst>
                <a:gd name="T0" fmla="*/ 30 w 122"/>
                <a:gd name="T1" fmla="*/ 0 h 223"/>
                <a:gd name="T2" fmla="*/ 0 w 122"/>
                <a:gd name="T3" fmla="*/ 0 h 223"/>
                <a:gd name="T4" fmla="*/ 0 w 122"/>
                <a:gd name="T5" fmla="*/ 223 h 223"/>
                <a:gd name="T6" fmla="*/ 30 w 122"/>
                <a:gd name="T7" fmla="*/ 223 h 223"/>
                <a:gd name="T8" fmla="*/ 30 w 122"/>
                <a:gd name="T9" fmla="*/ 223 h 223"/>
                <a:gd name="T10" fmla="*/ 49 w 122"/>
                <a:gd name="T11" fmla="*/ 222 h 223"/>
                <a:gd name="T12" fmla="*/ 64 w 122"/>
                <a:gd name="T13" fmla="*/ 221 h 223"/>
                <a:gd name="T14" fmla="*/ 77 w 122"/>
                <a:gd name="T15" fmla="*/ 218 h 223"/>
                <a:gd name="T16" fmla="*/ 86 w 122"/>
                <a:gd name="T17" fmla="*/ 214 h 223"/>
                <a:gd name="T18" fmla="*/ 86 w 122"/>
                <a:gd name="T19" fmla="*/ 214 h 223"/>
                <a:gd name="T20" fmla="*/ 94 w 122"/>
                <a:gd name="T21" fmla="*/ 209 h 223"/>
                <a:gd name="T22" fmla="*/ 101 w 122"/>
                <a:gd name="T23" fmla="*/ 202 h 223"/>
                <a:gd name="T24" fmla="*/ 107 w 122"/>
                <a:gd name="T25" fmla="*/ 193 h 223"/>
                <a:gd name="T26" fmla="*/ 113 w 122"/>
                <a:gd name="T27" fmla="*/ 184 h 223"/>
                <a:gd name="T28" fmla="*/ 113 w 122"/>
                <a:gd name="T29" fmla="*/ 184 h 223"/>
                <a:gd name="T30" fmla="*/ 117 w 122"/>
                <a:gd name="T31" fmla="*/ 170 h 223"/>
                <a:gd name="T32" fmla="*/ 120 w 122"/>
                <a:gd name="T33" fmla="*/ 155 h 223"/>
                <a:gd name="T34" fmla="*/ 121 w 122"/>
                <a:gd name="T35" fmla="*/ 136 h 223"/>
                <a:gd name="T36" fmla="*/ 122 w 122"/>
                <a:gd name="T37" fmla="*/ 113 h 223"/>
                <a:gd name="T38" fmla="*/ 122 w 122"/>
                <a:gd name="T39" fmla="*/ 113 h 223"/>
                <a:gd name="T40" fmla="*/ 122 w 122"/>
                <a:gd name="T41" fmla="*/ 96 h 223"/>
                <a:gd name="T42" fmla="*/ 121 w 122"/>
                <a:gd name="T43" fmla="*/ 83 h 223"/>
                <a:gd name="T44" fmla="*/ 119 w 122"/>
                <a:gd name="T45" fmla="*/ 70 h 223"/>
                <a:gd name="T46" fmla="*/ 117 w 122"/>
                <a:gd name="T47" fmla="*/ 57 h 223"/>
                <a:gd name="T48" fmla="*/ 114 w 122"/>
                <a:gd name="T49" fmla="*/ 47 h 223"/>
                <a:gd name="T50" fmla="*/ 110 w 122"/>
                <a:gd name="T51" fmla="*/ 38 h 223"/>
                <a:gd name="T52" fmla="*/ 105 w 122"/>
                <a:gd name="T53" fmla="*/ 31 h 223"/>
                <a:gd name="T54" fmla="*/ 100 w 122"/>
                <a:gd name="T55" fmla="*/ 23 h 223"/>
                <a:gd name="T56" fmla="*/ 100 w 122"/>
                <a:gd name="T57" fmla="*/ 23 h 223"/>
                <a:gd name="T58" fmla="*/ 95 w 122"/>
                <a:gd name="T59" fmla="*/ 18 h 223"/>
                <a:gd name="T60" fmla="*/ 89 w 122"/>
                <a:gd name="T61" fmla="*/ 13 h 223"/>
                <a:gd name="T62" fmla="*/ 81 w 122"/>
                <a:gd name="T63" fmla="*/ 9 h 223"/>
                <a:gd name="T64" fmla="*/ 73 w 122"/>
                <a:gd name="T65" fmla="*/ 6 h 223"/>
                <a:gd name="T66" fmla="*/ 63 w 122"/>
                <a:gd name="T67" fmla="*/ 3 h 223"/>
                <a:gd name="T68" fmla="*/ 53 w 122"/>
                <a:gd name="T69" fmla="*/ 1 h 223"/>
                <a:gd name="T70" fmla="*/ 43 w 122"/>
                <a:gd name="T71" fmla="*/ 0 h 223"/>
                <a:gd name="T72" fmla="*/ 30 w 122"/>
                <a:gd name="T73" fmla="*/ 0 h 223"/>
                <a:gd name="T74" fmla="*/ 30 w 122"/>
                <a:gd name="T7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223">
                  <a:moveTo>
                    <a:pt x="30" y="0"/>
                  </a:moveTo>
                  <a:lnTo>
                    <a:pt x="0" y="0"/>
                  </a:lnTo>
                  <a:lnTo>
                    <a:pt x="0" y="223"/>
                  </a:lnTo>
                  <a:lnTo>
                    <a:pt x="30" y="223"/>
                  </a:lnTo>
                  <a:lnTo>
                    <a:pt x="30" y="223"/>
                  </a:lnTo>
                  <a:lnTo>
                    <a:pt x="49" y="222"/>
                  </a:lnTo>
                  <a:lnTo>
                    <a:pt x="64" y="221"/>
                  </a:lnTo>
                  <a:lnTo>
                    <a:pt x="77" y="218"/>
                  </a:lnTo>
                  <a:lnTo>
                    <a:pt x="86" y="214"/>
                  </a:lnTo>
                  <a:lnTo>
                    <a:pt x="86" y="214"/>
                  </a:lnTo>
                  <a:lnTo>
                    <a:pt x="94" y="209"/>
                  </a:lnTo>
                  <a:lnTo>
                    <a:pt x="101" y="202"/>
                  </a:lnTo>
                  <a:lnTo>
                    <a:pt x="107" y="193"/>
                  </a:lnTo>
                  <a:lnTo>
                    <a:pt x="113" y="184"/>
                  </a:lnTo>
                  <a:lnTo>
                    <a:pt x="113" y="184"/>
                  </a:lnTo>
                  <a:lnTo>
                    <a:pt x="117" y="170"/>
                  </a:lnTo>
                  <a:lnTo>
                    <a:pt x="120" y="155"/>
                  </a:lnTo>
                  <a:lnTo>
                    <a:pt x="121" y="136"/>
                  </a:lnTo>
                  <a:lnTo>
                    <a:pt x="122" y="113"/>
                  </a:lnTo>
                  <a:lnTo>
                    <a:pt x="122" y="113"/>
                  </a:lnTo>
                  <a:lnTo>
                    <a:pt x="122" y="96"/>
                  </a:lnTo>
                  <a:lnTo>
                    <a:pt x="121" y="83"/>
                  </a:lnTo>
                  <a:lnTo>
                    <a:pt x="119" y="70"/>
                  </a:lnTo>
                  <a:lnTo>
                    <a:pt x="117" y="57"/>
                  </a:lnTo>
                  <a:lnTo>
                    <a:pt x="114" y="47"/>
                  </a:lnTo>
                  <a:lnTo>
                    <a:pt x="110" y="38"/>
                  </a:lnTo>
                  <a:lnTo>
                    <a:pt x="105" y="31"/>
                  </a:lnTo>
                  <a:lnTo>
                    <a:pt x="100" y="23"/>
                  </a:lnTo>
                  <a:lnTo>
                    <a:pt x="100" y="23"/>
                  </a:lnTo>
                  <a:lnTo>
                    <a:pt x="95" y="18"/>
                  </a:lnTo>
                  <a:lnTo>
                    <a:pt x="89" y="13"/>
                  </a:lnTo>
                  <a:lnTo>
                    <a:pt x="81" y="9"/>
                  </a:lnTo>
                  <a:lnTo>
                    <a:pt x="73" y="6"/>
                  </a:lnTo>
                  <a:lnTo>
                    <a:pt x="63" y="3"/>
                  </a:lnTo>
                  <a:lnTo>
                    <a:pt x="53" y="1"/>
                  </a:lnTo>
                  <a:lnTo>
                    <a:pt x="43"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76" name="Freeform 152"/>
            <p:cNvSpPr>
              <a:spLocks/>
            </p:cNvSpPr>
            <p:nvPr/>
          </p:nvSpPr>
          <p:spPr bwMode="auto">
            <a:xfrm>
              <a:off x="6538808" y="2667688"/>
              <a:ext cx="116808" cy="141584"/>
            </a:xfrm>
            <a:custGeom>
              <a:avLst/>
              <a:gdLst>
                <a:gd name="T0" fmla="*/ 85 w 171"/>
                <a:gd name="T1" fmla="*/ 0 h 232"/>
                <a:gd name="T2" fmla="*/ 66 w 171"/>
                <a:gd name="T3" fmla="*/ 2 h 232"/>
                <a:gd name="T4" fmla="*/ 50 w 171"/>
                <a:gd name="T5" fmla="*/ 7 h 232"/>
                <a:gd name="T6" fmla="*/ 35 w 171"/>
                <a:gd name="T7" fmla="*/ 15 h 232"/>
                <a:gd name="T8" fmla="*/ 23 w 171"/>
                <a:gd name="T9" fmla="*/ 26 h 232"/>
                <a:gd name="T10" fmla="*/ 18 w 171"/>
                <a:gd name="T11" fmla="*/ 35 h 232"/>
                <a:gd name="T12" fmla="*/ 9 w 171"/>
                <a:gd name="T13" fmla="*/ 52 h 232"/>
                <a:gd name="T14" fmla="*/ 3 w 171"/>
                <a:gd name="T15" fmla="*/ 75 h 232"/>
                <a:gd name="T16" fmla="*/ 0 w 171"/>
                <a:gd name="T17" fmla="*/ 101 h 232"/>
                <a:gd name="T18" fmla="*/ 0 w 171"/>
                <a:gd name="T19" fmla="*/ 116 h 232"/>
                <a:gd name="T20" fmla="*/ 1 w 171"/>
                <a:gd name="T21" fmla="*/ 145 h 232"/>
                <a:gd name="T22" fmla="*/ 5 w 171"/>
                <a:gd name="T23" fmla="*/ 169 h 232"/>
                <a:gd name="T24" fmla="*/ 13 w 171"/>
                <a:gd name="T25" fmla="*/ 189 h 232"/>
                <a:gd name="T26" fmla="*/ 23 w 171"/>
                <a:gd name="T27" fmla="*/ 205 h 232"/>
                <a:gd name="T28" fmla="*/ 29 w 171"/>
                <a:gd name="T29" fmla="*/ 211 h 232"/>
                <a:gd name="T30" fmla="*/ 42 w 171"/>
                <a:gd name="T31" fmla="*/ 222 h 232"/>
                <a:gd name="T32" fmla="*/ 58 w 171"/>
                <a:gd name="T33" fmla="*/ 228 h 232"/>
                <a:gd name="T34" fmla="*/ 75 w 171"/>
                <a:gd name="T35" fmla="*/ 232 h 232"/>
                <a:gd name="T36" fmla="*/ 86 w 171"/>
                <a:gd name="T37" fmla="*/ 232 h 232"/>
                <a:gd name="T38" fmla="*/ 104 w 171"/>
                <a:gd name="T39" fmla="*/ 230 h 232"/>
                <a:gd name="T40" fmla="*/ 122 w 171"/>
                <a:gd name="T41" fmla="*/ 225 h 232"/>
                <a:gd name="T42" fmla="*/ 136 w 171"/>
                <a:gd name="T43" fmla="*/ 217 h 232"/>
                <a:gd name="T44" fmla="*/ 148 w 171"/>
                <a:gd name="T45" fmla="*/ 205 h 232"/>
                <a:gd name="T46" fmla="*/ 153 w 171"/>
                <a:gd name="T47" fmla="*/ 198 h 232"/>
                <a:gd name="T48" fmla="*/ 162 w 171"/>
                <a:gd name="T49" fmla="*/ 180 h 232"/>
                <a:gd name="T50" fmla="*/ 168 w 171"/>
                <a:gd name="T51" fmla="*/ 156 h 232"/>
                <a:gd name="T52" fmla="*/ 170 w 171"/>
                <a:gd name="T53" fmla="*/ 127 h 232"/>
                <a:gd name="T54" fmla="*/ 171 w 171"/>
                <a:gd name="T55" fmla="*/ 111 h 232"/>
                <a:gd name="T56" fmla="*/ 169 w 171"/>
                <a:gd name="T57" fmla="*/ 84 h 232"/>
                <a:gd name="T58" fmla="*/ 165 w 171"/>
                <a:gd name="T59" fmla="*/ 60 h 232"/>
                <a:gd name="T60" fmla="*/ 158 w 171"/>
                <a:gd name="T61" fmla="*/ 42 h 232"/>
                <a:gd name="T62" fmla="*/ 147 w 171"/>
                <a:gd name="T63" fmla="*/ 26 h 232"/>
                <a:gd name="T64" fmla="*/ 141 w 171"/>
                <a:gd name="T65" fmla="*/ 20 h 232"/>
                <a:gd name="T66" fmla="*/ 128 w 171"/>
                <a:gd name="T67" fmla="*/ 10 h 232"/>
                <a:gd name="T68" fmla="*/ 112 w 171"/>
                <a:gd name="T69" fmla="*/ 4 h 232"/>
                <a:gd name="T70" fmla="*/ 94 w 171"/>
                <a:gd name="T71" fmla="*/ 0 h 232"/>
                <a:gd name="T72" fmla="*/ 85 w 17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232">
                  <a:moveTo>
                    <a:pt x="85" y="0"/>
                  </a:moveTo>
                  <a:lnTo>
                    <a:pt x="85" y="0"/>
                  </a:lnTo>
                  <a:lnTo>
                    <a:pt x="75" y="0"/>
                  </a:lnTo>
                  <a:lnTo>
                    <a:pt x="66" y="2"/>
                  </a:lnTo>
                  <a:lnTo>
                    <a:pt x="58" y="4"/>
                  </a:lnTo>
                  <a:lnTo>
                    <a:pt x="50" y="7"/>
                  </a:lnTo>
                  <a:lnTo>
                    <a:pt x="42" y="10"/>
                  </a:lnTo>
                  <a:lnTo>
                    <a:pt x="35" y="15"/>
                  </a:lnTo>
                  <a:lnTo>
                    <a:pt x="29" y="20"/>
                  </a:lnTo>
                  <a:lnTo>
                    <a:pt x="23" y="26"/>
                  </a:lnTo>
                  <a:lnTo>
                    <a:pt x="23" y="26"/>
                  </a:lnTo>
                  <a:lnTo>
                    <a:pt x="18" y="35"/>
                  </a:lnTo>
                  <a:lnTo>
                    <a:pt x="13" y="43"/>
                  </a:lnTo>
                  <a:lnTo>
                    <a:pt x="9" y="52"/>
                  </a:lnTo>
                  <a:lnTo>
                    <a:pt x="5" y="62"/>
                  </a:lnTo>
                  <a:lnTo>
                    <a:pt x="3" y="75"/>
                  </a:lnTo>
                  <a:lnTo>
                    <a:pt x="1" y="87"/>
                  </a:lnTo>
                  <a:lnTo>
                    <a:pt x="0" y="101"/>
                  </a:lnTo>
                  <a:lnTo>
                    <a:pt x="0" y="116"/>
                  </a:lnTo>
                  <a:lnTo>
                    <a:pt x="0" y="116"/>
                  </a:lnTo>
                  <a:lnTo>
                    <a:pt x="0" y="131"/>
                  </a:lnTo>
                  <a:lnTo>
                    <a:pt x="1" y="145"/>
                  </a:lnTo>
                  <a:lnTo>
                    <a:pt x="3" y="158"/>
                  </a:lnTo>
                  <a:lnTo>
                    <a:pt x="5" y="169"/>
                  </a:lnTo>
                  <a:lnTo>
                    <a:pt x="8" y="180"/>
                  </a:lnTo>
                  <a:lnTo>
                    <a:pt x="13" y="189"/>
                  </a:lnTo>
                  <a:lnTo>
                    <a:pt x="18" y="198"/>
                  </a:lnTo>
                  <a:lnTo>
                    <a:pt x="23" y="205"/>
                  </a:lnTo>
                  <a:lnTo>
                    <a:pt x="23" y="205"/>
                  </a:lnTo>
                  <a:lnTo>
                    <a:pt x="29" y="211"/>
                  </a:lnTo>
                  <a:lnTo>
                    <a:pt x="35" y="217"/>
                  </a:lnTo>
                  <a:lnTo>
                    <a:pt x="42" y="222"/>
                  </a:lnTo>
                  <a:lnTo>
                    <a:pt x="50" y="225"/>
                  </a:lnTo>
                  <a:lnTo>
                    <a:pt x="58" y="228"/>
                  </a:lnTo>
                  <a:lnTo>
                    <a:pt x="67" y="230"/>
                  </a:lnTo>
                  <a:lnTo>
                    <a:pt x="75" y="232"/>
                  </a:lnTo>
                  <a:lnTo>
                    <a:pt x="86" y="232"/>
                  </a:lnTo>
                  <a:lnTo>
                    <a:pt x="86" y="232"/>
                  </a:lnTo>
                  <a:lnTo>
                    <a:pt x="95" y="232"/>
                  </a:lnTo>
                  <a:lnTo>
                    <a:pt x="104" y="230"/>
                  </a:lnTo>
                  <a:lnTo>
                    <a:pt x="113" y="228"/>
                  </a:lnTo>
                  <a:lnTo>
                    <a:pt x="122" y="225"/>
                  </a:lnTo>
                  <a:lnTo>
                    <a:pt x="129" y="222"/>
                  </a:lnTo>
                  <a:lnTo>
                    <a:pt x="136" y="217"/>
                  </a:lnTo>
                  <a:lnTo>
                    <a:pt x="142" y="211"/>
                  </a:lnTo>
                  <a:lnTo>
                    <a:pt x="148" y="205"/>
                  </a:lnTo>
                  <a:lnTo>
                    <a:pt x="148" y="205"/>
                  </a:lnTo>
                  <a:lnTo>
                    <a:pt x="153" y="198"/>
                  </a:lnTo>
                  <a:lnTo>
                    <a:pt x="158" y="190"/>
                  </a:lnTo>
                  <a:lnTo>
                    <a:pt x="162" y="180"/>
                  </a:lnTo>
                  <a:lnTo>
                    <a:pt x="165" y="168"/>
                  </a:lnTo>
                  <a:lnTo>
                    <a:pt x="168" y="156"/>
                  </a:lnTo>
                  <a:lnTo>
                    <a:pt x="169" y="143"/>
                  </a:lnTo>
                  <a:lnTo>
                    <a:pt x="170" y="127"/>
                  </a:lnTo>
                  <a:lnTo>
                    <a:pt x="171" y="111"/>
                  </a:lnTo>
                  <a:lnTo>
                    <a:pt x="171" y="111"/>
                  </a:lnTo>
                  <a:lnTo>
                    <a:pt x="170" y="96"/>
                  </a:lnTo>
                  <a:lnTo>
                    <a:pt x="169" y="84"/>
                  </a:lnTo>
                  <a:lnTo>
                    <a:pt x="167" y="72"/>
                  </a:lnTo>
                  <a:lnTo>
                    <a:pt x="165" y="60"/>
                  </a:lnTo>
                  <a:lnTo>
                    <a:pt x="162" y="51"/>
                  </a:lnTo>
                  <a:lnTo>
                    <a:pt x="158" y="42"/>
                  </a:lnTo>
                  <a:lnTo>
                    <a:pt x="152" y="34"/>
                  </a:lnTo>
                  <a:lnTo>
                    <a:pt x="147" y="26"/>
                  </a:lnTo>
                  <a:lnTo>
                    <a:pt x="147" y="26"/>
                  </a:lnTo>
                  <a:lnTo>
                    <a:pt x="141" y="20"/>
                  </a:lnTo>
                  <a:lnTo>
                    <a:pt x="135" y="15"/>
                  </a:lnTo>
                  <a:lnTo>
                    <a:pt x="128" y="10"/>
                  </a:lnTo>
                  <a:lnTo>
                    <a:pt x="120" y="7"/>
                  </a:lnTo>
                  <a:lnTo>
                    <a:pt x="112" y="4"/>
                  </a:lnTo>
                  <a:lnTo>
                    <a:pt x="103" y="2"/>
                  </a:lnTo>
                  <a:lnTo>
                    <a:pt x="94" y="0"/>
                  </a:lnTo>
                  <a:lnTo>
                    <a:pt x="85" y="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77" name="Freeform 153"/>
            <p:cNvSpPr>
              <a:spLocks noEditPoints="1"/>
            </p:cNvSpPr>
            <p:nvPr/>
          </p:nvSpPr>
          <p:spPr bwMode="auto">
            <a:xfrm>
              <a:off x="6194426" y="2569845"/>
              <a:ext cx="778707" cy="315375"/>
            </a:xfrm>
            <a:custGeom>
              <a:avLst/>
              <a:gdLst>
                <a:gd name="T0" fmla="*/ 1597 w 1602"/>
                <a:gd name="T1" fmla="*/ 85 h 648"/>
                <a:gd name="T2" fmla="*/ 1559 w 1602"/>
                <a:gd name="T3" fmla="*/ 28 h 648"/>
                <a:gd name="T4" fmla="*/ 1494 w 1602"/>
                <a:gd name="T5" fmla="*/ 1 h 648"/>
                <a:gd name="T6" fmla="*/ 84 w 1602"/>
                <a:gd name="T7" fmla="*/ 6 h 648"/>
                <a:gd name="T8" fmla="*/ 27 w 1602"/>
                <a:gd name="T9" fmla="*/ 44 h 648"/>
                <a:gd name="T10" fmla="*/ 0 w 1602"/>
                <a:gd name="T11" fmla="*/ 109 h 648"/>
                <a:gd name="T12" fmla="*/ 5 w 1602"/>
                <a:gd name="T13" fmla="*/ 562 h 648"/>
                <a:gd name="T14" fmla="*/ 43 w 1602"/>
                <a:gd name="T15" fmla="*/ 620 h 648"/>
                <a:gd name="T16" fmla="*/ 108 w 1602"/>
                <a:gd name="T17" fmla="*/ 647 h 648"/>
                <a:gd name="T18" fmla="*/ 1518 w 1602"/>
                <a:gd name="T19" fmla="*/ 642 h 648"/>
                <a:gd name="T20" fmla="*/ 1575 w 1602"/>
                <a:gd name="T21" fmla="*/ 603 h 648"/>
                <a:gd name="T22" fmla="*/ 1602 w 1602"/>
                <a:gd name="T23" fmla="*/ 540 h 648"/>
                <a:gd name="T24" fmla="*/ 530 w 1602"/>
                <a:gd name="T25" fmla="*/ 463 h 648"/>
                <a:gd name="T26" fmla="*/ 466 w 1602"/>
                <a:gd name="T27" fmla="*/ 517 h 648"/>
                <a:gd name="T28" fmla="*/ 375 w 1602"/>
                <a:gd name="T29" fmla="*/ 533 h 648"/>
                <a:gd name="T30" fmla="*/ 426 w 1602"/>
                <a:gd name="T31" fmla="*/ 129 h 648"/>
                <a:gd name="T32" fmla="*/ 497 w 1602"/>
                <a:gd name="T33" fmla="*/ 159 h 648"/>
                <a:gd name="T34" fmla="*/ 548 w 1602"/>
                <a:gd name="T35" fmla="*/ 231 h 648"/>
                <a:gd name="T36" fmla="*/ 563 w 1602"/>
                <a:gd name="T37" fmla="*/ 328 h 648"/>
                <a:gd name="T38" fmla="*/ 552 w 1602"/>
                <a:gd name="T39" fmla="*/ 420 h 648"/>
                <a:gd name="T40" fmla="*/ 999 w 1602"/>
                <a:gd name="T41" fmla="*/ 466 h 648"/>
                <a:gd name="T42" fmla="*/ 943 w 1602"/>
                <a:gd name="T43" fmla="*/ 515 h 648"/>
                <a:gd name="T44" fmla="*/ 877 w 1602"/>
                <a:gd name="T45" fmla="*/ 537 h 648"/>
                <a:gd name="T46" fmla="*/ 797 w 1602"/>
                <a:gd name="T47" fmla="*/ 539 h 648"/>
                <a:gd name="T48" fmla="*/ 716 w 1602"/>
                <a:gd name="T49" fmla="*/ 518 h 648"/>
                <a:gd name="T50" fmla="*/ 665 w 1602"/>
                <a:gd name="T51" fmla="*/ 481 h 648"/>
                <a:gd name="T52" fmla="*/ 630 w 1602"/>
                <a:gd name="T53" fmla="*/ 423 h 648"/>
                <a:gd name="T54" fmla="*/ 614 w 1602"/>
                <a:gd name="T55" fmla="*/ 330 h 648"/>
                <a:gd name="T56" fmla="*/ 635 w 1602"/>
                <a:gd name="T57" fmla="*/ 222 h 648"/>
                <a:gd name="T58" fmla="*/ 700 w 1602"/>
                <a:gd name="T59" fmla="*/ 150 h 648"/>
                <a:gd name="T60" fmla="*/ 825 w 1602"/>
                <a:gd name="T61" fmla="*/ 118 h 648"/>
                <a:gd name="T62" fmla="*/ 934 w 1602"/>
                <a:gd name="T63" fmla="*/ 140 h 648"/>
                <a:gd name="T64" fmla="*/ 1006 w 1602"/>
                <a:gd name="T65" fmla="*/ 203 h 648"/>
                <a:gd name="T66" fmla="*/ 1036 w 1602"/>
                <a:gd name="T67" fmla="*/ 327 h 648"/>
                <a:gd name="T68" fmla="*/ 1027 w 1602"/>
                <a:gd name="T69" fmla="*/ 406 h 648"/>
                <a:gd name="T70" fmla="*/ 1392 w 1602"/>
                <a:gd name="T71" fmla="*/ 524 h 648"/>
                <a:gd name="T72" fmla="*/ 1302 w 1602"/>
                <a:gd name="T73" fmla="*/ 541 h 648"/>
                <a:gd name="T74" fmla="*/ 1229 w 1602"/>
                <a:gd name="T75" fmla="*/ 532 h 648"/>
                <a:gd name="T76" fmla="*/ 1173 w 1602"/>
                <a:gd name="T77" fmla="*/ 510 h 648"/>
                <a:gd name="T78" fmla="*/ 1121 w 1602"/>
                <a:gd name="T79" fmla="*/ 453 h 648"/>
                <a:gd name="T80" fmla="*/ 1094 w 1602"/>
                <a:gd name="T81" fmla="*/ 381 h 648"/>
                <a:gd name="T82" fmla="*/ 1093 w 1602"/>
                <a:gd name="T83" fmla="*/ 281 h 648"/>
                <a:gd name="T84" fmla="*/ 1143 w 1602"/>
                <a:gd name="T85" fmla="*/ 173 h 648"/>
                <a:gd name="T86" fmla="*/ 1229 w 1602"/>
                <a:gd name="T87" fmla="*/ 126 h 648"/>
                <a:gd name="T88" fmla="*/ 1333 w 1602"/>
                <a:gd name="T89" fmla="*/ 120 h 648"/>
                <a:gd name="T90" fmla="*/ 1417 w 1602"/>
                <a:gd name="T91" fmla="*/ 150 h 648"/>
                <a:gd name="T92" fmla="*/ 1463 w 1602"/>
                <a:gd name="T93" fmla="*/ 201 h 648"/>
                <a:gd name="T94" fmla="*/ 1365 w 1602"/>
                <a:gd name="T95" fmla="*/ 254 h 648"/>
                <a:gd name="T96" fmla="*/ 1341 w 1602"/>
                <a:gd name="T97" fmla="*/ 225 h 648"/>
                <a:gd name="T98" fmla="*/ 1299 w 1602"/>
                <a:gd name="T99" fmla="*/ 213 h 648"/>
                <a:gd name="T100" fmla="*/ 1253 w 1602"/>
                <a:gd name="T101" fmla="*/ 226 h 648"/>
                <a:gd name="T102" fmla="*/ 1226 w 1602"/>
                <a:gd name="T103" fmla="*/ 262 h 648"/>
                <a:gd name="T104" fmla="*/ 1216 w 1602"/>
                <a:gd name="T105" fmla="*/ 328 h 648"/>
                <a:gd name="T106" fmla="*/ 1228 w 1602"/>
                <a:gd name="T107" fmla="*/ 405 h 648"/>
                <a:gd name="T108" fmla="*/ 1254 w 1602"/>
                <a:gd name="T109" fmla="*/ 436 h 648"/>
                <a:gd name="T110" fmla="*/ 1295 w 1602"/>
                <a:gd name="T111" fmla="*/ 446 h 648"/>
                <a:gd name="T112" fmla="*/ 1339 w 1602"/>
                <a:gd name="T113" fmla="*/ 435 h 648"/>
                <a:gd name="T114" fmla="*/ 1372 w 1602"/>
                <a:gd name="T115" fmla="*/ 384 h 648"/>
                <a:gd name="T116" fmla="*/ 1463 w 1602"/>
                <a:gd name="T117" fmla="*/ 460 h 648"/>
                <a:gd name="T118" fmla="*/ 1392 w 1602"/>
                <a:gd name="T119" fmla="*/ 5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2" h="648">
                  <a:moveTo>
                    <a:pt x="1602" y="527"/>
                  </a:moveTo>
                  <a:lnTo>
                    <a:pt x="1602" y="120"/>
                  </a:lnTo>
                  <a:lnTo>
                    <a:pt x="1602" y="120"/>
                  </a:lnTo>
                  <a:lnTo>
                    <a:pt x="1602" y="109"/>
                  </a:lnTo>
                  <a:lnTo>
                    <a:pt x="1600" y="96"/>
                  </a:lnTo>
                  <a:lnTo>
                    <a:pt x="1597" y="85"/>
                  </a:lnTo>
                  <a:lnTo>
                    <a:pt x="1593" y="74"/>
                  </a:lnTo>
                  <a:lnTo>
                    <a:pt x="1588" y="64"/>
                  </a:lnTo>
                  <a:lnTo>
                    <a:pt x="1581" y="53"/>
                  </a:lnTo>
                  <a:lnTo>
                    <a:pt x="1575" y="44"/>
                  </a:lnTo>
                  <a:lnTo>
                    <a:pt x="1567" y="36"/>
                  </a:lnTo>
                  <a:lnTo>
                    <a:pt x="1559" y="28"/>
                  </a:lnTo>
                  <a:lnTo>
                    <a:pt x="1550" y="20"/>
                  </a:lnTo>
                  <a:lnTo>
                    <a:pt x="1539" y="14"/>
                  </a:lnTo>
                  <a:lnTo>
                    <a:pt x="1529" y="10"/>
                  </a:lnTo>
                  <a:lnTo>
                    <a:pt x="1518" y="6"/>
                  </a:lnTo>
                  <a:lnTo>
                    <a:pt x="1506" y="3"/>
                  </a:lnTo>
                  <a:lnTo>
                    <a:pt x="1494" y="1"/>
                  </a:lnTo>
                  <a:lnTo>
                    <a:pt x="1482" y="0"/>
                  </a:lnTo>
                  <a:lnTo>
                    <a:pt x="120" y="0"/>
                  </a:lnTo>
                  <a:lnTo>
                    <a:pt x="120" y="0"/>
                  </a:lnTo>
                  <a:lnTo>
                    <a:pt x="108" y="1"/>
                  </a:lnTo>
                  <a:lnTo>
                    <a:pt x="95" y="3"/>
                  </a:lnTo>
                  <a:lnTo>
                    <a:pt x="84" y="6"/>
                  </a:lnTo>
                  <a:lnTo>
                    <a:pt x="73" y="10"/>
                  </a:lnTo>
                  <a:lnTo>
                    <a:pt x="63" y="14"/>
                  </a:lnTo>
                  <a:lnTo>
                    <a:pt x="52" y="20"/>
                  </a:lnTo>
                  <a:lnTo>
                    <a:pt x="43" y="28"/>
                  </a:lnTo>
                  <a:lnTo>
                    <a:pt x="35" y="36"/>
                  </a:lnTo>
                  <a:lnTo>
                    <a:pt x="27" y="44"/>
                  </a:lnTo>
                  <a:lnTo>
                    <a:pt x="20" y="53"/>
                  </a:lnTo>
                  <a:lnTo>
                    <a:pt x="14" y="64"/>
                  </a:lnTo>
                  <a:lnTo>
                    <a:pt x="9" y="74"/>
                  </a:lnTo>
                  <a:lnTo>
                    <a:pt x="5" y="85"/>
                  </a:lnTo>
                  <a:lnTo>
                    <a:pt x="2" y="96"/>
                  </a:lnTo>
                  <a:lnTo>
                    <a:pt x="0" y="109"/>
                  </a:lnTo>
                  <a:lnTo>
                    <a:pt x="0" y="120"/>
                  </a:lnTo>
                  <a:lnTo>
                    <a:pt x="0" y="527"/>
                  </a:lnTo>
                  <a:lnTo>
                    <a:pt x="0" y="527"/>
                  </a:lnTo>
                  <a:lnTo>
                    <a:pt x="0" y="540"/>
                  </a:lnTo>
                  <a:lnTo>
                    <a:pt x="2" y="551"/>
                  </a:lnTo>
                  <a:lnTo>
                    <a:pt x="5" y="562"/>
                  </a:lnTo>
                  <a:lnTo>
                    <a:pt x="9" y="574"/>
                  </a:lnTo>
                  <a:lnTo>
                    <a:pt x="14" y="584"/>
                  </a:lnTo>
                  <a:lnTo>
                    <a:pt x="20" y="594"/>
                  </a:lnTo>
                  <a:lnTo>
                    <a:pt x="27" y="603"/>
                  </a:lnTo>
                  <a:lnTo>
                    <a:pt x="35" y="612"/>
                  </a:lnTo>
                  <a:lnTo>
                    <a:pt x="43" y="620"/>
                  </a:lnTo>
                  <a:lnTo>
                    <a:pt x="52" y="627"/>
                  </a:lnTo>
                  <a:lnTo>
                    <a:pt x="63" y="633"/>
                  </a:lnTo>
                  <a:lnTo>
                    <a:pt x="73" y="638"/>
                  </a:lnTo>
                  <a:lnTo>
                    <a:pt x="84" y="642"/>
                  </a:lnTo>
                  <a:lnTo>
                    <a:pt x="95" y="644"/>
                  </a:lnTo>
                  <a:lnTo>
                    <a:pt x="108" y="647"/>
                  </a:lnTo>
                  <a:lnTo>
                    <a:pt x="120" y="648"/>
                  </a:lnTo>
                  <a:lnTo>
                    <a:pt x="1482" y="648"/>
                  </a:lnTo>
                  <a:lnTo>
                    <a:pt x="1482" y="648"/>
                  </a:lnTo>
                  <a:lnTo>
                    <a:pt x="1494" y="647"/>
                  </a:lnTo>
                  <a:lnTo>
                    <a:pt x="1506" y="644"/>
                  </a:lnTo>
                  <a:lnTo>
                    <a:pt x="1518" y="642"/>
                  </a:lnTo>
                  <a:lnTo>
                    <a:pt x="1529" y="638"/>
                  </a:lnTo>
                  <a:lnTo>
                    <a:pt x="1539" y="633"/>
                  </a:lnTo>
                  <a:lnTo>
                    <a:pt x="1550" y="627"/>
                  </a:lnTo>
                  <a:lnTo>
                    <a:pt x="1559" y="620"/>
                  </a:lnTo>
                  <a:lnTo>
                    <a:pt x="1567" y="612"/>
                  </a:lnTo>
                  <a:lnTo>
                    <a:pt x="1575" y="603"/>
                  </a:lnTo>
                  <a:lnTo>
                    <a:pt x="1581" y="594"/>
                  </a:lnTo>
                  <a:lnTo>
                    <a:pt x="1588" y="584"/>
                  </a:lnTo>
                  <a:lnTo>
                    <a:pt x="1593" y="574"/>
                  </a:lnTo>
                  <a:lnTo>
                    <a:pt x="1597" y="562"/>
                  </a:lnTo>
                  <a:lnTo>
                    <a:pt x="1600" y="551"/>
                  </a:lnTo>
                  <a:lnTo>
                    <a:pt x="1602" y="540"/>
                  </a:lnTo>
                  <a:lnTo>
                    <a:pt x="1602" y="527"/>
                  </a:lnTo>
                  <a:lnTo>
                    <a:pt x="1602" y="527"/>
                  </a:lnTo>
                  <a:close/>
                  <a:moveTo>
                    <a:pt x="549" y="430"/>
                  </a:moveTo>
                  <a:lnTo>
                    <a:pt x="549" y="430"/>
                  </a:lnTo>
                  <a:lnTo>
                    <a:pt x="541" y="447"/>
                  </a:lnTo>
                  <a:lnTo>
                    <a:pt x="530" y="463"/>
                  </a:lnTo>
                  <a:lnTo>
                    <a:pt x="520" y="477"/>
                  </a:lnTo>
                  <a:lnTo>
                    <a:pt x="508" y="489"/>
                  </a:lnTo>
                  <a:lnTo>
                    <a:pt x="508" y="489"/>
                  </a:lnTo>
                  <a:lnTo>
                    <a:pt x="493" y="501"/>
                  </a:lnTo>
                  <a:lnTo>
                    <a:pt x="480" y="510"/>
                  </a:lnTo>
                  <a:lnTo>
                    <a:pt x="466" y="517"/>
                  </a:lnTo>
                  <a:lnTo>
                    <a:pt x="450" y="522"/>
                  </a:lnTo>
                  <a:lnTo>
                    <a:pt x="450" y="522"/>
                  </a:lnTo>
                  <a:lnTo>
                    <a:pt x="431" y="527"/>
                  </a:lnTo>
                  <a:lnTo>
                    <a:pt x="411" y="530"/>
                  </a:lnTo>
                  <a:lnTo>
                    <a:pt x="393" y="532"/>
                  </a:lnTo>
                  <a:lnTo>
                    <a:pt x="375" y="533"/>
                  </a:lnTo>
                  <a:lnTo>
                    <a:pt x="188" y="533"/>
                  </a:lnTo>
                  <a:lnTo>
                    <a:pt x="188" y="125"/>
                  </a:lnTo>
                  <a:lnTo>
                    <a:pt x="375" y="125"/>
                  </a:lnTo>
                  <a:lnTo>
                    <a:pt x="375" y="125"/>
                  </a:lnTo>
                  <a:lnTo>
                    <a:pt x="402" y="126"/>
                  </a:lnTo>
                  <a:lnTo>
                    <a:pt x="426" y="129"/>
                  </a:lnTo>
                  <a:lnTo>
                    <a:pt x="446" y="133"/>
                  </a:lnTo>
                  <a:lnTo>
                    <a:pt x="456" y="137"/>
                  </a:lnTo>
                  <a:lnTo>
                    <a:pt x="465" y="141"/>
                  </a:lnTo>
                  <a:lnTo>
                    <a:pt x="465" y="141"/>
                  </a:lnTo>
                  <a:lnTo>
                    <a:pt x="481" y="149"/>
                  </a:lnTo>
                  <a:lnTo>
                    <a:pt x="497" y="159"/>
                  </a:lnTo>
                  <a:lnTo>
                    <a:pt x="509" y="170"/>
                  </a:lnTo>
                  <a:lnTo>
                    <a:pt x="521" y="184"/>
                  </a:lnTo>
                  <a:lnTo>
                    <a:pt x="521" y="184"/>
                  </a:lnTo>
                  <a:lnTo>
                    <a:pt x="531" y="198"/>
                  </a:lnTo>
                  <a:lnTo>
                    <a:pt x="541" y="214"/>
                  </a:lnTo>
                  <a:lnTo>
                    <a:pt x="548" y="231"/>
                  </a:lnTo>
                  <a:lnTo>
                    <a:pt x="553" y="249"/>
                  </a:lnTo>
                  <a:lnTo>
                    <a:pt x="553" y="249"/>
                  </a:lnTo>
                  <a:lnTo>
                    <a:pt x="558" y="268"/>
                  </a:lnTo>
                  <a:lnTo>
                    <a:pt x="561" y="288"/>
                  </a:lnTo>
                  <a:lnTo>
                    <a:pt x="563" y="307"/>
                  </a:lnTo>
                  <a:lnTo>
                    <a:pt x="563" y="328"/>
                  </a:lnTo>
                  <a:lnTo>
                    <a:pt x="563" y="328"/>
                  </a:lnTo>
                  <a:lnTo>
                    <a:pt x="562" y="359"/>
                  </a:lnTo>
                  <a:lnTo>
                    <a:pt x="560" y="386"/>
                  </a:lnTo>
                  <a:lnTo>
                    <a:pt x="558" y="398"/>
                  </a:lnTo>
                  <a:lnTo>
                    <a:pt x="555" y="409"/>
                  </a:lnTo>
                  <a:lnTo>
                    <a:pt x="552" y="420"/>
                  </a:lnTo>
                  <a:lnTo>
                    <a:pt x="549" y="430"/>
                  </a:lnTo>
                  <a:lnTo>
                    <a:pt x="549" y="430"/>
                  </a:lnTo>
                  <a:close/>
                  <a:moveTo>
                    <a:pt x="1013" y="444"/>
                  </a:moveTo>
                  <a:lnTo>
                    <a:pt x="1013" y="444"/>
                  </a:lnTo>
                  <a:lnTo>
                    <a:pt x="1007" y="454"/>
                  </a:lnTo>
                  <a:lnTo>
                    <a:pt x="999" y="466"/>
                  </a:lnTo>
                  <a:lnTo>
                    <a:pt x="991" y="475"/>
                  </a:lnTo>
                  <a:lnTo>
                    <a:pt x="983" y="484"/>
                  </a:lnTo>
                  <a:lnTo>
                    <a:pt x="974" y="492"/>
                  </a:lnTo>
                  <a:lnTo>
                    <a:pt x="964" y="501"/>
                  </a:lnTo>
                  <a:lnTo>
                    <a:pt x="954" y="508"/>
                  </a:lnTo>
                  <a:lnTo>
                    <a:pt x="943" y="515"/>
                  </a:lnTo>
                  <a:lnTo>
                    <a:pt x="943" y="515"/>
                  </a:lnTo>
                  <a:lnTo>
                    <a:pt x="932" y="521"/>
                  </a:lnTo>
                  <a:lnTo>
                    <a:pt x="919" y="526"/>
                  </a:lnTo>
                  <a:lnTo>
                    <a:pt x="906" y="530"/>
                  </a:lnTo>
                  <a:lnTo>
                    <a:pt x="892" y="533"/>
                  </a:lnTo>
                  <a:lnTo>
                    <a:pt x="877" y="537"/>
                  </a:lnTo>
                  <a:lnTo>
                    <a:pt x="863" y="539"/>
                  </a:lnTo>
                  <a:lnTo>
                    <a:pt x="846" y="540"/>
                  </a:lnTo>
                  <a:lnTo>
                    <a:pt x="830" y="541"/>
                  </a:lnTo>
                  <a:lnTo>
                    <a:pt x="830" y="541"/>
                  </a:lnTo>
                  <a:lnTo>
                    <a:pt x="813" y="540"/>
                  </a:lnTo>
                  <a:lnTo>
                    <a:pt x="797" y="539"/>
                  </a:lnTo>
                  <a:lnTo>
                    <a:pt x="781" y="538"/>
                  </a:lnTo>
                  <a:lnTo>
                    <a:pt x="767" y="534"/>
                  </a:lnTo>
                  <a:lnTo>
                    <a:pt x="753" y="531"/>
                  </a:lnTo>
                  <a:lnTo>
                    <a:pt x="739" y="528"/>
                  </a:lnTo>
                  <a:lnTo>
                    <a:pt x="727" y="523"/>
                  </a:lnTo>
                  <a:lnTo>
                    <a:pt x="716" y="518"/>
                  </a:lnTo>
                  <a:lnTo>
                    <a:pt x="716" y="518"/>
                  </a:lnTo>
                  <a:lnTo>
                    <a:pt x="704" y="512"/>
                  </a:lnTo>
                  <a:lnTo>
                    <a:pt x="694" y="506"/>
                  </a:lnTo>
                  <a:lnTo>
                    <a:pt x="684" y="498"/>
                  </a:lnTo>
                  <a:lnTo>
                    <a:pt x="674" y="490"/>
                  </a:lnTo>
                  <a:lnTo>
                    <a:pt x="665" y="481"/>
                  </a:lnTo>
                  <a:lnTo>
                    <a:pt x="657" y="471"/>
                  </a:lnTo>
                  <a:lnTo>
                    <a:pt x="650" y="460"/>
                  </a:lnTo>
                  <a:lnTo>
                    <a:pt x="643" y="449"/>
                  </a:lnTo>
                  <a:lnTo>
                    <a:pt x="643" y="449"/>
                  </a:lnTo>
                  <a:lnTo>
                    <a:pt x="635" y="437"/>
                  </a:lnTo>
                  <a:lnTo>
                    <a:pt x="630" y="423"/>
                  </a:lnTo>
                  <a:lnTo>
                    <a:pt x="625" y="410"/>
                  </a:lnTo>
                  <a:lnTo>
                    <a:pt x="621" y="395"/>
                  </a:lnTo>
                  <a:lnTo>
                    <a:pt x="618" y="380"/>
                  </a:lnTo>
                  <a:lnTo>
                    <a:pt x="616" y="364"/>
                  </a:lnTo>
                  <a:lnTo>
                    <a:pt x="615" y="347"/>
                  </a:lnTo>
                  <a:lnTo>
                    <a:pt x="614" y="330"/>
                  </a:lnTo>
                  <a:lnTo>
                    <a:pt x="614" y="330"/>
                  </a:lnTo>
                  <a:lnTo>
                    <a:pt x="615" y="305"/>
                  </a:lnTo>
                  <a:lnTo>
                    <a:pt x="618" y="283"/>
                  </a:lnTo>
                  <a:lnTo>
                    <a:pt x="622" y="261"/>
                  </a:lnTo>
                  <a:lnTo>
                    <a:pt x="628" y="240"/>
                  </a:lnTo>
                  <a:lnTo>
                    <a:pt x="635" y="222"/>
                  </a:lnTo>
                  <a:lnTo>
                    <a:pt x="646" y="204"/>
                  </a:lnTo>
                  <a:lnTo>
                    <a:pt x="657" y="189"/>
                  </a:lnTo>
                  <a:lnTo>
                    <a:pt x="669" y="174"/>
                  </a:lnTo>
                  <a:lnTo>
                    <a:pt x="669" y="174"/>
                  </a:lnTo>
                  <a:lnTo>
                    <a:pt x="685" y="161"/>
                  </a:lnTo>
                  <a:lnTo>
                    <a:pt x="700" y="150"/>
                  </a:lnTo>
                  <a:lnTo>
                    <a:pt x="718" y="140"/>
                  </a:lnTo>
                  <a:lnTo>
                    <a:pt x="736" y="132"/>
                  </a:lnTo>
                  <a:lnTo>
                    <a:pt x="757" y="126"/>
                  </a:lnTo>
                  <a:lnTo>
                    <a:pt x="777" y="122"/>
                  </a:lnTo>
                  <a:lnTo>
                    <a:pt x="800" y="119"/>
                  </a:lnTo>
                  <a:lnTo>
                    <a:pt x="825" y="118"/>
                  </a:lnTo>
                  <a:lnTo>
                    <a:pt x="825" y="118"/>
                  </a:lnTo>
                  <a:lnTo>
                    <a:pt x="849" y="119"/>
                  </a:lnTo>
                  <a:lnTo>
                    <a:pt x="873" y="122"/>
                  </a:lnTo>
                  <a:lnTo>
                    <a:pt x="894" y="126"/>
                  </a:lnTo>
                  <a:lnTo>
                    <a:pt x="915" y="132"/>
                  </a:lnTo>
                  <a:lnTo>
                    <a:pt x="934" y="140"/>
                  </a:lnTo>
                  <a:lnTo>
                    <a:pt x="951" y="149"/>
                  </a:lnTo>
                  <a:lnTo>
                    <a:pt x="968" y="160"/>
                  </a:lnTo>
                  <a:lnTo>
                    <a:pt x="982" y="173"/>
                  </a:lnTo>
                  <a:lnTo>
                    <a:pt x="982" y="173"/>
                  </a:lnTo>
                  <a:lnTo>
                    <a:pt x="994" y="187"/>
                  </a:lnTo>
                  <a:lnTo>
                    <a:pt x="1006" y="203"/>
                  </a:lnTo>
                  <a:lnTo>
                    <a:pt x="1015" y="220"/>
                  </a:lnTo>
                  <a:lnTo>
                    <a:pt x="1023" y="238"/>
                  </a:lnTo>
                  <a:lnTo>
                    <a:pt x="1029" y="259"/>
                  </a:lnTo>
                  <a:lnTo>
                    <a:pt x="1033" y="279"/>
                  </a:lnTo>
                  <a:lnTo>
                    <a:pt x="1035" y="302"/>
                  </a:lnTo>
                  <a:lnTo>
                    <a:pt x="1036" y="327"/>
                  </a:lnTo>
                  <a:lnTo>
                    <a:pt x="1036" y="327"/>
                  </a:lnTo>
                  <a:lnTo>
                    <a:pt x="1036" y="343"/>
                  </a:lnTo>
                  <a:lnTo>
                    <a:pt x="1035" y="361"/>
                  </a:lnTo>
                  <a:lnTo>
                    <a:pt x="1033" y="376"/>
                  </a:lnTo>
                  <a:lnTo>
                    <a:pt x="1030" y="392"/>
                  </a:lnTo>
                  <a:lnTo>
                    <a:pt x="1027" y="406"/>
                  </a:lnTo>
                  <a:lnTo>
                    <a:pt x="1023" y="419"/>
                  </a:lnTo>
                  <a:lnTo>
                    <a:pt x="1018" y="432"/>
                  </a:lnTo>
                  <a:lnTo>
                    <a:pt x="1013" y="444"/>
                  </a:lnTo>
                  <a:lnTo>
                    <a:pt x="1013" y="444"/>
                  </a:lnTo>
                  <a:close/>
                  <a:moveTo>
                    <a:pt x="1392" y="524"/>
                  </a:moveTo>
                  <a:lnTo>
                    <a:pt x="1392" y="524"/>
                  </a:lnTo>
                  <a:lnTo>
                    <a:pt x="1383" y="528"/>
                  </a:lnTo>
                  <a:lnTo>
                    <a:pt x="1374" y="531"/>
                  </a:lnTo>
                  <a:lnTo>
                    <a:pt x="1363" y="534"/>
                  </a:lnTo>
                  <a:lnTo>
                    <a:pt x="1352" y="537"/>
                  </a:lnTo>
                  <a:lnTo>
                    <a:pt x="1328" y="540"/>
                  </a:lnTo>
                  <a:lnTo>
                    <a:pt x="1302" y="541"/>
                  </a:lnTo>
                  <a:lnTo>
                    <a:pt x="1302" y="541"/>
                  </a:lnTo>
                  <a:lnTo>
                    <a:pt x="1285" y="540"/>
                  </a:lnTo>
                  <a:lnTo>
                    <a:pt x="1270" y="539"/>
                  </a:lnTo>
                  <a:lnTo>
                    <a:pt x="1255" y="538"/>
                  </a:lnTo>
                  <a:lnTo>
                    <a:pt x="1241" y="536"/>
                  </a:lnTo>
                  <a:lnTo>
                    <a:pt x="1229" y="532"/>
                  </a:lnTo>
                  <a:lnTo>
                    <a:pt x="1216" y="529"/>
                  </a:lnTo>
                  <a:lnTo>
                    <a:pt x="1204" y="525"/>
                  </a:lnTo>
                  <a:lnTo>
                    <a:pt x="1193" y="521"/>
                  </a:lnTo>
                  <a:lnTo>
                    <a:pt x="1193" y="521"/>
                  </a:lnTo>
                  <a:lnTo>
                    <a:pt x="1182" y="516"/>
                  </a:lnTo>
                  <a:lnTo>
                    <a:pt x="1173" y="510"/>
                  </a:lnTo>
                  <a:lnTo>
                    <a:pt x="1163" y="503"/>
                  </a:lnTo>
                  <a:lnTo>
                    <a:pt x="1154" y="494"/>
                  </a:lnTo>
                  <a:lnTo>
                    <a:pt x="1145" y="485"/>
                  </a:lnTo>
                  <a:lnTo>
                    <a:pt x="1136" y="476"/>
                  </a:lnTo>
                  <a:lnTo>
                    <a:pt x="1128" y="465"/>
                  </a:lnTo>
                  <a:lnTo>
                    <a:pt x="1121" y="453"/>
                  </a:lnTo>
                  <a:lnTo>
                    <a:pt x="1121" y="453"/>
                  </a:lnTo>
                  <a:lnTo>
                    <a:pt x="1114" y="440"/>
                  </a:lnTo>
                  <a:lnTo>
                    <a:pt x="1107" y="427"/>
                  </a:lnTo>
                  <a:lnTo>
                    <a:pt x="1102" y="412"/>
                  </a:lnTo>
                  <a:lnTo>
                    <a:pt x="1097" y="398"/>
                  </a:lnTo>
                  <a:lnTo>
                    <a:pt x="1094" y="381"/>
                  </a:lnTo>
                  <a:lnTo>
                    <a:pt x="1092" y="365"/>
                  </a:lnTo>
                  <a:lnTo>
                    <a:pt x="1090" y="347"/>
                  </a:lnTo>
                  <a:lnTo>
                    <a:pt x="1090" y="329"/>
                  </a:lnTo>
                  <a:lnTo>
                    <a:pt x="1090" y="329"/>
                  </a:lnTo>
                  <a:lnTo>
                    <a:pt x="1091" y="304"/>
                  </a:lnTo>
                  <a:lnTo>
                    <a:pt x="1093" y="281"/>
                  </a:lnTo>
                  <a:lnTo>
                    <a:pt x="1097" y="259"/>
                  </a:lnTo>
                  <a:lnTo>
                    <a:pt x="1103" y="239"/>
                  </a:lnTo>
                  <a:lnTo>
                    <a:pt x="1110" y="220"/>
                  </a:lnTo>
                  <a:lnTo>
                    <a:pt x="1120" y="203"/>
                  </a:lnTo>
                  <a:lnTo>
                    <a:pt x="1131" y="187"/>
                  </a:lnTo>
                  <a:lnTo>
                    <a:pt x="1143" y="173"/>
                  </a:lnTo>
                  <a:lnTo>
                    <a:pt x="1143" y="173"/>
                  </a:lnTo>
                  <a:lnTo>
                    <a:pt x="1158" y="160"/>
                  </a:lnTo>
                  <a:lnTo>
                    <a:pt x="1173" y="149"/>
                  </a:lnTo>
                  <a:lnTo>
                    <a:pt x="1191" y="140"/>
                  </a:lnTo>
                  <a:lnTo>
                    <a:pt x="1209" y="132"/>
                  </a:lnTo>
                  <a:lnTo>
                    <a:pt x="1229" y="126"/>
                  </a:lnTo>
                  <a:lnTo>
                    <a:pt x="1249" y="122"/>
                  </a:lnTo>
                  <a:lnTo>
                    <a:pt x="1272" y="119"/>
                  </a:lnTo>
                  <a:lnTo>
                    <a:pt x="1297" y="118"/>
                  </a:lnTo>
                  <a:lnTo>
                    <a:pt x="1297" y="118"/>
                  </a:lnTo>
                  <a:lnTo>
                    <a:pt x="1315" y="119"/>
                  </a:lnTo>
                  <a:lnTo>
                    <a:pt x="1333" y="120"/>
                  </a:lnTo>
                  <a:lnTo>
                    <a:pt x="1349" y="123"/>
                  </a:lnTo>
                  <a:lnTo>
                    <a:pt x="1364" y="126"/>
                  </a:lnTo>
                  <a:lnTo>
                    <a:pt x="1380" y="130"/>
                  </a:lnTo>
                  <a:lnTo>
                    <a:pt x="1393" y="136"/>
                  </a:lnTo>
                  <a:lnTo>
                    <a:pt x="1406" y="143"/>
                  </a:lnTo>
                  <a:lnTo>
                    <a:pt x="1417" y="150"/>
                  </a:lnTo>
                  <a:lnTo>
                    <a:pt x="1417" y="150"/>
                  </a:lnTo>
                  <a:lnTo>
                    <a:pt x="1428" y="158"/>
                  </a:lnTo>
                  <a:lnTo>
                    <a:pt x="1437" y="167"/>
                  </a:lnTo>
                  <a:lnTo>
                    <a:pt x="1447" y="178"/>
                  </a:lnTo>
                  <a:lnTo>
                    <a:pt x="1456" y="189"/>
                  </a:lnTo>
                  <a:lnTo>
                    <a:pt x="1463" y="201"/>
                  </a:lnTo>
                  <a:lnTo>
                    <a:pt x="1470" y="215"/>
                  </a:lnTo>
                  <a:lnTo>
                    <a:pt x="1478" y="230"/>
                  </a:lnTo>
                  <a:lnTo>
                    <a:pt x="1483" y="246"/>
                  </a:lnTo>
                  <a:lnTo>
                    <a:pt x="1372" y="270"/>
                  </a:lnTo>
                  <a:lnTo>
                    <a:pt x="1372" y="270"/>
                  </a:lnTo>
                  <a:lnTo>
                    <a:pt x="1365" y="254"/>
                  </a:lnTo>
                  <a:lnTo>
                    <a:pt x="1362" y="248"/>
                  </a:lnTo>
                  <a:lnTo>
                    <a:pt x="1359" y="242"/>
                  </a:lnTo>
                  <a:lnTo>
                    <a:pt x="1359" y="242"/>
                  </a:lnTo>
                  <a:lnTo>
                    <a:pt x="1354" y="236"/>
                  </a:lnTo>
                  <a:lnTo>
                    <a:pt x="1348" y="230"/>
                  </a:lnTo>
                  <a:lnTo>
                    <a:pt x="1341" y="225"/>
                  </a:lnTo>
                  <a:lnTo>
                    <a:pt x="1334" y="221"/>
                  </a:lnTo>
                  <a:lnTo>
                    <a:pt x="1334" y="221"/>
                  </a:lnTo>
                  <a:lnTo>
                    <a:pt x="1325" y="217"/>
                  </a:lnTo>
                  <a:lnTo>
                    <a:pt x="1317" y="215"/>
                  </a:lnTo>
                  <a:lnTo>
                    <a:pt x="1308" y="214"/>
                  </a:lnTo>
                  <a:lnTo>
                    <a:pt x="1299" y="213"/>
                  </a:lnTo>
                  <a:lnTo>
                    <a:pt x="1299" y="213"/>
                  </a:lnTo>
                  <a:lnTo>
                    <a:pt x="1288" y="214"/>
                  </a:lnTo>
                  <a:lnTo>
                    <a:pt x="1279" y="215"/>
                  </a:lnTo>
                  <a:lnTo>
                    <a:pt x="1270" y="218"/>
                  </a:lnTo>
                  <a:lnTo>
                    <a:pt x="1262" y="221"/>
                  </a:lnTo>
                  <a:lnTo>
                    <a:pt x="1253" y="226"/>
                  </a:lnTo>
                  <a:lnTo>
                    <a:pt x="1246" y="232"/>
                  </a:lnTo>
                  <a:lnTo>
                    <a:pt x="1239" y="239"/>
                  </a:lnTo>
                  <a:lnTo>
                    <a:pt x="1234" y="248"/>
                  </a:lnTo>
                  <a:lnTo>
                    <a:pt x="1234" y="248"/>
                  </a:lnTo>
                  <a:lnTo>
                    <a:pt x="1230" y="254"/>
                  </a:lnTo>
                  <a:lnTo>
                    <a:pt x="1226" y="262"/>
                  </a:lnTo>
                  <a:lnTo>
                    <a:pt x="1223" y="270"/>
                  </a:lnTo>
                  <a:lnTo>
                    <a:pt x="1220" y="281"/>
                  </a:lnTo>
                  <a:lnTo>
                    <a:pt x="1218" y="291"/>
                  </a:lnTo>
                  <a:lnTo>
                    <a:pt x="1217" y="302"/>
                  </a:lnTo>
                  <a:lnTo>
                    <a:pt x="1216" y="328"/>
                  </a:lnTo>
                  <a:lnTo>
                    <a:pt x="1216" y="328"/>
                  </a:lnTo>
                  <a:lnTo>
                    <a:pt x="1216" y="344"/>
                  </a:lnTo>
                  <a:lnTo>
                    <a:pt x="1217" y="359"/>
                  </a:lnTo>
                  <a:lnTo>
                    <a:pt x="1219" y="372"/>
                  </a:lnTo>
                  <a:lnTo>
                    <a:pt x="1222" y="384"/>
                  </a:lnTo>
                  <a:lnTo>
                    <a:pt x="1225" y="396"/>
                  </a:lnTo>
                  <a:lnTo>
                    <a:pt x="1228" y="405"/>
                  </a:lnTo>
                  <a:lnTo>
                    <a:pt x="1232" y="413"/>
                  </a:lnTo>
                  <a:lnTo>
                    <a:pt x="1237" y="420"/>
                  </a:lnTo>
                  <a:lnTo>
                    <a:pt x="1237" y="420"/>
                  </a:lnTo>
                  <a:lnTo>
                    <a:pt x="1242" y="427"/>
                  </a:lnTo>
                  <a:lnTo>
                    <a:pt x="1248" y="432"/>
                  </a:lnTo>
                  <a:lnTo>
                    <a:pt x="1254" y="436"/>
                  </a:lnTo>
                  <a:lnTo>
                    <a:pt x="1262" y="439"/>
                  </a:lnTo>
                  <a:lnTo>
                    <a:pt x="1269" y="442"/>
                  </a:lnTo>
                  <a:lnTo>
                    <a:pt x="1277" y="444"/>
                  </a:lnTo>
                  <a:lnTo>
                    <a:pt x="1285" y="445"/>
                  </a:lnTo>
                  <a:lnTo>
                    <a:pt x="1295" y="446"/>
                  </a:lnTo>
                  <a:lnTo>
                    <a:pt x="1295" y="446"/>
                  </a:lnTo>
                  <a:lnTo>
                    <a:pt x="1304" y="445"/>
                  </a:lnTo>
                  <a:lnTo>
                    <a:pt x="1312" y="444"/>
                  </a:lnTo>
                  <a:lnTo>
                    <a:pt x="1319" y="443"/>
                  </a:lnTo>
                  <a:lnTo>
                    <a:pt x="1326" y="441"/>
                  </a:lnTo>
                  <a:lnTo>
                    <a:pt x="1333" y="438"/>
                  </a:lnTo>
                  <a:lnTo>
                    <a:pt x="1339" y="435"/>
                  </a:lnTo>
                  <a:lnTo>
                    <a:pt x="1345" y="431"/>
                  </a:lnTo>
                  <a:lnTo>
                    <a:pt x="1349" y="425"/>
                  </a:lnTo>
                  <a:lnTo>
                    <a:pt x="1349" y="425"/>
                  </a:lnTo>
                  <a:lnTo>
                    <a:pt x="1358" y="414"/>
                  </a:lnTo>
                  <a:lnTo>
                    <a:pt x="1365" y="401"/>
                  </a:lnTo>
                  <a:lnTo>
                    <a:pt x="1372" y="384"/>
                  </a:lnTo>
                  <a:lnTo>
                    <a:pt x="1376" y="366"/>
                  </a:lnTo>
                  <a:lnTo>
                    <a:pt x="1487" y="400"/>
                  </a:lnTo>
                  <a:lnTo>
                    <a:pt x="1487" y="400"/>
                  </a:lnTo>
                  <a:lnTo>
                    <a:pt x="1481" y="422"/>
                  </a:lnTo>
                  <a:lnTo>
                    <a:pt x="1472" y="442"/>
                  </a:lnTo>
                  <a:lnTo>
                    <a:pt x="1463" y="460"/>
                  </a:lnTo>
                  <a:lnTo>
                    <a:pt x="1452" y="478"/>
                  </a:lnTo>
                  <a:lnTo>
                    <a:pt x="1452" y="478"/>
                  </a:lnTo>
                  <a:lnTo>
                    <a:pt x="1438" y="492"/>
                  </a:lnTo>
                  <a:lnTo>
                    <a:pt x="1425" y="505"/>
                  </a:lnTo>
                  <a:lnTo>
                    <a:pt x="1410" y="516"/>
                  </a:lnTo>
                  <a:lnTo>
                    <a:pt x="1392" y="524"/>
                  </a:lnTo>
                  <a:lnTo>
                    <a:pt x="1392"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78" name="Freeform 154"/>
            <p:cNvSpPr>
              <a:spLocks noEditPoints="1"/>
            </p:cNvSpPr>
            <p:nvPr/>
          </p:nvSpPr>
          <p:spPr bwMode="auto">
            <a:xfrm>
              <a:off x="6296020" y="2092025"/>
              <a:ext cx="778707" cy="891618"/>
            </a:xfrm>
            <a:custGeom>
              <a:avLst/>
              <a:gdLst>
                <a:gd name="T0" fmla="*/ 1589 w 1599"/>
                <a:gd name="T1" fmla="*/ 550 h 1831"/>
                <a:gd name="T2" fmla="*/ 1055 w 1599"/>
                <a:gd name="T3" fmla="*/ 18 h 1831"/>
                <a:gd name="T4" fmla="*/ 1025 w 1599"/>
                <a:gd name="T5" fmla="*/ 1 h 1831"/>
                <a:gd name="T6" fmla="*/ 237 w 1599"/>
                <a:gd name="T7" fmla="*/ 0 h 1831"/>
                <a:gd name="T8" fmla="*/ 189 w 1599"/>
                <a:gd name="T9" fmla="*/ 5 h 1831"/>
                <a:gd name="T10" fmla="*/ 124 w 1599"/>
                <a:gd name="T11" fmla="*/ 29 h 1831"/>
                <a:gd name="T12" fmla="*/ 70 w 1599"/>
                <a:gd name="T13" fmla="*/ 70 h 1831"/>
                <a:gd name="T14" fmla="*/ 29 w 1599"/>
                <a:gd name="T15" fmla="*/ 125 h 1831"/>
                <a:gd name="T16" fmla="*/ 5 w 1599"/>
                <a:gd name="T17" fmla="*/ 189 h 1831"/>
                <a:gd name="T18" fmla="*/ 0 w 1599"/>
                <a:gd name="T19" fmla="*/ 238 h 1831"/>
                <a:gd name="T20" fmla="*/ 2 w 1599"/>
                <a:gd name="T21" fmla="*/ 759 h 1831"/>
                <a:gd name="T22" fmla="*/ 17 w 1599"/>
                <a:gd name="T23" fmla="*/ 789 h 1831"/>
                <a:gd name="T24" fmla="*/ 47 w 1599"/>
                <a:gd name="T25" fmla="*/ 804 h 1831"/>
                <a:gd name="T26" fmla="*/ 71 w 1599"/>
                <a:gd name="T27" fmla="*/ 804 h 1831"/>
                <a:gd name="T28" fmla="*/ 101 w 1599"/>
                <a:gd name="T29" fmla="*/ 789 h 1831"/>
                <a:gd name="T30" fmla="*/ 116 w 1599"/>
                <a:gd name="T31" fmla="*/ 759 h 1831"/>
                <a:gd name="T32" fmla="*/ 117 w 1599"/>
                <a:gd name="T33" fmla="*/ 238 h 1831"/>
                <a:gd name="T34" fmla="*/ 122 w 1599"/>
                <a:gd name="T35" fmla="*/ 202 h 1831"/>
                <a:gd name="T36" fmla="*/ 138 w 1599"/>
                <a:gd name="T37" fmla="*/ 170 h 1831"/>
                <a:gd name="T38" fmla="*/ 161 w 1599"/>
                <a:gd name="T39" fmla="*/ 145 h 1831"/>
                <a:gd name="T40" fmla="*/ 190 w 1599"/>
                <a:gd name="T41" fmla="*/ 127 h 1831"/>
                <a:gd name="T42" fmla="*/ 225 w 1599"/>
                <a:gd name="T43" fmla="*/ 117 h 1831"/>
                <a:gd name="T44" fmla="*/ 951 w 1599"/>
                <a:gd name="T45" fmla="*/ 404 h 1831"/>
                <a:gd name="T46" fmla="*/ 952 w 1599"/>
                <a:gd name="T47" fmla="*/ 429 h 1831"/>
                <a:gd name="T48" fmla="*/ 970 w 1599"/>
                <a:gd name="T49" fmla="*/ 497 h 1831"/>
                <a:gd name="T50" fmla="*/ 1005 w 1599"/>
                <a:gd name="T51" fmla="*/ 555 h 1831"/>
                <a:gd name="T52" fmla="*/ 1055 w 1599"/>
                <a:gd name="T53" fmla="*/ 602 h 1831"/>
                <a:gd name="T54" fmla="*/ 1118 w 1599"/>
                <a:gd name="T55" fmla="*/ 631 h 1831"/>
                <a:gd name="T56" fmla="*/ 1175 w 1599"/>
                <a:gd name="T57" fmla="*/ 642 h 1831"/>
                <a:gd name="T58" fmla="*/ 1482 w 1599"/>
                <a:gd name="T59" fmla="*/ 1594 h 1831"/>
                <a:gd name="T60" fmla="*/ 1480 w 1599"/>
                <a:gd name="T61" fmla="*/ 1618 h 1831"/>
                <a:gd name="T62" fmla="*/ 1467 w 1599"/>
                <a:gd name="T63" fmla="*/ 1651 h 1831"/>
                <a:gd name="T64" fmla="*/ 1447 w 1599"/>
                <a:gd name="T65" fmla="*/ 1679 h 1831"/>
                <a:gd name="T66" fmla="*/ 1419 w 1599"/>
                <a:gd name="T67" fmla="*/ 1700 h 1831"/>
                <a:gd name="T68" fmla="*/ 1386 w 1599"/>
                <a:gd name="T69" fmla="*/ 1711 h 1831"/>
                <a:gd name="T70" fmla="*/ 59 w 1599"/>
                <a:gd name="T71" fmla="*/ 1714 h 1831"/>
                <a:gd name="T72" fmla="*/ 36 w 1599"/>
                <a:gd name="T73" fmla="*/ 1718 h 1831"/>
                <a:gd name="T74" fmla="*/ 10 w 1599"/>
                <a:gd name="T75" fmla="*/ 1740 h 1831"/>
                <a:gd name="T76" fmla="*/ 0 w 1599"/>
                <a:gd name="T77" fmla="*/ 1773 h 1831"/>
                <a:gd name="T78" fmla="*/ 5 w 1599"/>
                <a:gd name="T79" fmla="*/ 1795 h 1831"/>
                <a:gd name="T80" fmla="*/ 26 w 1599"/>
                <a:gd name="T81" fmla="*/ 1821 h 1831"/>
                <a:gd name="T82" fmla="*/ 59 w 1599"/>
                <a:gd name="T83" fmla="*/ 1831 h 1831"/>
                <a:gd name="T84" fmla="*/ 1386 w 1599"/>
                <a:gd name="T85" fmla="*/ 1829 h 1831"/>
                <a:gd name="T86" fmla="*/ 1454 w 1599"/>
                <a:gd name="T87" fmla="*/ 1812 h 1831"/>
                <a:gd name="T88" fmla="*/ 1513 w 1599"/>
                <a:gd name="T89" fmla="*/ 1777 h 1831"/>
                <a:gd name="T90" fmla="*/ 1558 w 1599"/>
                <a:gd name="T91" fmla="*/ 1726 h 1831"/>
                <a:gd name="T92" fmla="*/ 1588 w 1599"/>
                <a:gd name="T93" fmla="*/ 1665 h 1831"/>
                <a:gd name="T94" fmla="*/ 1598 w 1599"/>
                <a:gd name="T95" fmla="*/ 1606 h 1831"/>
                <a:gd name="T96" fmla="*/ 1599 w 1599"/>
                <a:gd name="T97" fmla="*/ 583 h 1831"/>
                <a:gd name="T98" fmla="*/ 1594 w 1599"/>
                <a:gd name="T99" fmla="*/ 560 h 1831"/>
                <a:gd name="T100" fmla="*/ 1067 w 1599"/>
                <a:gd name="T101" fmla="*/ 404 h 1831"/>
                <a:gd name="T102" fmla="*/ 1188 w 1599"/>
                <a:gd name="T103" fmla="*/ 524 h 1831"/>
                <a:gd name="T104" fmla="*/ 1164 w 1599"/>
                <a:gd name="T105" fmla="*/ 522 h 1831"/>
                <a:gd name="T106" fmla="*/ 1131 w 1599"/>
                <a:gd name="T107" fmla="*/ 510 h 1831"/>
                <a:gd name="T108" fmla="*/ 1103 w 1599"/>
                <a:gd name="T109" fmla="*/ 490 h 1831"/>
                <a:gd name="T110" fmla="*/ 1083 w 1599"/>
                <a:gd name="T111" fmla="*/ 462 h 1831"/>
                <a:gd name="T112" fmla="*/ 1070 w 1599"/>
                <a:gd name="T113" fmla="*/ 429 h 1831"/>
                <a:gd name="T114" fmla="*/ 1067 w 1599"/>
                <a:gd name="T115" fmla="*/ 404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31">
                  <a:moveTo>
                    <a:pt x="1594" y="560"/>
                  </a:moveTo>
                  <a:lnTo>
                    <a:pt x="1594" y="560"/>
                  </a:lnTo>
                  <a:lnTo>
                    <a:pt x="1589" y="550"/>
                  </a:lnTo>
                  <a:lnTo>
                    <a:pt x="1582" y="542"/>
                  </a:lnTo>
                  <a:lnTo>
                    <a:pt x="1055" y="18"/>
                  </a:lnTo>
                  <a:lnTo>
                    <a:pt x="1055" y="18"/>
                  </a:lnTo>
                  <a:lnTo>
                    <a:pt x="1046" y="10"/>
                  </a:lnTo>
                  <a:lnTo>
                    <a:pt x="1035" y="5"/>
                  </a:lnTo>
                  <a:lnTo>
                    <a:pt x="1025" y="1"/>
                  </a:lnTo>
                  <a:lnTo>
                    <a:pt x="1014" y="0"/>
                  </a:lnTo>
                  <a:lnTo>
                    <a:pt x="237" y="0"/>
                  </a:lnTo>
                  <a:lnTo>
                    <a:pt x="237" y="0"/>
                  </a:lnTo>
                  <a:lnTo>
                    <a:pt x="225" y="1"/>
                  </a:lnTo>
                  <a:lnTo>
                    <a:pt x="213" y="1"/>
                  </a:lnTo>
                  <a:lnTo>
                    <a:pt x="189" y="5"/>
                  </a:lnTo>
                  <a:lnTo>
                    <a:pt x="167" y="11"/>
                  </a:lnTo>
                  <a:lnTo>
                    <a:pt x="145" y="19"/>
                  </a:lnTo>
                  <a:lnTo>
                    <a:pt x="124" y="29"/>
                  </a:lnTo>
                  <a:lnTo>
                    <a:pt x="105" y="41"/>
                  </a:lnTo>
                  <a:lnTo>
                    <a:pt x="86" y="55"/>
                  </a:lnTo>
                  <a:lnTo>
                    <a:pt x="70" y="70"/>
                  </a:lnTo>
                  <a:lnTo>
                    <a:pt x="54" y="86"/>
                  </a:lnTo>
                  <a:lnTo>
                    <a:pt x="41" y="105"/>
                  </a:lnTo>
                  <a:lnTo>
                    <a:pt x="29" y="125"/>
                  </a:lnTo>
                  <a:lnTo>
                    <a:pt x="19" y="145"/>
                  </a:lnTo>
                  <a:lnTo>
                    <a:pt x="11" y="167"/>
                  </a:lnTo>
                  <a:lnTo>
                    <a:pt x="5" y="189"/>
                  </a:lnTo>
                  <a:lnTo>
                    <a:pt x="2" y="213"/>
                  </a:lnTo>
                  <a:lnTo>
                    <a:pt x="1" y="225"/>
                  </a:lnTo>
                  <a:lnTo>
                    <a:pt x="0" y="238"/>
                  </a:lnTo>
                  <a:lnTo>
                    <a:pt x="0" y="747"/>
                  </a:lnTo>
                  <a:lnTo>
                    <a:pt x="0" y="747"/>
                  </a:lnTo>
                  <a:lnTo>
                    <a:pt x="2" y="759"/>
                  </a:lnTo>
                  <a:lnTo>
                    <a:pt x="5" y="770"/>
                  </a:lnTo>
                  <a:lnTo>
                    <a:pt x="10" y="779"/>
                  </a:lnTo>
                  <a:lnTo>
                    <a:pt x="17" y="789"/>
                  </a:lnTo>
                  <a:lnTo>
                    <a:pt x="26" y="796"/>
                  </a:lnTo>
                  <a:lnTo>
                    <a:pt x="36" y="801"/>
                  </a:lnTo>
                  <a:lnTo>
                    <a:pt x="47" y="804"/>
                  </a:lnTo>
                  <a:lnTo>
                    <a:pt x="59" y="805"/>
                  </a:lnTo>
                  <a:lnTo>
                    <a:pt x="59" y="805"/>
                  </a:lnTo>
                  <a:lnTo>
                    <a:pt x="71" y="804"/>
                  </a:lnTo>
                  <a:lnTo>
                    <a:pt x="81" y="801"/>
                  </a:lnTo>
                  <a:lnTo>
                    <a:pt x="91" y="796"/>
                  </a:lnTo>
                  <a:lnTo>
                    <a:pt x="101" y="789"/>
                  </a:lnTo>
                  <a:lnTo>
                    <a:pt x="107" y="779"/>
                  </a:lnTo>
                  <a:lnTo>
                    <a:pt x="113" y="770"/>
                  </a:lnTo>
                  <a:lnTo>
                    <a:pt x="116" y="759"/>
                  </a:lnTo>
                  <a:lnTo>
                    <a:pt x="117" y="747"/>
                  </a:lnTo>
                  <a:lnTo>
                    <a:pt x="117" y="238"/>
                  </a:lnTo>
                  <a:lnTo>
                    <a:pt x="117" y="238"/>
                  </a:lnTo>
                  <a:lnTo>
                    <a:pt x="118" y="225"/>
                  </a:lnTo>
                  <a:lnTo>
                    <a:pt x="120" y="213"/>
                  </a:lnTo>
                  <a:lnTo>
                    <a:pt x="122" y="202"/>
                  </a:lnTo>
                  <a:lnTo>
                    <a:pt x="126" y="190"/>
                  </a:lnTo>
                  <a:lnTo>
                    <a:pt x="132" y="180"/>
                  </a:lnTo>
                  <a:lnTo>
                    <a:pt x="138" y="170"/>
                  </a:lnTo>
                  <a:lnTo>
                    <a:pt x="145" y="161"/>
                  </a:lnTo>
                  <a:lnTo>
                    <a:pt x="152" y="152"/>
                  </a:lnTo>
                  <a:lnTo>
                    <a:pt x="161" y="145"/>
                  </a:lnTo>
                  <a:lnTo>
                    <a:pt x="171" y="138"/>
                  </a:lnTo>
                  <a:lnTo>
                    <a:pt x="180" y="132"/>
                  </a:lnTo>
                  <a:lnTo>
                    <a:pt x="190" y="127"/>
                  </a:lnTo>
                  <a:lnTo>
                    <a:pt x="202" y="122"/>
                  </a:lnTo>
                  <a:lnTo>
                    <a:pt x="213" y="119"/>
                  </a:lnTo>
                  <a:lnTo>
                    <a:pt x="225" y="117"/>
                  </a:lnTo>
                  <a:lnTo>
                    <a:pt x="237" y="117"/>
                  </a:lnTo>
                  <a:lnTo>
                    <a:pt x="951" y="117"/>
                  </a:lnTo>
                  <a:lnTo>
                    <a:pt x="951" y="404"/>
                  </a:lnTo>
                  <a:lnTo>
                    <a:pt x="951" y="404"/>
                  </a:lnTo>
                  <a:lnTo>
                    <a:pt x="951" y="417"/>
                  </a:lnTo>
                  <a:lnTo>
                    <a:pt x="952" y="429"/>
                  </a:lnTo>
                  <a:lnTo>
                    <a:pt x="955" y="453"/>
                  </a:lnTo>
                  <a:lnTo>
                    <a:pt x="961" y="475"/>
                  </a:lnTo>
                  <a:lnTo>
                    <a:pt x="970" y="497"/>
                  </a:lnTo>
                  <a:lnTo>
                    <a:pt x="979" y="517"/>
                  </a:lnTo>
                  <a:lnTo>
                    <a:pt x="991" y="537"/>
                  </a:lnTo>
                  <a:lnTo>
                    <a:pt x="1005" y="555"/>
                  </a:lnTo>
                  <a:lnTo>
                    <a:pt x="1020" y="572"/>
                  </a:lnTo>
                  <a:lnTo>
                    <a:pt x="1037" y="587"/>
                  </a:lnTo>
                  <a:lnTo>
                    <a:pt x="1055" y="602"/>
                  </a:lnTo>
                  <a:lnTo>
                    <a:pt x="1075" y="613"/>
                  </a:lnTo>
                  <a:lnTo>
                    <a:pt x="1095" y="623"/>
                  </a:lnTo>
                  <a:lnTo>
                    <a:pt x="1118" y="631"/>
                  </a:lnTo>
                  <a:lnTo>
                    <a:pt x="1140" y="637"/>
                  </a:lnTo>
                  <a:lnTo>
                    <a:pt x="1164" y="641"/>
                  </a:lnTo>
                  <a:lnTo>
                    <a:pt x="1175" y="642"/>
                  </a:lnTo>
                  <a:lnTo>
                    <a:pt x="1188" y="642"/>
                  </a:lnTo>
                  <a:lnTo>
                    <a:pt x="1482" y="642"/>
                  </a:lnTo>
                  <a:lnTo>
                    <a:pt x="1482" y="1594"/>
                  </a:lnTo>
                  <a:lnTo>
                    <a:pt x="1482" y="1594"/>
                  </a:lnTo>
                  <a:lnTo>
                    <a:pt x="1481" y="1606"/>
                  </a:lnTo>
                  <a:lnTo>
                    <a:pt x="1480" y="1618"/>
                  </a:lnTo>
                  <a:lnTo>
                    <a:pt x="1477" y="1630"/>
                  </a:lnTo>
                  <a:lnTo>
                    <a:pt x="1473" y="1641"/>
                  </a:lnTo>
                  <a:lnTo>
                    <a:pt x="1467" y="1651"/>
                  </a:lnTo>
                  <a:lnTo>
                    <a:pt x="1461" y="1661"/>
                  </a:lnTo>
                  <a:lnTo>
                    <a:pt x="1454" y="1670"/>
                  </a:lnTo>
                  <a:lnTo>
                    <a:pt x="1447" y="1679"/>
                  </a:lnTo>
                  <a:lnTo>
                    <a:pt x="1438" y="1686"/>
                  </a:lnTo>
                  <a:lnTo>
                    <a:pt x="1428" y="1694"/>
                  </a:lnTo>
                  <a:lnTo>
                    <a:pt x="1419" y="1700"/>
                  </a:lnTo>
                  <a:lnTo>
                    <a:pt x="1409" y="1705"/>
                  </a:lnTo>
                  <a:lnTo>
                    <a:pt x="1397" y="1709"/>
                  </a:lnTo>
                  <a:lnTo>
                    <a:pt x="1386" y="1711"/>
                  </a:lnTo>
                  <a:lnTo>
                    <a:pt x="1374" y="1713"/>
                  </a:lnTo>
                  <a:lnTo>
                    <a:pt x="1361" y="1714"/>
                  </a:lnTo>
                  <a:lnTo>
                    <a:pt x="59" y="1714"/>
                  </a:lnTo>
                  <a:lnTo>
                    <a:pt x="59" y="1714"/>
                  </a:lnTo>
                  <a:lnTo>
                    <a:pt x="47" y="1715"/>
                  </a:lnTo>
                  <a:lnTo>
                    <a:pt x="36" y="1718"/>
                  </a:lnTo>
                  <a:lnTo>
                    <a:pt x="26" y="1724"/>
                  </a:lnTo>
                  <a:lnTo>
                    <a:pt x="17" y="1731"/>
                  </a:lnTo>
                  <a:lnTo>
                    <a:pt x="10" y="1740"/>
                  </a:lnTo>
                  <a:lnTo>
                    <a:pt x="5" y="1750"/>
                  </a:lnTo>
                  <a:lnTo>
                    <a:pt x="2" y="1760"/>
                  </a:lnTo>
                  <a:lnTo>
                    <a:pt x="0" y="1773"/>
                  </a:lnTo>
                  <a:lnTo>
                    <a:pt x="0" y="1773"/>
                  </a:lnTo>
                  <a:lnTo>
                    <a:pt x="2" y="1784"/>
                  </a:lnTo>
                  <a:lnTo>
                    <a:pt x="5" y="1795"/>
                  </a:lnTo>
                  <a:lnTo>
                    <a:pt x="10" y="1806"/>
                  </a:lnTo>
                  <a:lnTo>
                    <a:pt x="17" y="1814"/>
                  </a:lnTo>
                  <a:lnTo>
                    <a:pt x="26" y="1821"/>
                  </a:lnTo>
                  <a:lnTo>
                    <a:pt x="36" y="1826"/>
                  </a:lnTo>
                  <a:lnTo>
                    <a:pt x="47" y="1829"/>
                  </a:lnTo>
                  <a:lnTo>
                    <a:pt x="59" y="1831"/>
                  </a:lnTo>
                  <a:lnTo>
                    <a:pt x="1361" y="1830"/>
                  </a:lnTo>
                  <a:lnTo>
                    <a:pt x="1361" y="1830"/>
                  </a:lnTo>
                  <a:lnTo>
                    <a:pt x="1386" y="1829"/>
                  </a:lnTo>
                  <a:lnTo>
                    <a:pt x="1409" y="1826"/>
                  </a:lnTo>
                  <a:lnTo>
                    <a:pt x="1432" y="1820"/>
                  </a:lnTo>
                  <a:lnTo>
                    <a:pt x="1454" y="1812"/>
                  </a:lnTo>
                  <a:lnTo>
                    <a:pt x="1475" y="1803"/>
                  </a:lnTo>
                  <a:lnTo>
                    <a:pt x="1494" y="1790"/>
                  </a:lnTo>
                  <a:lnTo>
                    <a:pt x="1513" y="1777"/>
                  </a:lnTo>
                  <a:lnTo>
                    <a:pt x="1529" y="1761"/>
                  </a:lnTo>
                  <a:lnTo>
                    <a:pt x="1545" y="1745"/>
                  </a:lnTo>
                  <a:lnTo>
                    <a:pt x="1558" y="1726"/>
                  </a:lnTo>
                  <a:lnTo>
                    <a:pt x="1570" y="1707"/>
                  </a:lnTo>
                  <a:lnTo>
                    <a:pt x="1581" y="1686"/>
                  </a:lnTo>
                  <a:lnTo>
                    <a:pt x="1588" y="1665"/>
                  </a:lnTo>
                  <a:lnTo>
                    <a:pt x="1594" y="1642"/>
                  </a:lnTo>
                  <a:lnTo>
                    <a:pt x="1597" y="1618"/>
                  </a:lnTo>
                  <a:lnTo>
                    <a:pt x="1598" y="1606"/>
                  </a:lnTo>
                  <a:lnTo>
                    <a:pt x="1599" y="1594"/>
                  </a:lnTo>
                  <a:lnTo>
                    <a:pt x="1599" y="583"/>
                  </a:lnTo>
                  <a:lnTo>
                    <a:pt x="1599" y="583"/>
                  </a:lnTo>
                  <a:lnTo>
                    <a:pt x="1598" y="572"/>
                  </a:lnTo>
                  <a:lnTo>
                    <a:pt x="1594" y="560"/>
                  </a:lnTo>
                  <a:lnTo>
                    <a:pt x="1594" y="560"/>
                  </a:lnTo>
                  <a:lnTo>
                    <a:pt x="1594" y="560"/>
                  </a:lnTo>
                  <a:lnTo>
                    <a:pt x="1594" y="560"/>
                  </a:lnTo>
                  <a:close/>
                  <a:moveTo>
                    <a:pt x="1067" y="404"/>
                  </a:moveTo>
                  <a:lnTo>
                    <a:pt x="1067" y="195"/>
                  </a:lnTo>
                  <a:lnTo>
                    <a:pt x="1398" y="524"/>
                  </a:lnTo>
                  <a:lnTo>
                    <a:pt x="1188" y="524"/>
                  </a:lnTo>
                  <a:lnTo>
                    <a:pt x="1188" y="524"/>
                  </a:lnTo>
                  <a:lnTo>
                    <a:pt x="1175" y="524"/>
                  </a:lnTo>
                  <a:lnTo>
                    <a:pt x="1164" y="522"/>
                  </a:lnTo>
                  <a:lnTo>
                    <a:pt x="1152" y="519"/>
                  </a:lnTo>
                  <a:lnTo>
                    <a:pt x="1141" y="515"/>
                  </a:lnTo>
                  <a:lnTo>
                    <a:pt x="1131" y="510"/>
                  </a:lnTo>
                  <a:lnTo>
                    <a:pt x="1121" y="504"/>
                  </a:lnTo>
                  <a:lnTo>
                    <a:pt x="1112" y="497"/>
                  </a:lnTo>
                  <a:lnTo>
                    <a:pt x="1103" y="490"/>
                  </a:lnTo>
                  <a:lnTo>
                    <a:pt x="1095" y="481"/>
                  </a:lnTo>
                  <a:lnTo>
                    <a:pt x="1088" y="472"/>
                  </a:lnTo>
                  <a:lnTo>
                    <a:pt x="1083" y="462"/>
                  </a:lnTo>
                  <a:lnTo>
                    <a:pt x="1078" y="451"/>
                  </a:lnTo>
                  <a:lnTo>
                    <a:pt x="1074" y="440"/>
                  </a:lnTo>
                  <a:lnTo>
                    <a:pt x="1070" y="429"/>
                  </a:lnTo>
                  <a:lnTo>
                    <a:pt x="1068" y="417"/>
                  </a:lnTo>
                  <a:lnTo>
                    <a:pt x="1067" y="404"/>
                  </a:lnTo>
                  <a:lnTo>
                    <a:pt x="1067"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80" name="Rectangle 179"/>
          <p:cNvSpPr/>
          <p:nvPr/>
        </p:nvSpPr>
        <p:spPr>
          <a:xfrm>
            <a:off x="5367335" y="4030279"/>
            <a:ext cx="53332" cy="26429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81" name="Rectangle 180"/>
          <p:cNvSpPr/>
          <p:nvPr/>
        </p:nvSpPr>
        <p:spPr>
          <a:xfrm>
            <a:off x="3607862" y="4248857"/>
            <a:ext cx="1812805" cy="5362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82" name="Rectangle 181"/>
          <p:cNvSpPr/>
          <p:nvPr/>
        </p:nvSpPr>
        <p:spPr>
          <a:xfrm>
            <a:off x="5983218" y="3180454"/>
            <a:ext cx="45719" cy="29378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83" name="Rectangle 182"/>
          <p:cNvSpPr/>
          <p:nvPr/>
        </p:nvSpPr>
        <p:spPr>
          <a:xfrm>
            <a:off x="5436381" y="3181420"/>
            <a:ext cx="45719" cy="29378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84" name="Rectangle 183"/>
          <p:cNvSpPr/>
          <p:nvPr/>
        </p:nvSpPr>
        <p:spPr>
          <a:xfrm>
            <a:off x="5438850" y="3182676"/>
            <a:ext cx="548640" cy="45719"/>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85" name="Isosceles Triangle 184"/>
          <p:cNvSpPr/>
          <p:nvPr/>
        </p:nvSpPr>
        <p:spPr>
          <a:xfrm rot="10800000">
            <a:off x="5868363" y="3364290"/>
            <a:ext cx="269322" cy="129660"/>
          </a:xfrm>
          <a:prstGeom prst="triangle">
            <a:avLst/>
          </a:prstGeom>
          <a:solidFill>
            <a:srgbClr val="00B050"/>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5" name="Rectangle 8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#3</a:t>
            </a:r>
            <a:endParaRPr lang="en-US" sz="2400" b="1" kern="0" dirty="0">
              <a:solidFill>
                <a:srgbClr val="FFFFFF"/>
              </a:solidFill>
            </a:endParaRPr>
          </a:p>
        </p:txBody>
      </p:sp>
      <p:sp>
        <p:nvSpPr>
          <p:cNvPr id="86" name="Rectangle 85"/>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data leaks though cloud apps</a:t>
            </a:r>
            <a:endParaRPr lang="en-US" sz="2000" kern="0" dirty="0">
              <a:solidFill>
                <a:srgbClr val="676767"/>
              </a:solidFill>
            </a:endParaRPr>
          </a:p>
        </p:txBody>
      </p:sp>
      <p:sp>
        <p:nvSpPr>
          <p:cNvPr id="87" name="Isosceles Triangle 86"/>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89" name="Rectangle 88"/>
          <p:cNvSpPr/>
          <p:nvPr/>
        </p:nvSpPr>
        <p:spPr>
          <a:xfrm>
            <a:off x="0" y="1360650"/>
            <a:ext cx="3349586" cy="1393104"/>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Normal Activity:</a:t>
            </a:r>
          </a:p>
          <a:p>
            <a:pPr defTabSz="914378" fontAlgn="auto">
              <a:spcBef>
                <a:spcPts val="0"/>
              </a:spcBef>
              <a:spcAft>
                <a:spcPts val="0"/>
              </a:spcAft>
              <a:defRPr/>
            </a:pPr>
            <a:r>
              <a:rPr lang="en-US" kern="0" dirty="0" smtClean="0">
                <a:solidFill>
                  <a:srgbClr val="676767"/>
                </a:solidFill>
                <a:latin typeface="Arial"/>
              </a:rPr>
              <a:t>Insiders access sensitive data with authorized devices</a:t>
            </a:r>
            <a:endParaRPr lang="en-US" kern="0" dirty="0">
              <a:solidFill>
                <a:srgbClr val="676767"/>
              </a:solidFill>
              <a:latin typeface="Arial"/>
            </a:endParaRPr>
          </a:p>
        </p:txBody>
      </p:sp>
    </p:spTree>
    <p:extLst>
      <p:ext uri="{BB962C8B-B14F-4D97-AF65-F5344CB8AC3E}">
        <p14:creationId xmlns:p14="http://schemas.microsoft.com/office/powerpoint/2010/main" val="49652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949530" y="2517161"/>
            <a:ext cx="4079407" cy="45719"/>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7" name="Rectangle 146"/>
          <p:cNvSpPr/>
          <p:nvPr/>
        </p:nvSpPr>
        <p:spPr>
          <a:xfrm>
            <a:off x="4537106" y="2393219"/>
            <a:ext cx="2237631" cy="45719"/>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48" name="Rectangle 147"/>
          <p:cNvSpPr/>
          <p:nvPr/>
        </p:nvSpPr>
        <p:spPr>
          <a:xfrm>
            <a:off x="1938766" y="2364700"/>
            <a:ext cx="2237631" cy="45719"/>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36" name="Rectangle 135"/>
          <p:cNvSpPr/>
          <p:nvPr/>
        </p:nvSpPr>
        <p:spPr>
          <a:xfrm>
            <a:off x="1464083" y="4205291"/>
            <a:ext cx="3883695" cy="457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7" name="Freeform 31"/>
          <p:cNvSpPr>
            <a:spLocks noChangeAspect="1" noEditPoints="1"/>
          </p:cNvSpPr>
          <p:nvPr/>
        </p:nvSpPr>
        <p:spPr bwMode="auto">
          <a:xfrm>
            <a:off x="3349586" y="3468874"/>
            <a:ext cx="372887" cy="54467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defRPr/>
            </a:pPr>
            <a:endParaRPr lang="en-US" sz="1500" kern="0">
              <a:solidFill>
                <a:srgbClr val="000000"/>
              </a:solidFill>
            </a:endParaRPr>
          </a:p>
        </p:txBody>
      </p:sp>
      <p:sp>
        <p:nvSpPr>
          <p:cNvPr id="33" name="Freeform 26"/>
          <p:cNvSpPr>
            <a:spLocks noChangeAspect="1" noEditPoints="1"/>
          </p:cNvSpPr>
          <p:nvPr/>
        </p:nvSpPr>
        <p:spPr bwMode="auto">
          <a:xfrm>
            <a:off x="1382178" y="3637902"/>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8" name="Freeform 6"/>
          <p:cNvSpPr>
            <a:spLocks noChangeAspect="1" noEditPoints="1"/>
          </p:cNvSpPr>
          <p:nvPr/>
        </p:nvSpPr>
        <p:spPr bwMode="auto">
          <a:xfrm>
            <a:off x="2657593" y="3549363"/>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54" name="Rectangle 53"/>
          <p:cNvSpPr/>
          <p:nvPr/>
        </p:nvSpPr>
        <p:spPr>
          <a:xfrm>
            <a:off x="1464084" y="4060224"/>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5" name="Rectangle 54"/>
          <p:cNvSpPr/>
          <p:nvPr/>
        </p:nvSpPr>
        <p:spPr>
          <a:xfrm>
            <a:off x="2123336" y="4048656"/>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6" name="Rectangle 55"/>
          <p:cNvSpPr/>
          <p:nvPr/>
        </p:nvSpPr>
        <p:spPr>
          <a:xfrm>
            <a:off x="2813699" y="4022963"/>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7" name="Rectangle 56"/>
          <p:cNvSpPr/>
          <p:nvPr/>
        </p:nvSpPr>
        <p:spPr>
          <a:xfrm>
            <a:off x="3524527" y="4041322"/>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58" name="Rectangle 57"/>
          <p:cNvSpPr/>
          <p:nvPr/>
        </p:nvSpPr>
        <p:spPr>
          <a:xfrm>
            <a:off x="4437674" y="2253084"/>
            <a:ext cx="45719" cy="7373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32" name="Freeform 29"/>
          <p:cNvSpPr>
            <a:spLocks noChangeAspect="1" noEditPoints="1"/>
          </p:cNvSpPr>
          <p:nvPr/>
        </p:nvSpPr>
        <p:spPr bwMode="auto">
          <a:xfrm>
            <a:off x="3986586" y="3026043"/>
            <a:ext cx="973699" cy="68692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67" name="Rectangle 66"/>
          <p:cNvSpPr/>
          <p:nvPr/>
        </p:nvSpPr>
        <p:spPr>
          <a:xfrm>
            <a:off x="4444412" y="3748547"/>
            <a:ext cx="59499" cy="48833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34" name="Group 33"/>
          <p:cNvGrpSpPr>
            <a:grpSpLocks noChangeAspect="1"/>
          </p:cNvGrpSpPr>
          <p:nvPr/>
        </p:nvGrpSpPr>
        <p:grpSpPr>
          <a:xfrm>
            <a:off x="1828800" y="3600503"/>
            <a:ext cx="605562" cy="391900"/>
            <a:chOff x="7752767" y="3112610"/>
            <a:chExt cx="364206" cy="235703"/>
          </a:xfrm>
          <a:effectLst>
            <a:outerShdw blurRad="38100" dist="25400" dir="5400000" algn="t" rotWithShape="0">
              <a:prstClr val="black">
                <a:alpha val="20000"/>
              </a:prstClr>
            </a:outerShdw>
          </a:effectLst>
        </p:grpSpPr>
        <p:sp>
          <p:nvSpPr>
            <p:cNvPr id="3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3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grpSp>
        <p:nvGrpSpPr>
          <p:cNvPr id="105" name="Group 104"/>
          <p:cNvGrpSpPr>
            <a:grpSpLocks noChangeAspect="1"/>
          </p:cNvGrpSpPr>
          <p:nvPr/>
        </p:nvGrpSpPr>
        <p:grpSpPr>
          <a:xfrm>
            <a:off x="3787450" y="1574241"/>
            <a:ext cx="1501437" cy="1038748"/>
            <a:chOff x="10406700" y="3119119"/>
            <a:chExt cx="776219" cy="537018"/>
          </a:xfrm>
          <a:solidFill>
            <a:srgbClr val="002855"/>
          </a:solidFill>
          <a:effectLst/>
        </p:grpSpPr>
        <p:sp>
          <p:nvSpPr>
            <p:cNvPr id="106" name="Freeform 121"/>
            <p:cNvSpPr>
              <a:spLocks/>
            </p:cNvSpPr>
            <p:nvPr/>
          </p:nvSpPr>
          <p:spPr bwMode="auto">
            <a:xfrm>
              <a:off x="10406700" y="3201195"/>
              <a:ext cx="684761" cy="454942"/>
            </a:xfrm>
            <a:custGeom>
              <a:avLst/>
              <a:gdLst>
                <a:gd name="T0" fmla="*/ 517 w 584"/>
                <a:gd name="T1" fmla="*/ 194 h 389"/>
                <a:gd name="T2" fmla="*/ 518 w 584"/>
                <a:gd name="T3" fmla="*/ 177 h 389"/>
                <a:gd name="T4" fmla="*/ 518 w 584"/>
                <a:gd name="T5" fmla="*/ 167 h 389"/>
                <a:gd name="T6" fmla="*/ 514 w 584"/>
                <a:gd name="T7" fmla="*/ 150 h 389"/>
                <a:gd name="T8" fmla="*/ 507 w 584"/>
                <a:gd name="T9" fmla="*/ 134 h 389"/>
                <a:gd name="T10" fmla="*/ 496 w 584"/>
                <a:gd name="T11" fmla="*/ 119 h 389"/>
                <a:gd name="T12" fmla="*/ 484 w 584"/>
                <a:gd name="T13" fmla="*/ 107 h 389"/>
                <a:gd name="T14" fmla="*/ 469 w 584"/>
                <a:gd name="T15" fmla="*/ 96 h 389"/>
                <a:gd name="T16" fmla="*/ 453 w 584"/>
                <a:gd name="T17" fmla="*/ 89 h 389"/>
                <a:gd name="T18" fmla="*/ 436 w 584"/>
                <a:gd name="T19" fmla="*/ 87 h 389"/>
                <a:gd name="T20" fmla="*/ 426 w 584"/>
                <a:gd name="T21" fmla="*/ 85 h 389"/>
                <a:gd name="T22" fmla="*/ 411 w 584"/>
                <a:gd name="T23" fmla="*/ 87 h 389"/>
                <a:gd name="T24" fmla="*/ 387 w 584"/>
                <a:gd name="T25" fmla="*/ 51 h 389"/>
                <a:gd name="T26" fmla="*/ 355 w 584"/>
                <a:gd name="T27" fmla="*/ 25 h 389"/>
                <a:gd name="T28" fmla="*/ 316 w 584"/>
                <a:gd name="T29" fmla="*/ 7 h 389"/>
                <a:gd name="T30" fmla="*/ 283 w 584"/>
                <a:gd name="T31" fmla="*/ 0 h 389"/>
                <a:gd name="T32" fmla="*/ 271 w 584"/>
                <a:gd name="T33" fmla="*/ 0 h 389"/>
                <a:gd name="T34" fmla="*/ 243 w 584"/>
                <a:gd name="T35" fmla="*/ 3 h 389"/>
                <a:gd name="T36" fmla="*/ 217 w 584"/>
                <a:gd name="T37" fmla="*/ 10 h 389"/>
                <a:gd name="T38" fmla="*/ 193 w 584"/>
                <a:gd name="T39" fmla="*/ 20 h 389"/>
                <a:gd name="T40" fmla="*/ 171 w 584"/>
                <a:gd name="T41" fmla="*/ 37 h 389"/>
                <a:gd name="T42" fmla="*/ 153 w 584"/>
                <a:gd name="T43" fmla="*/ 54 h 389"/>
                <a:gd name="T44" fmla="*/ 138 w 584"/>
                <a:gd name="T45" fmla="*/ 76 h 389"/>
                <a:gd name="T46" fmla="*/ 126 w 584"/>
                <a:gd name="T47" fmla="*/ 100 h 389"/>
                <a:gd name="T48" fmla="*/ 117 w 584"/>
                <a:gd name="T49" fmla="*/ 126 h 389"/>
                <a:gd name="T50" fmla="*/ 105 w 584"/>
                <a:gd name="T51" fmla="*/ 127 h 389"/>
                <a:gd name="T52" fmla="*/ 82 w 584"/>
                <a:gd name="T53" fmla="*/ 134 h 389"/>
                <a:gd name="T54" fmla="*/ 61 w 584"/>
                <a:gd name="T55" fmla="*/ 146 h 389"/>
                <a:gd name="T56" fmla="*/ 42 w 584"/>
                <a:gd name="T57" fmla="*/ 159 h 389"/>
                <a:gd name="T58" fmla="*/ 26 w 584"/>
                <a:gd name="T59" fmla="*/ 177 h 389"/>
                <a:gd name="T60" fmla="*/ 14 w 584"/>
                <a:gd name="T61" fmla="*/ 197 h 389"/>
                <a:gd name="T62" fmla="*/ 4 w 584"/>
                <a:gd name="T63" fmla="*/ 220 h 389"/>
                <a:gd name="T64" fmla="*/ 0 w 584"/>
                <a:gd name="T65" fmla="*/ 244 h 389"/>
                <a:gd name="T66" fmla="*/ 0 w 584"/>
                <a:gd name="T67" fmla="*/ 256 h 389"/>
                <a:gd name="T68" fmla="*/ 3 w 584"/>
                <a:gd name="T69" fmla="*/ 283 h 389"/>
                <a:gd name="T70" fmla="*/ 10 w 584"/>
                <a:gd name="T71" fmla="*/ 308 h 389"/>
                <a:gd name="T72" fmla="*/ 22 w 584"/>
                <a:gd name="T73" fmla="*/ 331 h 389"/>
                <a:gd name="T74" fmla="*/ 38 w 584"/>
                <a:gd name="T75" fmla="*/ 349 h 389"/>
                <a:gd name="T76" fmla="*/ 58 w 584"/>
                <a:gd name="T77" fmla="*/ 366 h 389"/>
                <a:gd name="T78" fmla="*/ 80 w 584"/>
                <a:gd name="T79" fmla="*/ 378 h 389"/>
                <a:gd name="T80" fmla="*/ 105 w 584"/>
                <a:gd name="T81" fmla="*/ 386 h 389"/>
                <a:gd name="T82" fmla="*/ 131 w 584"/>
                <a:gd name="T83" fmla="*/ 389 h 389"/>
                <a:gd name="T84" fmla="*/ 209 w 584"/>
                <a:gd name="T85" fmla="*/ 389 h 389"/>
                <a:gd name="T86" fmla="*/ 484 w 584"/>
                <a:gd name="T87" fmla="*/ 389 h 389"/>
                <a:gd name="T88" fmla="*/ 503 w 584"/>
                <a:gd name="T89" fmla="*/ 387 h 389"/>
                <a:gd name="T90" fmla="*/ 522 w 584"/>
                <a:gd name="T91" fmla="*/ 380 h 389"/>
                <a:gd name="T92" fmla="*/ 540 w 584"/>
                <a:gd name="T93" fmla="*/ 371 h 389"/>
                <a:gd name="T94" fmla="*/ 554 w 584"/>
                <a:gd name="T95" fmla="*/ 359 h 389"/>
                <a:gd name="T96" fmla="*/ 566 w 584"/>
                <a:gd name="T97" fmla="*/ 344 h 389"/>
                <a:gd name="T98" fmla="*/ 576 w 584"/>
                <a:gd name="T99" fmla="*/ 328 h 389"/>
                <a:gd name="T100" fmla="*/ 581 w 584"/>
                <a:gd name="T101" fmla="*/ 309 h 389"/>
                <a:gd name="T102" fmla="*/ 584 w 584"/>
                <a:gd name="T103" fmla="*/ 289 h 389"/>
                <a:gd name="T104" fmla="*/ 583 w 584"/>
                <a:gd name="T105" fmla="*/ 273 h 389"/>
                <a:gd name="T106" fmla="*/ 572 w 584"/>
                <a:gd name="T107" fmla="*/ 243 h 389"/>
                <a:gd name="T108" fmla="*/ 554 w 584"/>
                <a:gd name="T109" fmla="*/ 219 h 389"/>
                <a:gd name="T110" fmla="*/ 530 w 584"/>
                <a:gd name="T111" fmla="*/ 201 h 389"/>
                <a:gd name="T112" fmla="*/ 517 w 584"/>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389">
                  <a:moveTo>
                    <a:pt x="517" y="194"/>
                  </a:moveTo>
                  <a:lnTo>
                    <a:pt x="517" y="194"/>
                  </a:lnTo>
                  <a:lnTo>
                    <a:pt x="518" y="186"/>
                  </a:lnTo>
                  <a:lnTo>
                    <a:pt x="518" y="177"/>
                  </a:lnTo>
                  <a:lnTo>
                    <a:pt x="518" y="177"/>
                  </a:lnTo>
                  <a:lnTo>
                    <a:pt x="518" y="167"/>
                  </a:lnTo>
                  <a:lnTo>
                    <a:pt x="517" y="159"/>
                  </a:lnTo>
                  <a:lnTo>
                    <a:pt x="514" y="150"/>
                  </a:lnTo>
                  <a:lnTo>
                    <a:pt x="511" y="142"/>
                  </a:lnTo>
                  <a:lnTo>
                    <a:pt x="507" y="134"/>
                  </a:lnTo>
                  <a:lnTo>
                    <a:pt x="502" y="126"/>
                  </a:lnTo>
                  <a:lnTo>
                    <a:pt x="496" y="119"/>
                  </a:lnTo>
                  <a:lnTo>
                    <a:pt x="491" y="112"/>
                  </a:lnTo>
                  <a:lnTo>
                    <a:pt x="484" y="107"/>
                  </a:lnTo>
                  <a:lnTo>
                    <a:pt x="477" y="101"/>
                  </a:lnTo>
                  <a:lnTo>
                    <a:pt x="469" y="96"/>
                  </a:lnTo>
                  <a:lnTo>
                    <a:pt x="461" y="93"/>
                  </a:lnTo>
                  <a:lnTo>
                    <a:pt x="453" y="89"/>
                  </a:lnTo>
                  <a:lnTo>
                    <a:pt x="445" y="88"/>
                  </a:lnTo>
                  <a:lnTo>
                    <a:pt x="436" y="87"/>
                  </a:lnTo>
                  <a:lnTo>
                    <a:pt x="426" y="85"/>
                  </a:lnTo>
                  <a:lnTo>
                    <a:pt x="426" y="85"/>
                  </a:lnTo>
                  <a:lnTo>
                    <a:pt x="411" y="87"/>
                  </a:lnTo>
                  <a:lnTo>
                    <a:pt x="411" y="87"/>
                  </a:lnTo>
                  <a:lnTo>
                    <a:pt x="401" y="69"/>
                  </a:lnTo>
                  <a:lnTo>
                    <a:pt x="387" y="51"/>
                  </a:lnTo>
                  <a:lnTo>
                    <a:pt x="372" y="37"/>
                  </a:lnTo>
                  <a:lnTo>
                    <a:pt x="355" y="25"/>
                  </a:lnTo>
                  <a:lnTo>
                    <a:pt x="336" y="14"/>
                  </a:lnTo>
                  <a:lnTo>
                    <a:pt x="316" y="7"/>
                  </a:lnTo>
                  <a:lnTo>
                    <a:pt x="294" y="2"/>
                  </a:lnTo>
                  <a:lnTo>
                    <a:pt x="283" y="0"/>
                  </a:lnTo>
                  <a:lnTo>
                    <a:pt x="271" y="0"/>
                  </a:lnTo>
                  <a:lnTo>
                    <a:pt x="271" y="0"/>
                  </a:lnTo>
                  <a:lnTo>
                    <a:pt x="258" y="2"/>
                  </a:lnTo>
                  <a:lnTo>
                    <a:pt x="243" y="3"/>
                  </a:lnTo>
                  <a:lnTo>
                    <a:pt x="231" y="6"/>
                  </a:lnTo>
                  <a:lnTo>
                    <a:pt x="217" y="10"/>
                  </a:lnTo>
                  <a:lnTo>
                    <a:pt x="205" y="15"/>
                  </a:lnTo>
                  <a:lnTo>
                    <a:pt x="193" y="20"/>
                  </a:lnTo>
                  <a:lnTo>
                    <a:pt x="182" y="29"/>
                  </a:lnTo>
                  <a:lnTo>
                    <a:pt x="171" y="37"/>
                  </a:lnTo>
                  <a:lnTo>
                    <a:pt x="162" y="45"/>
                  </a:lnTo>
                  <a:lnTo>
                    <a:pt x="153" y="54"/>
                  </a:lnTo>
                  <a:lnTo>
                    <a:pt x="144" y="65"/>
                  </a:lnTo>
                  <a:lnTo>
                    <a:pt x="138" y="76"/>
                  </a:lnTo>
                  <a:lnTo>
                    <a:pt x="131" y="88"/>
                  </a:lnTo>
                  <a:lnTo>
                    <a:pt x="126" y="100"/>
                  </a:lnTo>
                  <a:lnTo>
                    <a:pt x="122" y="112"/>
                  </a:lnTo>
                  <a:lnTo>
                    <a:pt x="117" y="126"/>
                  </a:lnTo>
                  <a:lnTo>
                    <a:pt x="117" y="126"/>
                  </a:lnTo>
                  <a:lnTo>
                    <a:pt x="105" y="127"/>
                  </a:lnTo>
                  <a:lnTo>
                    <a:pt x="93" y="130"/>
                  </a:lnTo>
                  <a:lnTo>
                    <a:pt x="82" y="134"/>
                  </a:lnTo>
                  <a:lnTo>
                    <a:pt x="72" y="139"/>
                  </a:lnTo>
                  <a:lnTo>
                    <a:pt x="61" y="146"/>
                  </a:lnTo>
                  <a:lnTo>
                    <a:pt x="51" y="153"/>
                  </a:lnTo>
                  <a:lnTo>
                    <a:pt x="42" y="159"/>
                  </a:lnTo>
                  <a:lnTo>
                    <a:pt x="34" y="167"/>
                  </a:lnTo>
                  <a:lnTo>
                    <a:pt x="26" y="177"/>
                  </a:lnTo>
                  <a:lnTo>
                    <a:pt x="19" y="188"/>
                  </a:lnTo>
                  <a:lnTo>
                    <a:pt x="14" y="197"/>
                  </a:lnTo>
                  <a:lnTo>
                    <a:pt x="8" y="208"/>
                  </a:lnTo>
                  <a:lnTo>
                    <a:pt x="4" y="220"/>
                  </a:lnTo>
                  <a:lnTo>
                    <a:pt x="1" y="232"/>
                  </a:lnTo>
                  <a:lnTo>
                    <a:pt x="0" y="244"/>
                  </a:lnTo>
                  <a:lnTo>
                    <a:pt x="0" y="256"/>
                  </a:lnTo>
                  <a:lnTo>
                    <a:pt x="0" y="256"/>
                  </a:lnTo>
                  <a:lnTo>
                    <a:pt x="0" y="270"/>
                  </a:lnTo>
                  <a:lnTo>
                    <a:pt x="3" y="283"/>
                  </a:lnTo>
                  <a:lnTo>
                    <a:pt x="6" y="296"/>
                  </a:lnTo>
                  <a:lnTo>
                    <a:pt x="10" y="308"/>
                  </a:lnTo>
                  <a:lnTo>
                    <a:pt x="15" y="320"/>
                  </a:lnTo>
                  <a:lnTo>
                    <a:pt x="22" y="331"/>
                  </a:lnTo>
                  <a:lnTo>
                    <a:pt x="30" y="340"/>
                  </a:lnTo>
                  <a:lnTo>
                    <a:pt x="38" y="349"/>
                  </a:lnTo>
                  <a:lnTo>
                    <a:pt x="47" y="359"/>
                  </a:lnTo>
                  <a:lnTo>
                    <a:pt x="58" y="366"/>
                  </a:lnTo>
                  <a:lnTo>
                    <a:pt x="69" y="372"/>
                  </a:lnTo>
                  <a:lnTo>
                    <a:pt x="80" y="378"/>
                  </a:lnTo>
                  <a:lnTo>
                    <a:pt x="92" y="383"/>
                  </a:lnTo>
                  <a:lnTo>
                    <a:pt x="105" y="386"/>
                  </a:lnTo>
                  <a:lnTo>
                    <a:pt x="117" y="389"/>
                  </a:lnTo>
                  <a:lnTo>
                    <a:pt x="131" y="389"/>
                  </a:lnTo>
                  <a:lnTo>
                    <a:pt x="158" y="389"/>
                  </a:lnTo>
                  <a:lnTo>
                    <a:pt x="209" y="389"/>
                  </a:lnTo>
                  <a:lnTo>
                    <a:pt x="484" y="389"/>
                  </a:lnTo>
                  <a:lnTo>
                    <a:pt x="484" y="389"/>
                  </a:lnTo>
                  <a:lnTo>
                    <a:pt x="494" y="389"/>
                  </a:lnTo>
                  <a:lnTo>
                    <a:pt x="503" y="387"/>
                  </a:lnTo>
                  <a:lnTo>
                    <a:pt x="514" y="385"/>
                  </a:lnTo>
                  <a:lnTo>
                    <a:pt x="522" y="380"/>
                  </a:lnTo>
                  <a:lnTo>
                    <a:pt x="531" y="376"/>
                  </a:lnTo>
                  <a:lnTo>
                    <a:pt x="540" y="371"/>
                  </a:lnTo>
                  <a:lnTo>
                    <a:pt x="548" y="366"/>
                  </a:lnTo>
                  <a:lnTo>
                    <a:pt x="554" y="359"/>
                  </a:lnTo>
                  <a:lnTo>
                    <a:pt x="561" y="352"/>
                  </a:lnTo>
                  <a:lnTo>
                    <a:pt x="566" y="344"/>
                  </a:lnTo>
                  <a:lnTo>
                    <a:pt x="572" y="336"/>
                  </a:lnTo>
                  <a:lnTo>
                    <a:pt x="576" y="328"/>
                  </a:lnTo>
                  <a:lnTo>
                    <a:pt x="579" y="318"/>
                  </a:lnTo>
                  <a:lnTo>
                    <a:pt x="581" y="309"/>
                  </a:lnTo>
                  <a:lnTo>
                    <a:pt x="583" y="300"/>
                  </a:lnTo>
                  <a:lnTo>
                    <a:pt x="584" y="289"/>
                  </a:lnTo>
                  <a:lnTo>
                    <a:pt x="584" y="289"/>
                  </a:lnTo>
                  <a:lnTo>
                    <a:pt x="583" y="273"/>
                  </a:lnTo>
                  <a:lnTo>
                    <a:pt x="579" y="258"/>
                  </a:lnTo>
                  <a:lnTo>
                    <a:pt x="572" y="243"/>
                  </a:lnTo>
                  <a:lnTo>
                    <a:pt x="564" y="231"/>
                  </a:lnTo>
                  <a:lnTo>
                    <a:pt x="554" y="219"/>
                  </a:lnTo>
                  <a:lnTo>
                    <a:pt x="544" y="209"/>
                  </a:lnTo>
                  <a:lnTo>
                    <a:pt x="530" y="201"/>
                  </a:lnTo>
                  <a:lnTo>
                    <a:pt x="517" y="194"/>
                  </a:lnTo>
                  <a:lnTo>
                    <a:pt x="517" y="1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7" name="Freeform 244"/>
            <p:cNvSpPr>
              <a:spLocks/>
            </p:cNvSpPr>
            <p:nvPr/>
          </p:nvSpPr>
          <p:spPr bwMode="auto">
            <a:xfrm>
              <a:off x="10913235" y="3119119"/>
              <a:ext cx="269684" cy="267337"/>
            </a:xfrm>
            <a:custGeom>
              <a:avLst/>
              <a:gdLst>
                <a:gd name="T0" fmla="*/ 22 w 229"/>
                <a:gd name="T1" fmla="*/ 0 h 229"/>
                <a:gd name="T2" fmla="*/ 22 w 229"/>
                <a:gd name="T3" fmla="*/ 0 h 229"/>
                <a:gd name="T4" fmla="*/ 22 w 229"/>
                <a:gd name="T5" fmla="*/ 0 h 229"/>
                <a:gd name="T6" fmla="*/ 13 w 229"/>
                <a:gd name="T7" fmla="*/ 1 h 229"/>
                <a:gd name="T8" fmla="*/ 1 w 229"/>
                <a:gd name="T9" fmla="*/ 12 h 229"/>
                <a:gd name="T10" fmla="*/ 0 w 229"/>
                <a:gd name="T11" fmla="*/ 20 h 229"/>
                <a:gd name="T12" fmla="*/ 1 w 229"/>
                <a:gd name="T13" fmla="*/ 24 h 229"/>
                <a:gd name="T14" fmla="*/ 7 w 229"/>
                <a:gd name="T15" fmla="*/ 35 h 229"/>
                <a:gd name="T16" fmla="*/ 18 w 229"/>
                <a:gd name="T17" fmla="*/ 41 h 229"/>
                <a:gd name="T18" fmla="*/ 22 w 229"/>
                <a:gd name="T19" fmla="*/ 42 h 229"/>
                <a:gd name="T20" fmla="*/ 38 w 229"/>
                <a:gd name="T21" fmla="*/ 42 h 229"/>
                <a:gd name="T22" fmla="*/ 70 w 229"/>
                <a:gd name="T23" fmla="*/ 49 h 229"/>
                <a:gd name="T24" fmla="*/ 101 w 229"/>
                <a:gd name="T25" fmla="*/ 62 h 229"/>
                <a:gd name="T26" fmla="*/ 127 w 229"/>
                <a:gd name="T27" fmla="*/ 80 h 229"/>
                <a:gd name="T28" fmla="*/ 150 w 229"/>
                <a:gd name="T29" fmla="*/ 103 h 229"/>
                <a:gd name="T30" fmla="*/ 167 w 229"/>
                <a:gd name="T31" fmla="*/ 128 h 229"/>
                <a:gd name="T32" fmla="*/ 181 w 229"/>
                <a:gd name="T33" fmla="*/ 159 h 229"/>
                <a:gd name="T34" fmla="*/ 187 w 229"/>
                <a:gd name="T35" fmla="*/ 192 h 229"/>
                <a:gd name="T36" fmla="*/ 187 w 229"/>
                <a:gd name="T37" fmla="*/ 208 h 229"/>
                <a:gd name="T38" fmla="*/ 189 w 229"/>
                <a:gd name="T39" fmla="*/ 212 h 229"/>
                <a:gd name="T40" fmla="*/ 194 w 229"/>
                <a:gd name="T41" fmla="*/ 223 h 229"/>
                <a:gd name="T42" fmla="*/ 205 w 229"/>
                <a:gd name="T43" fmla="*/ 228 h 229"/>
                <a:gd name="T44" fmla="*/ 209 w 229"/>
                <a:gd name="T45" fmla="*/ 229 h 229"/>
                <a:gd name="T46" fmla="*/ 217 w 229"/>
                <a:gd name="T47" fmla="*/ 228 h 229"/>
                <a:gd name="T48" fmla="*/ 228 w 229"/>
                <a:gd name="T49" fmla="*/ 216 h 229"/>
                <a:gd name="T50" fmla="*/ 229 w 229"/>
                <a:gd name="T51" fmla="*/ 208 h 229"/>
                <a:gd name="T52" fmla="*/ 229 w 229"/>
                <a:gd name="T53" fmla="*/ 208 h 229"/>
                <a:gd name="T54" fmla="*/ 225 w 229"/>
                <a:gd name="T55" fmla="*/ 166 h 229"/>
                <a:gd name="T56" fmla="*/ 213 w 229"/>
                <a:gd name="T57" fmla="*/ 127 h 229"/>
                <a:gd name="T58" fmla="*/ 194 w 229"/>
                <a:gd name="T59" fmla="*/ 92 h 229"/>
                <a:gd name="T60" fmla="*/ 169 w 229"/>
                <a:gd name="T61" fmla="*/ 61 h 229"/>
                <a:gd name="T62" fmla="*/ 138 w 229"/>
                <a:gd name="T63" fmla="*/ 35 h 229"/>
                <a:gd name="T64" fmla="*/ 102 w 229"/>
                <a:gd name="T65" fmla="*/ 16 h 229"/>
                <a:gd name="T66" fmla="*/ 63 w 229"/>
                <a:gd name="T67" fmla="*/ 4 h 229"/>
                <a:gd name="T68" fmla="*/ 22 w 229"/>
                <a:gd name="T6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229">
                  <a:moveTo>
                    <a:pt x="22" y="0"/>
                  </a:moveTo>
                  <a:lnTo>
                    <a:pt x="22" y="0"/>
                  </a:lnTo>
                  <a:lnTo>
                    <a:pt x="22" y="0"/>
                  </a:lnTo>
                  <a:lnTo>
                    <a:pt x="22" y="0"/>
                  </a:lnTo>
                  <a:lnTo>
                    <a:pt x="22" y="0"/>
                  </a:lnTo>
                  <a:lnTo>
                    <a:pt x="22" y="0"/>
                  </a:lnTo>
                  <a:lnTo>
                    <a:pt x="18" y="0"/>
                  </a:lnTo>
                  <a:lnTo>
                    <a:pt x="13" y="1"/>
                  </a:lnTo>
                  <a:lnTo>
                    <a:pt x="7" y="6"/>
                  </a:lnTo>
                  <a:lnTo>
                    <a:pt x="1" y="12"/>
                  </a:lnTo>
                  <a:lnTo>
                    <a:pt x="1" y="16"/>
                  </a:lnTo>
                  <a:lnTo>
                    <a:pt x="0" y="20"/>
                  </a:lnTo>
                  <a:lnTo>
                    <a:pt x="0" y="20"/>
                  </a:lnTo>
                  <a:lnTo>
                    <a:pt x="1" y="24"/>
                  </a:lnTo>
                  <a:lnTo>
                    <a:pt x="1" y="28"/>
                  </a:lnTo>
                  <a:lnTo>
                    <a:pt x="7" y="35"/>
                  </a:lnTo>
                  <a:lnTo>
                    <a:pt x="13" y="39"/>
                  </a:lnTo>
                  <a:lnTo>
                    <a:pt x="18" y="41"/>
                  </a:lnTo>
                  <a:lnTo>
                    <a:pt x="22" y="42"/>
                  </a:lnTo>
                  <a:lnTo>
                    <a:pt x="22" y="42"/>
                  </a:lnTo>
                  <a:lnTo>
                    <a:pt x="22" y="42"/>
                  </a:lnTo>
                  <a:lnTo>
                    <a:pt x="38" y="42"/>
                  </a:lnTo>
                  <a:lnTo>
                    <a:pt x="55" y="45"/>
                  </a:lnTo>
                  <a:lnTo>
                    <a:pt x="70" y="49"/>
                  </a:lnTo>
                  <a:lnTo>
                    <a:pt x="86" y="54"/>
                  </a:lnTo>
                  <a:lnTo>
                    <a:pt x="101" y="62"/>
                  </a:lnTo>
                  <a:lnTo>
                    <a:pt x="115" y="70"/>
                  </a:lnTo>
                  <a:lnTo>
                    <a:pt x="127" y="80"/>
                  </a:lnTo>
                  <a:lnTo>
                    <a:pt x="139" y="90"/>
                  </a:lnTo>
                  <a:lnTo>
                    <a:pt x="150" y="103"/>
                  </a:lnTo>
                  <a:lnTo>
                    <a:pt x="159" y="115"/>
                  </a:lnTo>
                  <a:lnTo>
                    <a:pt x="167" y="128"/>
                  </a:lnTo>
                  <a:lnTo>
                    <a:pt x="175" y="143"/>
                  </a:lnTo>
                  <a:lnTo>
                    <a:pt x="181" y="159"/>
                  </a:lnTo>
                  <a:lnTo>
                    <a:pt x="185" y="174"/>
                  </a:lnTo>
                  <a:lnTo>
                    <a:pt x="187" y="192"/>
                  </a:lnTo>
                  <a:lnTo>
                    <a:pt x="187" y="208"/>
                  </a:lnTo>
                  <a:lnTo>
                    <a:pt x="187" y="208"/>
                  </a:lnTo>
                  <a:lnTo>
                    <a:pt x="187" y="208"/>
                  </a:lnTo>
                  <a:lnTo>
                    <a:pt x="189" y="212"/>
                  </a:lnTo>
                  <a:lnTo>
                    <a:pt x="190" y="216"/>
                  </a:lnTo>
                  <a:lnTo>
                    <a:pt x="194" y="223"/>
                  </a:lnTo>
                  <a:lnTo>
                    <a:pt x="201" y="228"/>
                  </a:lnTo>
                  <a:lnTo>
                    <a:pt x="205" y="228"/>
                  </a:lnTo>
                  <a:lnTo>
                    <a:pt x="209" y="229"/>
                  </a:lnTo>
                  <a:lnTo>
                    <a:pt x="209" y="229"/>
                  </a:lnTo>
                  <a:lnTo>
                    <a:pt x="213" y="228"/>
                  </a:lnTo>
                  <a:lnTo>
                    <a:pt x="217" y="228"/>
                  </a:lnTo>
                  <a:lnTo>
                    <a:pt x="224" y="223"/>
                  </a:lnTo>
                  <a:lnTo>
                    <a:pt x="228" y="216"/>
                  </a:lnTo>
                  <a:lnTo>
                    <a:pt x="229" y="212"/>
                  </a:lnTo>
                  <a:lnTo>
                    <a:pt x="229" y="208"/>
                  </a:lnTo>
                  <a:lnTo>
                    <a:pt x="229" y="208"/>
                  </a:lnTo>
                  <a:lnTo>
                    <a:pt x="229" y="208"/>
                  </a:lnTo>
                  <a:lnTo>
                    <a:pt x="228" y="188"/>
                  </a:lnTo>
                  <a:lnTo>
                    <a:pt x="225" y="166"/>
                  </a:lnTo>
                  <a:lnTo>
                    <a:pt x="220" y="146"/>
                  </a:lnTo>
                  <a:lnTo>
                    <a:pt x="213" y="127"/>
                  </a:lnTo>
                  <a:lnTo>
                    <a:pt x="205" y="109"/>
                  </a:lnTo>
                  <a:lnTo>
                    <a:pt x="194" y="92"/>
                  </a:lnTo>
                  <a:lnTo>
                    <a:pt x="182" y="76"/>
                  </a:lnTo>
                  <a:lnTo>
                    <a:pt x="169" y="61"/>
                  </a:lnTo>
                  <a:lnTo>
                    <a:pt x="154" y="47"/>
                  </a:lnTo>
                  <a:lnTo>
                    <a:pt x="138" y="35"/>
                  </a:lnTo>
                  <a:lnTo>
                    <a:pt x="120" y="24"/>
                  </a:lnTo>
                  <a:lnTo>
                    <a:pt x="102" y="16"/>
                  </a:lnTo>
                  <a:lnTo>
                    <a:pt x="84" y="10"/>
                  </a:lnTo>
                  <a:lnTo>
                    <a:pt x="63" y="4"/>
                  </a:lnTo>
                  <a:lnTo>
                    <a:pt x="43" y="1"/>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245"/>
            <p:cNvSpPr>
              <a:spLocks/>
            </p:cNvSpPr>
            <p:nvPr/>
          </p:nvSpPr>
          <p:spPr bwMode="auto">
            <a:xfrm>
              <a:off x="10913235" y="3215265"/>
              <a:ext cx="171191" cy="171190"/>
            </a:xfrm>
            <a:custGeom>
              <a:avLst/>
              <a:gdLst>
                <a:gd name="T0" fmla="*/ 22 w 146"/>
                <a:gd name="T1" fmla="*/ 0 h 145"/>
                <a:gd name="T2" fmla="*/ 22 w 146"/>
                <a:gd name="T3" fmla="*/ 0 h 145"/>
                <a:gd name="T4" fmla="*/ 22 w 146"/>
                <a:gd name="T5" fmla="*/ 0 h 145"/>
                <a:gd name="T6" fmla="*/ 13 w 146"/>
                <a:gd name="T7" fmla="*/ 1 h 145"/>
                <a:gd name="T8" fmla="*/ 1 w 146"/>
                <a:gd name="T9" fmla="*/ 12 h 145"/>
                <a:gd name="T10" fmla="*/ 0 w 146"/>
                <a:gd name="T11" fmla="*/ 20 h 145"/>
                <a:gd name="T12" fmla="*/ 1 w 146"/>
                <a:gd name="T13" fmla="*/ 24 h 145"/>
                <a:gd name="T14" fmla="*/ 7 w 146"/>
                <a:gd name="T15" fmla="*/ 35 h 145"/>
                <a:gd name="T16" fmla="*/ 18 w 146"/>
                <a:gd name="T17" fmla="*/ 40 h 145"/>
                <a:gd name="T18" fmla="*/ 22 w 146"/>
                <a:gd name="T19" fmla="*/ 42 h 145"/>
                <a:gd name="T20" fmla="*/ 30 w 146"/>
                <a:gd name="T21" fmla="*/ 42 h 145"/>
                <a:gd name="T22" fmla="*/ 46 w 146"/>
                <a:gd name="T23" fmla="*/ 44 h 145"/>
                <a:gd name="T24" fmla="*/ 67 w 146"/>
                <a:gd name="T25" fmla="*/ 55 h 145"/>
                <a:gd name="T26" fmla="*/ 90 w 146"/>
                <a:gd name="T27" fmla="*/ 78 h 145"/>
                <a:gd name="T28" fmla="*/ 101 w 146"/>
                <a:gd name="T29" fmla="*/ 99 h 145"/>
                <a:gd name="T30" fmla="*/ 104 w 146"/>
                <a:gd name="T31" fmla="*/ 116 h 145"/>
                <a:gd name="T32" fmla="*/ 104 w 146"/>
                <a:gd name="T33" fmla="*/ 124 h 145"/>
                <a:gd name="T34" fmla="*/ 105 w 146"/>
                <a:gd name="T35" fmla="*/ 128 h 145"/>
                <a:gd name="T36" fmla="*/ 111 w 146"/>
                <a:gd name="T37" fmla="*/ 139 h 145"/>
                <a:gd name="T38" fmla="*/ 121 w 146"/>
                <a:gd name="T39" fmla="*/ 144 h 145"/>
                <a:gd name="T40" fmla="*/ 125 w 146"/>
                <a:gd name="T41" fmla="*/ 145 h 145"/>
                <a:gd name="T42" fmla="*/ 133 w 146"/>
                <a:gd name="T43" fmla="*/ 144 h 145"/>
                <a:gd name="T44" fmla="*/ 144 w 146"/>
                <a:gd name="T45" fmla="*/ 132 h 145"/>
                <a:gd name="T46" fmla="*/ 146 w 146"/>
                <a:gd name="T47" fmla="*/ 124 h 145"/>
                <a:gd name="T48" fmla="*/ 146 w 146"/>
                <a:gd name="T49" fmla="*/ 124 h 145"/>
                <a:gd name="T50" fmla="*/ 144 w 146"/>
                <a:gd name="T51" fmla="*/ 99 h 145"/>
                <a:gd name="T52" fmla="*/ 136 w 146"/>
                <a:gd name="T53" fmla="*/ 75 h 145"/>
                <a:gd name="T54" fmla="*/ 125 w 146"/>
                <a:gd name="T55" fmla="*/ 55 h 145"/>
                <a:gd name="T56" fmla="*/ 109 w 146"/>
                <a:gd name="T57" fmla="*/ 36 h 145"/>
                <a:gd name="T58" fmla="*/ 92 w 146"/>
                <a:gd name="T59" fmla="*/ 20 h 145"/>
                <a:gd name="T60" fmla="*/ 70 w 146"/>
                <a:gd name="T61" fmla="*/ 9 h 145"/>
                <a:gd name="T62" fmla="*/ 46 w 146"/>
                <a:gd name="T63" fmla="*/ 1 h 145"/>
                <a:gd name="T64" fmla="*/ 22 w 146"/>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22" y="0"/>
                  </a:moveTo>
                  <a:lnTo>
                    <a:pt x="22" y="0"/>
                  </a:lnTo>
                  <a:lnTo>
                    <a:pt x="22" y="0"/>
                  </a:lnTo>
                  <a:lnTo>
                    <a:pt x="22" y="0"/>
                  </a:lnTo>
                  <a:lnTo>
                    <a:pt x="22" y="0"/>
                  </a:lnTo>
                  <a:lnTo>
                    <a:pt x="22" y="0"/>
                  </a:lnTo>
                  <a:lnTo>
                    <a:pt x="18" y="0"/>
                  </a:lnTo>
                  <a:lnTo>
                    <a:pt x="13" y="1"/>
                  </a:lnTo>
                  <a:lnTo>
                    <a:pt x="7" y="5"/>
                  </a:lnTo>
                  <a:lnTo>
                    <a:pt x="1" y="12"/>
                  </a:lnTo>
                  <a:lnTo>
                    <a:pt x="1" y="16"/>
                  </a:lnTo>
                  <a:lnTo>
                    <a:pt x="0" y="20"/>
                  </a:lnTo>
                  <a:lnTo>
                    <a:pt x="0" y="20"/>
                  </a:lnTo>
                  <a:lnTo>
                    <a:pt x="1" y="24"/>
                  </a:lnTo>
                  <a:lnTo>
                    <a:pt x="1" y="28"/>
                  </a:lnTo>
                  <a:lnTo>
                    <a:pt x="7" y="35"/>
                  </a:lnTo>
                  <a:lnTo>
                    <a:pt x="13" y="39"/>
                  </a:lnTo>
                  <a:lnTo>
                    <a:pt x="18" y="40"/>
                  </a:lnTo>
                  <a:lnTo>
                    <a:pt x="22" y="42"/>
                  </a:lnTo>
                  <a:lnTo>
                    <a:pt x="22" y="42"/>
                  </a:lnTo>
                  <a:lnTo>
                    <a:pt x="22" y="42"/>
                  </a:lnTo>
                  <a:lnTo>
                    <a:pt x="30" y="42"/>
                  </a:lnTo>
                  <a:lnTo>
                    <a:pt x="38" y="43"/>
                  </a:lnTo>
                  <a:lnTo>
                    <a:pt x="46" y="44"/>
                  </a:lnTo>
                  <a:lnTo>
                    <a:pt x="54" y="47"/>
                  </a:lnTo>
                  <a:lnTo>
                    <a:pt x="67" y="55"/>
                  </a:lnTo>
                  <a:lnTo>
                    <a:pt x="80" y="66"/>
                  </a:lnTo>
                  <a:lnTo>
                    <a:pt x="90" y="78"/>
                  </a:lnTo>
                  <a:lnTo>
                    <a:pt x="98" y="91"/>
                  </a:lnTo>
                  <a:lnTo>
                    <a:pt x="101" y="99"/>
                  </a:lnTo>
                  <a:lnTo>
                    <a:pt x="102" y="108"/>
                  </a:lnTo>
                  <a:lnTo>
                    <a:pt x="104" y="116"/>
                  </a:lnTo>
                  <a:lnTo>
                    <a:pt x="104" y="124"/>
                  </a:lnTo>
                  <a:lnTo>
                    <a:pt x="104" y="124"/>
                  </a:lnTo>
                  <a:lnTo>
                    <a:pt x="104" y="124"/>
                  </a:lnTo>
                  <a:lnTo>
                    <a:pt x="105" y="128"/>
                  </a:lnTo>
                  <a:lnTo>
                    <a:pt x="107" y="132"/>
                  </a:lnTo>
                  <a:lnTo>
                    <a:pt x="111" y="139"/>
                  </a:lnTo>
                  <a:lnTo>
                    <a:pt x="117" y="144"/>
                  </a:lnTo>
                  <a:lnTo>
                    <a:pt x="121" y="144"/>
                  </a:lnTo>
                  <a:lnTo>
                    <a:pt x="125" y="145"/>
                  </a:lnTo>
                  <a:lnTo>
                    <a:pt x="125" y="145"/>
                  </a:lnTo>
                  <a:lnTo>
                    <a:pt x="129" y="144"/>
                  </a:lnTo>
                  <a:lnTo>
                    <a:pt x="133" y="144"/>
                  </a:lnTo>
                  <a:lnTo>
                    <a:pt x="140" y="139"/>
                  </a:lnTo>
                  <a:lnTo>
                    <a:pt x="144" y="132"/>
                  </a:lnTo>
                  <a:lnTo>
                    <a:pt x="146" y="128"/>
                  </a:lnTo>
                  <a:lnTo>
                    <a:pt x="146" y="124"/>
                  </a:lnTo>
                  <a:lnTo>
                    <a:pt x="146" y="124"/>
                  </a:lnTo>
                  <a:lnTo>
                    <a:pt x="146" y="124"/>
                  </a:lnTo>
                  <a:lnTo>
                    <a:pt x="146" y="112"/>
                  </a:lnTo>
                  <a:lnTo>
                    <a:pt x="144" y="99"/>
                  </a:lnTo>
                  <a:lnTo>
                    <a:pt x="140" y="87"/>
                  </a:lnTo>
                  <a:lnTo>
                    <a:pt x="136" y="75"/>
                  </a:lnTo>
                  <a:lnTo>
                    <a:pt x="131" y="64"/>
                  </a:lnTo>
                  <a:lnTo>
                    <a:pt x="125" y="55"/>
                  </a:lnTo>
                  <a:lnTo>
                    <a:pt x="117" y="44"/>
                  </a:lnTo>
                  <a:lnTo>
                    <a:pt x="109" y="36"/>
                  </a:lnTo>
                  <a:lnTo>
                    <a:pt x="101" y="28"/>
                  </a:lnTo>
                  <a:lnTo>
                    <a:pt x="92" y="20"/>
                  </a:lnTo>
                  <a:lnTo>
                    <a:pt x="81" y="15"/>
                  </a:lnTo>
                  <a:lnTo>
                    <a:pt x="70" y="9"/>
                  </a:lnTo>
                  <a:lnTo>
                    <a:pt x="58" y="5"/>
                  </a:lnTo>
                  <a:lnTo>
                    <a:pt x="46" y="1"/>
                  </a:lnTo>
                  <a:lnTo>
                    <a:pt x="34" y="0"/>
                  </a:lnTo>
                  <a:lnTo>
                    <a:pt x="22" y="0"/>
                  </a:lnTo>
                  <a:lnTo>
                    <a:pt x="2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109" name="Rectangle 108"/>
          <p:cNvSpPr/>
          <p:nvPr/>
        </p:nvSpPr>
        <p:spPr>
          <a:xfrm>
            <a:off x="5318540" y="4040198"/>
            <a:ext cx="45719" cy="198119"/>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110" name="Group 109"/>
          <p:cNvGrpSpPr>
            <a:grpSpLocks noChangeAspect="1"/>
          </p:cNvGrpSpPr>
          <p:nvPr/>
        </p:nvGrpSpPr>
        <p:grpSpPr>
          <a:xfrm>
            <a:off x="4868528" y="3569759"/>
            <a:ext cx="912834" cy="512256"/>
            <a:chOff x="337788" y="4176090"/>
            <a:chExt cx="912834" cy="512256"/>
          </a:xfrm>
          <a:solidFill>
            <a:srgbClr val="002855"/>
          </a:solidFill>
          <a:effectLst/>
        </p:grpSpPr>
        <p:sp>
          <p:nvSpPr>
            <p:cNvPr id="111" name="TextBox 110"/>
            <p:cNvSpPr txBox="1"/>
            <p:nvPr/>
          </p:nvSpPr>
          <p:spPr>
            <a:xfrm>
              <a:off x="337788" y="4476750"/>
              <a:ext cx="912834" cy="211596"/>
            </a:xfrm>
            <a:prstGeom prst="rect">
              <a:avLst/>
            </a:prstGeom>
            <a:noFill/>
          </p:spPr>
          <p:txBody>
            <a:bodyPr wrap="square" rtlCol="0">
              <a:spAutoFit/>
            </a:bodyPr>
            <a:lstStyle/>
            <a:p>
              <a:pPr algn="ctr" defTabSz="685891">
                <a:lnSpc>
                  <a:spcPts val="900"/>
                </a:lnSpc>
              </a:pPr>
              <a:r>
                <a:rPr lang="en-US" sz="900" dirty="0">
                  <a:solidFill>
                    <a:srgbClr val="002855"/>
                  </a:solidFill>
                  <a:latin typeface="CiscoSansTT Light"/>
                  <a:cs typeface="CiscoSansTT Light"/>
                </a:rPr>
                <a:t>Wi-Fi</a:t>
              </a:r>
            </a:p>
          </p:txBody>
        </p:sp>
        <p:grpSp>
          <p:nvGrpSpPr>
            <p:cNvPr id="112" name="Group 111"/>
            <p:cNvGrpSpPr>
              <a:grpSpLocks noChangeAspect="1"/>
            </p:cNvGrpSpPr>
            <p:nvPr/>
          </p:nvGrpSpPr>
          <p:grpSpPr bwMode="auto">
            <a:xfrm>
              <a:off x="601060" y="4176090"/>
              <a:ext cx="409949" cy="304992"/>
              <a:chOff x="2392" y="-575"/>
              <a:chExt cx="1992" cy="1482"/>
            </a:xfrm>
            <a:grpFill/>
          </p:grpSpPr>
          <p:sp>
            <p:nvSpPr>
              <p:cNvPr id="113" name="Freeform 5"/>
              <p:cNvSpPr>
                <a:spLocks noEditPoints="1"/>
              </p:cNvSpPr>
              <p:nvPr/>
            </p:nvSpPr>
            <p:spPr bwMode="auto">
              <a:xfrm>
                <a:off x="2392" y="-140"/>
                <a:ext cx="1992" cy="1047"/>
              </a:xfrm>
              <a:custGeom>
                <a:avLst/>
                <a:gdLst>
                  <a:gd name="T0" fmla="*/ 242 w 280"/>
                  <a:gd name="T1" fmla="*/ 51 h 147"/>
                  <a:gd name="T2" fmla="*/ 246 w 280"/>
                  <a:gd name="T3" fmla="*/ 51 h 147"/>
                  <a:gd name="T4" fmla="*/ 261 w 280"/>
                  <a:gd name="T5" fmla="*/ 51 h 147"/>
                  <a:gd name="T6" fmla="*/ 280 w 280"/>
                  <a:gd name="T7" fmla="*/ 70 h 147"/>
                  <a:gd name="T8" fmla="*/ 280 w 280"/>
                  <a:gd name="T9" fmla="*/ 127 h 147"/>
                  <a:gd name="T10" fmla="*/ 260 w 280"/>
                  <a:gd name="T11" fmla="*/ 147 h 147"/>
                  <a:gd name="T12" fmla="*/ 195 w 280"/>
                  <a:gd name="T13" fmla="*/ 147 h 147"/>
                  <a:gd name="T14" fmla="*/ 21 w 280"/>
                  <a:gd name="T15" fmla="*/ 147 h 147"/>
                  <a:gd name="T16" fmla="*/ 1 w 280"/>
                  <a:gd name="T17" fmla="*/ 132 h 147"/>
                  <a:gd name="T18" fmla="*/ 0 w 280"/>
                  <a:gd name="T19" fmla="*/ 126 h 147"/>
                  <a:gd name="T20" fmla="*/ 0 w 280"/>
                  <a:gd name="T21" fmla="*/ 72 h 147"/>
                  <a:gd name="T22" fmla="*/ 21 w 280"/>
                  <a:gd name="T23" fmla="*/ 51 h 147"/>
                  <a:gd name="T24" fmla="*/ 116 w 280"/>
                  <a:gd name="T25" fmla="*/ 51 h 147"/>
                  <a:gd name="T26" fmla="*/ 221 w 280"/>
                  <a:gd name="T27" fmla="*/ 51 h 147"/>
                  <a:gd name="T28" fmla="*/ 224 w 280"/>
                  <a:gd name="T29" fmla="*/ 48 h 147"/>
                  <a:gd name="T30" fmla="*/ 224 w 280"/>
                  <a:gd name="T31" fmla="*/ 13 h 147"/>
                  <a:gd name="T32" fmla="*/ 225 w 280"/>
                  <a:gd name="T33" fmla="*/ 5 h 147"/>
                  <a:gd name="T34" fmla="*/ 233 w 280"/>
                  <a:gd name="T35" fmla="*/ 0 h 147"/>
                  <a:gd name="T36" fmla="*/ 241 w 280"/>
                  <a:gd name="T37" fmla="*/ 5 h 147"/>
                  <a:gd name="T38" fmla="*/ 242 w 280"/>
                  <a:gd name="T39" fmla="*/ 13 h 147"/>
                  <a:gd name="T40" fmla="*/ 242 w 280"/>
                  <a:gd name="T41" fmla="*/ 47 h 147"/>
                  <a:gd name="T42" fmla="*/ 242 w 280"/>
                  <a:gd name="T43" fmla="*/ 51 h 147"/>
                  <a:gd name="T44" fmla="*/ 63 w 280"/>
                  <a:gd name="T45" fmla="*/ 119 h 147"/>
                  <a:gd name="T46" fmla="*/ 63 w 280"/>
                  <a:gd name="T47" fmla="*/ 119 h 147"/>
                  <a:gd name="T48" fmla="*/ 63 w 280"/>
                  <a:gd name="T49" fmla="*/ 126 h 147"/>
                  <a:gd name="T50" fmla="*/ 67 w 280"/>
                  <a:gd name="T51" fmla="*/ 129 h 147"/>
                  <a:gd name="T52" fmla="*/ 81 w 280"/>
                  <a:gd name="T53" fmla="*/ 129 h 147"/>
                  <a:gd name="T54" fmla="*/ 85 w 280"/>
                  <a:gd name="T55" fmla="*/ 126 h 147"/>
                  <a:gd name="T56" fmla="*/ 85 w 280"/>
                  <a:gd name="T57" fmla="*/ 112 h 147"/>
                  <a:gd name="T58" fmla="*/ 81 w 280"/>
                  <a:gd name="T59" fmla="*/ 108 h 147"/>
                  <a:gd name="T60" fmla="*/ 67 w 280"/>
                  <a:gd name="T61" fmla="*/ 108 h 147"/>
                  <a:gd name="T62" fmla="*/ 63 w 280"/>
                  <a:gd name="T63" fmla="*/ 112 h 147"/>
                  <a:gd name="T64" fmla="*/ 63 w 280"/>
                  <a:gd name="T65" fmla="*/ 119 h 147"/>
                  <a:gd name="T66" fmla="*/ 110 w 280"/>
                  <a:gd name="T67" fmla="*/ 129 h 147"/>
                  <a:gd name="T68" fmla="*/ 110 w 280"/>
                  <a:gd name="T69" fmla="*/ 129 h 147"/>
                  <a:gd name="T70" fmla="*/ 117 w 280"/>
                  <a:gd name="T71" fmla="*/ 129 h 147"/>
                  <a:gd name="T72" fmla="*/ 121 w 280"/>
                  <a:gd name="T73" fmla="*/ 126 h 147"/>
                  <a:gd name="T74" fmla="*/ 121 w 280"/>
                  <a:gd name="T75" fmla="*/ 112 h 147"/>
                  <a:gd name="T76" fmla="*/ 117 w 280"/>
                  <a:gd name="T77" fmla="*/ 108 h 147"/>
                  <a:gd name="T78" fmla="*/ 104 w 280"/>
                  <a:gd name="T79" fmla="*/ 108 h 147"/>
                  <a:gd name="T80" fmla="*/ 100 w 280"/>
                  <a:gd name="T81" fmla="*/ 112 h 147"/>
                  <a:gd name="T82" fmla="*/ 100 w 280"/>
                  <a:gd name="T83" fmla="*/ 125 h 147"/>
                  <a:gd name="T84" fmla="*/ 103 w 280"/>
                  <a:gd name="T85" fmla="*/ 129 h 147"/>
                  <a:gd name="T86" fmla="*/ 110 w 280"/>
                  <a:gd name="T87" fmla="*/ 129 h 147"/>
                  <a:gd name="T88" fmla="*/ 27 w 280"/>
                  <a:gd name="T89" fmla="*/ 118 h 147"/>
                  <a:gd name="T90" fmla="*/ 27 w 280"/>
                  <a:gd name="T91" fmla="*/ 118 h 147"/>
                  <a:gd name="T92" fmla="*/ 27 w 280"/>
                  <a:gd name="T93" fmla="*/ 126 h 147"/>
                  <a:gd name="T94" fmla="*/ 31 w 280"/>
                  <a:gd name="T95" fmla="*/ 129 h 147"/>
                  <a:gd name="T96" fmla="*/ 45 w 280"/>
                  <a:gd name="T97" fmla="*/ 129 h 147"/>
                  <a:gd name="T98" fmla="*/ 48 w 280"/>
                  <a:gd name="T99" fmla="*/ 125 h 147"/>
                  <a:gd name="T100" fmla="*/ 48 w 280"/>
                  <a:gd name="T101" fmla="*/ 112 h 147"/>
                  <a:gd name="T102" fmla="*/ 45 w 280"/>
                  <a:gd name="T103" fmla="*/ 108 h 147"/>
                  <a:gd name="T104" fmla="*/ 31 w 280"/>
                  <a:gd name="T105" fmla="*/ 108 h 147"/>
                  <a:gd name="T106" fmla="*/ 27 w 280"/>
                  <a:gd name="T107" fmla="*/ 112 h 147"/>
                  <a:gd name="T108" fmla="*/ 27 w 280"/>
                  <a:gd name="T109" fmla="*/ 11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147">
                    <a:moveTo>
                      <a:pt x="242" y="51"/>
                    </a:moveTo>
                    <a:cubicBezTo>
                      <a:pt x="244" y="51"/>
                      <a:pt x="245" y="51"/>
                      <a:pt x="246" y="51"/>
                    </a:cubicBezTo>
                    <a:cubicBezTo>
                      <a:pt x="251" y="51"/>
                      <a:pt x="256" y="51"/>
                      <a:pt x="261" y="51"/>
                    </a:cubicBezTo>
                    <a:cubicBezTo>
                      <a:pt x="272" y="52"/>
                      <a:pt x="280" y="60"/>
                      <a:pt x="280" y="70"/>
                    </a:cubicBezTo>
                    <a:cubicBezTo>
                      <a:pt x="280" y="89"/>
                      <a:pt x="280" y="108"/>
                      <a:pt x="280" y="127"/>
                    </a:cubicBezTo>
                    <a:cubicBezTo>
                      <a:pt x="280" y="138"/>
                      <a:pt x="271" y="147"/>
                      <a:pt x="260" y="147"/>
                    </a:cubicBezTo>
                    <a:cubicBezTo>
                      <a:pt x="238" y="147"/>
                      <a:pt x="217" y="147"/>
                      <a:pt x="195" y="147"/>
                    </a:cubicBezTo>
                    <a:cubicBezTo>
                      <a:pt x="137" y="147"/>
                      <a:pt x="79" y="147"/>
                      <a:pt x="21" y="147"/>
                    </a:cubicBezTo>
                    <a:cubicBezTo>
                      <a:pt x="11" y="147"/>
                      <a:pt x="3" y="141"/>
                      <a:pt x="1" y="132"/>
                    </a:cubicBezTo>
                    <a:cubicBezTo>
                      <a:pt x="0" y="130"/>
                      <a:pt x="0" y="128"/>
                      <a:pt x="0" y="126"/>
                    </a:cubicBezTo>
                    <a:cubicBezTo>
                      <a:pt x="0" y="108"/>
                      <a:pt x="0" y="90"/>
                      <a:pt x="0" y="72"/>
                    </a:cubicBezTo>
                    <a:cubicBezTo>
                      <a:pt x="0" y="60"/>
                      <a:pt x="8" y="51"/>
                      <a:pt x="21" y="51"/>
                    </a:cubicBezTo>
                    <a:cubicBezTo>
                      <a:pt x="52" y="51"/>
                      <a:pt x="84" y="51"/>
                      <a:pt x="116" y="51"/>
                    </a:cubicBezTo>
                    <a:cubicBezTo>
                      <a:pt x="151" y="51"/>
                      <a:pt x="186" y="51"/>
                      <a:pt x="221" y="51"/>
                    </a:cubicBezTo>
                    <a:cubicBezTo>
                      <a:pt x="224" y="51"/>
                      <a:pt x="224" y="50"/>
                      <a:pt x="224" y="48"/>
                    </a:cubicBezTo>
                    <a:cubicBezTo>
                      <a:pt x="224" y="36"/>
                      <a:pt x="224" y="25"/>
                      <a:pt x="224" y="13"/>
                    </a:cubicBezTo>
                    <a:cubicBezTo>
                      <a:pt x="224" y="11"/>
                      <a:pt x="224" y="8"/>
                      <a:pt x="225" y="5"/>
                    </a:cubicBezTo>
                    <a:cubicBezTo>
                      <a:pt x="226" y="2"/>
                      <a:pt x="229" y="0"/>
                      <a:pt x="233" y="0"/>
                    </a:cubicBezTo>
                    <a:cubicBezTo>
                      <a:pt x="237" y="0"/>
                      <a:pt x="240" y="2"/>
                      <a:pt x="241" y="5"/>
                    </a:cubicBezTo>
                    <a:cubicBezTo>
                      <a:pt x="242" y="8"/>
                      <a:pt x="242" y="10"/>
                      <a:pt x="242" y="13"/>
                    </a:cubicBezTo>
                    <a:cubicBezTo>
                      <a:pt x="242" y="24"/>
                      <a:pt x="242" y="36"/>
                      <a:pt x="242" y="47"/>
                    </a:cubicBezTo>
                    <a:cubicBezTo>
                      <a:pt x="242" y="48"/>
                      <a:pt x="242" y="49"/>
                      <a:pt x="242" y="51"/>
                    </a:cubicBezTo>
                    <a:close/>
                    <a:moveTo>
                      <a:pt x="63" y="119"/>
                    </a:moveTo>
                    <a:cubicBezTo>
                      <a:pt x="63" y="119"/>
                      <a:pt x="63" y="119"/>
                      <a:pt x="63" y="119"/>
                    </a:cubicBezTo>
                    <a:cubicBezTo>
                      <a:pt x="63" y="121"/>
                      <a:pt x="63" y="123"/>
                      <a:pt x="63" y="126"/>
                    </a:cubicBezTo>
                    <a:cubicBezTo>
                      <a:pt x="64" y="128"/>
                      <a:pt x="65" y="129"/>
                      <a:pt x="67" y="129"/>
                    </a:cubicBezTo>
                    <a:cubicBezTo>
                      <a:pt x="72" y="129"/>
                      <a:pt x="76" y="129"/>
                      <a:pt x="81" y="129"/>
                    </a:cubicBezTo>
                    <a:cubicBezTo>
                      <a:pt x="83" y="129"/>
                      <a:pt x="85" y="128"/>
                      <a:pt x="85" y="126"/>
                    </a:cubicBezTo>
                    <a:cubicBezTo>
                      <a:pt x="85" y="121"/>
                      <a:pt x="85" y="116"/>
                      <a:pt x="85" y="112"/>
                    </a:cubicBezTo>
                    <a:cubicBezTo>
                      <a:pt x="85" y="109"/>
                      <a:pt x="83" y="108"/>
                      <a:pt x="81" y="108"/>
                    </a:cubicBezTo>
                    <a:cubicBezTo>
                      <a:pt x="76" y="108"/>
                      <a:pt x="72" y="108"/>
                      <a:pt x="67" y="108"/>
                    </a:cubicBezTo>
                    <a:cubicBezTo>
                      <a:pt x="65" y="108"/>
                      <a:pt x="64" y="109"/>
                      <a:pt x="63" y="112"/>
                    </a:cubicBezTo>
                    <a:cubicBezTo>
                      <a:pt x="63" y="114"/>
                      <a:pt x="63" y="116"/>
                      <a:pt x="63" y="119"/>
                    </a:cubicBezTo>
                    <a:close/>
                    <a:moveTo>
                      <a:pt x="110" y="129"/>
                    </a:moveTo>
                    <a:cubicBezTo>
                      <a:pt x="110" y="129"/>
                      <a:pt x="110" y="129"/>
                      <a:pt x="110" y="129"/>
                    </a:cubicBezTo>
                    <a:cubicBezTo>
                      <a:pt x="113" y="129"/>
                      <a:pt x="115" y="129"/>
                      <a:pt x="117" y="129"/>
                    </a:cubicBezTo>
                    <a:cubicBezTo>
                      <a:pt x="120" y="129"/>
                      <a:pt x="121" y="128"/>
                      <a:pt x="121" y="126"/>
                    </a:cubicBezTo>
                    <a:cubicBezTo>
                      <a:pt x="121" y="121"/>
                      <a:pt x="121" y="116"/>
                      <a:pt x="121" y="112"/>
                    </a:cubicBezTo>
                    <a:cubicBezTo>
                      <a:pt x="121" y="109"/>
                      <a:pt x="120" y="108"/>
                      <a:pt x="117" y="108"/>
                    </a:cubicBezTo>
                    <a:cubicBezTo>
                      <a:pt x="113" y="108"/>
                      <a:pt x="108" y="108"/>
                      <a:pt x="104" y="108"/>
                    </a:cubicBezTo>
                    <a:cubicBezTo>
                      <a:pt x="101" y="108"/>
                      <a:pt x="100" y="109"/>
                      <a:pt x="100" y="112"/>
                    </a:cubicBezTo>
                    <a:cubicBezTo>
                      <a:pt x="100" y="116"/>
                      <a:pt x="100" y="121"/>
                      <a:pt x="100" y="125"/>
                    </a:cubicBezTo>
                    <a:cubicBezTo>
                      <a:pt x="100" y="128"/>
                      <a:pt x="101" y="129"/>
                      <a:pt x="103" y="129"/>
                    </a:cubicBezTo>
                    <a:cubicBezTo>
                      <a:pt x="106" y="129"/>
                      <a:pt x="108" y="129"/>
                      <a:pt x="110" y="129"/>
                    </a:cubicBezTo>
                    <a:close/>
                    <a:moveTo>
                      <a:pt x="27" y="118"/>
                    </a:moveTo>
                    <a:cubicBezTo>
                      <a:pt x="27" y="118"/>
                      <a:pt x="27" y="118"/>
                      <a:pt x="27" y="118"/>
                    </a:cubicBezTo>
                    <a:cubicBezTo>
                      <a:pt x="27" y="121"/>
                      <a:pt x="27" y="123"/>
                      <a:pt x="27" y="126"/>
                    </a:cubicBezTo>
                    <a:cubicBezTo>
                      <a:pt x="27" y="128"/>
                      <a:pt x="28" y="129"/>
                      <a:pt x="31" y="129"/>
                    </a:cubicBezTo>
                    <a:cubicBezTo>
                      <a:pt x="35" y="129"/>
                      <a:pt x="40" y="129"/>
                      <a:pt x="45" y="129"/>
                    </a:cubicBezTo>
                    <a:cubicBezTo>
                      <a:pt x="47" y="129"/>
                      <a:pt x="48" y="128"/>
                      <a:pt x="48" y="125"/>
                    </a:cubicBezTo>
                    <a:cubicBezTo>
                      <a:pt x="48" y="121"/>
                      <a:pt x="48" y="116"/>
                      <a:pt x="48" y="112"/>
                    </a:cubicBezTo>
                    <a:cubicBezTo>
                      <a:pt x="48" y="109"/>
                      <a:pt x="47" y="108"/>
                      <a:pt x="45" y="108"/>
                    </a:cubicBezTo>
                    <a:cubicBezTo>
                      <a:pt x="40" y="108"/>
                      <a:pt x="35" y="108"/>
                      <a:pt x="31" y="108"/>
                    </a:cubicBezTo>
                    <a:cubicBezTo>
                      <a:pt x="28" y="108"/>
                      <a:pt x="27" y="109"/>
                      <a:pt x="27" y="112"/>
                    </a:cubicBezTo>
                    <a:cubicBezTo>
                      <a:pt x="27" y="114"/>
                      <a:pt x="27" y="116"/>
                      <a:pt x="27"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114" name="Freeform 6"/>
              <p:cNvSpPr>
                <a:spLocks/>
              </p:cNvSpPr>
              <p:nvPr/>
            </p:nvSpPr>
            <p:spPr bwMode="auto">
              <a:xfrm>
                <a:off x="3744" y="-575"/>
                <a:ext cx="612" cy="228"/>
              </a:xfrm>
              <a:custGeom>
                <a:avLst/>
                <a:gdLst>
                  <a:gd name="T0" fmla="*/ 43 w 86"/>
                  <a:gd name="T1" fmla="*/ 0 h 32"/>
                  <a:gd name="T2" fmla="*/ 83 w 86"/>
                  <a:gd name="T3" fmla="*/ 20 h 32"/>
                  <a:gd name="T4" fmla="*/ 81 w 86"/>
                  <a:gd name="T5" fmla="*/ 30 h 32"/>
                  <a:gd name="T6" fmla="*/ 72 w 86"/>
                  <a:gd name="T7" fmla="*/ 29 h 32"/>
                  <a:gd name="T8" fmla="*/ 14 w 86"/>
                  <a:gd name="T9" fmla="*/ 28 h 32"/>
                  <a:gd name="T10" fmla="*/ 5 w 86"/>
                  <a:gd name="T11" fmla="*/ 30 h 32"/>
                  <a:gd name="T12" fmla="*/ 3 w 86"/>
                  <a:gd name="T13" fmla="*/ 20 h 32"/>
                  <a:gd name="T14" fmla="*/ 43 w 8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2">
                    <a:moveTo>
                      <a:pt x="43" y="0"/>
                    </a:moveTo>
                    <a:cubicBezTo>
                      <a:pt x="60" y="0"/>
                      <a:pt x="73" y="7"/>
                      <a:pt x="83" y="20"/>
                    </a:cubicBezTo>
                    <a:cubicBezTo>
                      <a:pt x="86" y="24"/>
                      <a:pt x="85" y="26"/>
                      <a:pt x="81" y="30"/>
                    </a:cubicBezTo>
                    <a:cubicBezTo>
                      <a:pt x="77" y="32"/>
                      <a:pt x="75" y="32"/>
                      <a:pt x="72" y="29"/>
                    </a:cubicBezTo>
                    <a:cubicBezTo>
                      <a:pt x="57" y="9"/>
                      <a:pt x="30" y="9"/>
                      <a:pt x="14" y="28"/>
                    </a:cubicBezTo>
                    <a:cubicBezTo>
                      <a:pt x="11" y="32"/>
                      <a:pt x="9" y="32"/>
                      <a:pt x="5" y="30"/>
                    </a:cubicBezTo>
                    <a:cubicBezTo>
                      <a:pt x="1" y="26"/>
                      <a:pt x="0" y="24"/>
                      <a:pt x="3" y="20"/>
                    </a:cubicBezTo>
                    <a:cubicBezTo>
                      <a:pt x="13" y="7"/>
                      <a:pt x="26" y="0"/>
                      <a:pt x="4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115" name="Freeform 7"/>
              <p:cNvSpPr>
                <a:spLocks/>
              </p:cNvSpPr>
              <p:nvPr/>
            </p:nvSpPr>
            <p:spPr bwMode="auto">
              <a:xfrm>
                <a:off x="3872" y="-418"/>
                <a:ext cx="348" cy="192"/>
              </a:xfrm>
              <a:custGeom>
                <a:avLst/>
                <a:gdLst>
                  <a:gd name="T0" fmla="*/ 49 w 49"/>
                  <a:gd name="T1" fmla="*/ 18 h 27"/>
                  <a:gd name="T2" fmla="*/ 43 w 49"/>
                  <a:gd name="T3" fmla="*/ 26 h 27"/>
                  <a:gd name="T4" fmla="*/ 37 w 49"/>
                  <a:gd name="T5" fmla="*/ 23 h 27"/>
                  <a:gd name="T6" fmla="*/ 13 w 49"/>
                  <a:gd name="T7" fmla="*/ 23 h 27"/>
                  <a:gd name="T8" fmla="*/ 4 w 49"/>
                  <a:gd name="T9" fmla="*/ 24 h 27"/>
                  <a:gd name="T10" fmla="*/ 2 w 49"/>
                  <a:gd name="T11" fmla="*/ 15 h 27"/>
                  <a:gd name="T12" fmla="*/ 47 w 49"/>
                  <a:gd name="T13" fmla="*/ 15 h 27"/>
                  <a:gd name="T14" fmla="*/ 49 w 49"/>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49" y="18"/>
                    </a:moveTo>
                    <a:cubicBezTo>
                      <a:pt x="49" y="22"/>
                      <a:pt x="46" y="25"/>
                      <a:pt x="43" y="26"/>
                    </a:cubicBezTo>
                    <a:cubicBezTo>
                      <a:pt x="40" y="27"/>
                      <a:pt x="38" y="26"/>
                      <a:pt x="37" y="23"/>
                    </a:cubicBezTo>
                    <a:cubicBezTo>
                      <a:pt x="30" y="15"/>
                      <a:pt x="20" y="15"/>
                      <a:pt x="13" y="23"/>
                    </a:cubicBezTo>
                    <a:cubicBezTo>
                      <a:pt x="10" y="27"/>
                      <a:pt x="8" y="27"/>
                      <a:pt x="4" y="24"/>
                    </a:cubicBezTo>
                    <a:cubicBezTo>
                      <a:pt x="0" y="21"/>
                      <a:pt x="0" y="18"/>
                      <a:pt x="2" y="15"/>
                    </a:cubicBezTo>
                    <a:cubicBezTo>
                      <a:pt x="14" y="0"/>
                      <a:pt x="36" y="0"/>
                      <a:pt x="47" y="15"/>
                    </a:cubicBezTo>
                    <a:cubicBezTo>
                      <a:pt x="48" y="16"/>
                      <a:pt x="49" y="18"/>
                      <a:pt x="4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sp>
        <p:nvSpPr>
          <p:cNvPr id="116" name="Freeform 6"/>
          <p:cNvSpPr>
            <a:spLocks noChangeAspect="1" noEditPoints="1"/>
          </p:cNvSpPr>
          <p:nvPr/>
        </p:nvSpPr>
        <p:spPr bwMode="auto">
          <a:xfrm>
            <a:off x="5826594" y="3784789"/>
            <a:ext cx="342943" cy="44304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117" name="Group 116"/>
          <p:cNvGrpSpPr>
            <a:grpSpLocks noChangeAspect="1"/>
          </p:cNvGrpSpPr>
          <p:nvPr/>
        </p:nvGrpSpPr>
        <p:grpSpPr>
          <a:xfrm>
            <a:off x="6404938" y="3820124"/>
            <a:ext cx="605562" cy="391900"/>
            <a:chOff x="7752767" y="3112610"/>
            <a:chExt cx="364206" cy="235703"/>
          </a:xfrm>
          <a:effectLst>
            <a:outerShdw blurRad="38100" dist="25400" dir="5400000" algn="t" rotWithShape="0">
              <a:prstClr val="black">
                <a:alpha val="20000"/>
              </a:prstClr>
            </a:outerShdw>
          </a:effectLst>
        </p:grpSpPr>
        <p:sp>
          <p:nvSpPr>
            <p:cNvPr id="118"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sp>
          <p:nvSpPr>
            <p:cNvPr id="119"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002855"/>
            </a:solidFill>
            <a:ln>
              <a:noFill/>
            </a:ln>
            <a:effec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sp>
        <p:nvSpPr>
          <p:cNvPr id="120" name="Freeform 26"/>
          <p:cNvSpPr>
            <a:spLocks noChangeAspect="1" noEditPoints="1"/>
          </p:cNvSpPr>
          <p:nvPr/>
        </p:nvSpPr>
        <p:spPr bwMode="auto">
          <a:xfrm>
            <a:off x="7316952" y="3857356"/>
            <a:ext cx="213323" cy="36927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2855"/>
          </a:solidFill>
          <a:ln>
            <a:noFill/>
          </a:ln>
          <a:effectLst/>
          <a:extLst/>
        </p:spPr>
        <p:txBody>
          <a:bodyPr vert="horz" wrap="square" lIns="91440" tIns="45720" rIns="91440" bIns="45720" numCol="1" anchor="ctr" anchorCtr="0" compatLnSpc="1">
            <a:prstTxWarp prst="textNoShape">
              <a:avLst/>
            </a:prstTxWarp>
          </a:bodyPr>
          <a:lstStyle/>
          <a:p>
            <a:pPr defTabSz="609037"/>
            <a:endParaRPr lang="en-US" sz="1500" kern="0" dirty="0">
              <a:solidFill>
                <a:srgbClr val="000000"/>
              </a:solidFill>
            </a:endParaRPr>
          </a:p>
        </p:txBody>
      </p:sp>
      <p:grpSp>
        <p:nvGrpSpPr>
          <p:cNvPr id="121" name="Group 120"/>
          <p:cNvGrpSpPr>
            <a:grpSpLocks noChangeAspect="1"/>
          </p:cNvGrpSpPr>
          <p:nvPr/>
        </p:nvGrpSpPr>
        <p:grpSpPr>
          <a:xfrm>
            <a:off x="5856939" y="3533324"/>
            <a:ext cx="282251" cy="228319"/>
            <a:chOff x="7821220" y="4390207"/>
            <a:chExt cx="1034234" cy="836610"/>
          </a:xfrm>
          <a:solidFill>
            <a:srgbClr val="002855"/>
          </a:solidFill>
          <a:effectLst/>
        </p:grpSpPr>
        <p:sp>
          <p:nvSpPr>
            <p:cNvPr id="122"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3"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4"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5"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26" name="Group 125"/>
          <p:cNvGrpSpPr>
            <a:grpSpLocks noChangeAspect="1"/>
          </p:cNvGrpSpPr>
          <p:nvPr/>
        </p:nvGrpSpPr>
        <p:grpSpPr>
          <a:xfrm>
            <a:off x="6564043" y="3533324"/>
            <a:ext cx="282251" cy="228319"/>
            <a:chOff x="7821220" y="4390207"/>
            <a:chExt cx="1034234" cy="836610"/>
          </a:xfrm>
          <a:solidFill>
            <a:srgbClr val="002855"/>
          </a:solidFill>
          <a:effectLst/>
        </p:grpSpPr>
        <p:sp>
          <p:nvSpPr>
            <p:cNvPr id="127"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8"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29"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0"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31" name="Group 130"/>
          <p:cNvGrpSpPr>
            <a:grpSpLocks noChangeAspect="1"/>
          </p:cNvGrpSpPr>
          <p:nvPr/>
        </p:nvGrpSpPr>
        <p:grpSpPr>
          <a:xfrm>
            <a:off x="7282487" y="3539421"/>
            <a:ext cx="282251" cy="228319"/>
            <a:chOff x="7821220" y="4390207"/>
            <a:chExt cx="1034234" cy="836610"/>
          </a:xfrm>
          <a:solidFill>
            <a:srgbClr val="002855"/>
          </a:solidFill>
          <a:effectLst/>
        </p:grpSpPr>
        <p:sp>
          <p:nvSpPr>
            <p:cNvPr id="132" name="Freeform 176"/>
            <p:cNvSpPr>
              <a:spLocks/>
            </p:cNvSpPr>
            <p:nvPr/>
          </p:nvSpPr>
          <p:spPr bwMode="auto">
            <a:xfrm>
              <a:off x="8223052" y="4989667"/>
              <a:ext cx="237148"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3" name="Freeform 177"/>
            <p:cNvSpPr>
              <a:spLocks/>
            </p:cNvSpPr>
            <p:nvPr/>
          </p:nvSpPr>
          <p:spPr bwMode="auto">
            <a:xfrm>
              <a:off x="8111067" y="4798632"/>
              <a:ext cx="461123"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4" name="Freeform 178"/>
            <p:cNvSpPr>
              <a:spLocks/>
            </p:cNvSpPr>
            <p:nvPr/>
          </p:nvSpPr>
          <p:spPr bwMode="auto">
            <a:xfrm>
              <a:off x="7966144" y="4594418"/>
              <a:ext cx="750971"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5" name="Freeform 179"/>
            <p:cNvSpPr>
              <a:spLocks/>
            </p:cNvSpPr>
            <p:nvPr/>
          </p:nvSpPr>
          <p:spPr bwMode="auto">
            <a:xfrm>
              <a:off x="7821220" y="4390207"/>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44" name="Group 143"/>
          <p:cNvGrpSpPr/>
          <p:nvPr/>
        </p:nvGrpSpPr>
        <p:grpSpPr>
          <a:xfrm>
            <a:off x="7010500" y="2139881"/>
            <a:ext cx="589214" cy="589215"/>
            <a:chOff x="7997967" y="3884371"/>
            <a:chExt cx="589214" cy="589215"/>
          </a:xfrm>
        </p:grpSpPr>
        <p:sp>
          <p:nvSpPr>
            <p:cNvPr id="145" name="Oval 144"/>
            <p:cNvSpPr>
              <a:spLocks noChangeAspect="1"/>
            </p:cNvSpPr>
            <p:nvPr/>
          </p:nvSpPr>
          <p:spPr>
            <a:xfrm>
              <a:off x="7997967" y="3884371"/>
              <a:ext cx="589214" cy="58921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46" name="Freeform 22"/>
            <p:cNvSpPr>
              <a:spLocks noChangeAspect="1" noEditPoints="1"/>
            </p:cNvSpPr>
            <p:nvPr/>
          </p:nvSpPr>
          <p:spPr bwMode="auto">
            <a:xfrm>
              <a:off x="8135755" y="3962854"/>
              <a:ext cx="328267" cy="402988"/>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bg2"/>
            </a:solidFill>
            <a:ln w="9525">
              <a:noFill/>
              <a:round/>
              <a:headEnd/>
              <a:tailEnd/>
            </a:ln>
            <a:effectLst/>
          </p:spPr>
          <p:txBody>
            <a:bodyPr vert="horz" wrap="square" lIns="68589" tIns="34295" rIns="68589" bIns="34295"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grpSp>
      <p:grpSp>
        <p:nvGrpSpPr>
          <p:cNvPr id="8" name="Group 7"/>
          <p:cNvGrpSpPr/>
          <p:nvPr/>
        </p:nvGrpSpPr>
        <p:grpSpPr>
          <a:xfrm>
            <a:off x="1105926" y="2139030"/>
            <a:ext cx="589214" cy="589215"/>
            <a:chOff x="2042228" y="2644147"/>
            <a:chExt cx="589214" cy="589215"/>
          </a:xfrm>
        </p:grpSpPr>
        <p:sp>
          <p:nvSpPr>
            <p:cNvPr id="162" name="Oval 161"/>
            <p:cNvSpPr>
              <a:spLocks noChangeAspect="1"/>
            </p:cNvSpPr>
            <p:nvPr/>
          </p:nvSpPr>
          <p:spPr>
            <a:xfrm>
              <a:off x="2042228" y="2644147"/>
              <a:ext cx="589214" cy="58921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149" name="Group 148"/>
            <p:cNvGrpSpPr>
              <a:grpSpLocks noChangeAspect="1"/>
            </p:cNvGrpSpPr>
            <p:nvPr/>
          </p:nvGrpSpPr>
          <p:grpSpPr>
            <a:xfrm>
              <a:off x="2169055" y="2821650"/>
              <a:ext cx="351641" cy="242737"/>
              <a:chOff x="2927350" y="2795588"/>
              <a:chExt cx="850900" cy="587375"/>
            </a:xfrm>
            <a:solidFill>
              <a:schemeClr val="bg1"/>
            </a:solidFill>
            <a:effectLst/>
          </p:grpSpPr>
          <p:sp>
            <p:nvSpPr>
              <p:cNvPr id="150" name="Freeform 21"/>
              <p:cNvSpPr>
                <a:spLocks noEditPoints="1"/>
              </p:cNvSpPr>
              <p:nvPr/>
            </p:nvSpPr>
            <p:spPr bwMode="auto">
              <a:xfrm>
                <a:off x="2927350" y="2795588"/>
                <a:ext cx="266700" cy="231775"/>
              </a:xfrm>
              <a:custGeom>
                <a:avLst/>
                <a:gdLst>
                  <a:gd name="T0" fmla="*/ 32 w 126"/>
                  <a:gd name="T1" fmla="*/ 0 h 110"/>
                  <a:gd name="T2" fmla="*/ 0 w 126"/>
                  <a:gd name="T3" fmla="*/ 30 h 110"/>
                  <a:gd name="T4" fmla="*/ 0 w 126"/>
                  <a:gd name="T5" fmla="*/ 110 h 110"/>
                  <a:gd name="T6" fmla="*/ 126 w 126"/>
                  <a:gd name="T7" fmla="*/ 110 h 110"/>
                  <a:gd name="T8" fmla="*/ 126 w 126"/>
                  <a:gd name="T9" fmla="*/ 0 h 110"/>
                  <a:gd name="T10" fmla="*/ 32 w 126"/>
                  <a:gd name="T11" fmla="*/ 0 h 110"/>
                  <a:gd name="T12" fmla="*/ 105 w 126"/>
                  <a:gd name="T13" fmla="*/ 97 h 110"/>
                  <a:gd name="T14" fmla="*/ 22 w 126"/>
                  <a:gd name="T15" fmla="*/ 97 h 110"/>
                  <a:gd name="T16" fmla="*/ 22 w 126"/>
                  <a:gd name="T17" fmla="*/ 83 h 110"/>
                  <a:gd name="T18" fmla="*/ 105 w 126"/>
                  <a:gd name="T19" fmla="*/ 83 h 110"/>
                  <a:gd name="T20" fmla="*/ 105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32" y="0"/>
                    </a:moveTo>
                    <a:cubicBezTo>
                      <a:pt x="14" y="0"/>
                      <a:pt x="0" y="14"/>
                      <a:pt x="0" y="30"/>
                    </a:cubicBezTo>
                    <a:cubicBezTo>
                      <a:pt x="0" y="110"/>
                      <a:pt x="0" y="110"/>
                      <a:pt x="0" y="110"/>
                    </a:cubicBezTo>
                    <a:cubicBezTo>
                      <a:pt x="126" y="110"/>
                      <a:pt x="126" y="110"/>
                      <a:pt x="126" y="110"/>
                    </a:cubicBezTo>
                    <a:cubicBezTo>
                      <a:pt x="126" y="0"/>
                      <a:pt x="126" y="0"/>
                      <a:pt x="126" y="0"/>
                    </a:cubicBezTo>
                    <a:cubicBezTo>
                      <a:pt x="32" y="0"/>
                      <a:pt x="32" y="0"/>
                      <a:pt x="32" y="0"/>
                    </a:cubicBezTo>
                    <a:close/>
                    <a:moveTo>
                      <a:pt x="105" y="97"/>
                    </a:moveTo>
                    <a:cubicBezTo>
                      <a:pt x="22" y="97"/>
                      <a:pt x="22" y="97"/>
                      <a:pt x="22" y="97"/>
                    </a:cubicBezTo>
                    <a:cubicBezTo>
                      <a:pt x="22" y="83"/>
                      <a:pt x="22" y="83"/>
                      <a:pt x="22" y="83"/>
                    </a:cubicBezTo>
                    <a:cubicBezTo>
                      <a:pt x="105" y="83"/>
                      <a:pt x="105" y="83"/>
                      <a:pt x="105" y="83"/>
                    </a:cubicBezTo>
                    <a:cubicBezTo>
                      <a:pt x="105" y="97"/>
                      <a:pt x="105" y="97"/>
                      <a:pt x="105"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1" name="Freeform 22"/>
              <p:cNvSpPr>
                <a:spLocks noEditPoints="1"/>
              </p:cNvSpPr>
              <p:nvPr/>
            </p:nvSpPr>
            <p:spPr bwMode="auto">
              <a:xfrm>
                <a:off x="3217863" y="2795588"/>
                <a:ext cx="273050" cy="231775"/>
              </a:xfrm>
              <a:custGeom>
                <a:avLst/>
                <a:gdLst>
                  <a:gd name="T0" fmla="*/ 0 w 129"/>
                  <a:gd name="T1" fmla="*/ 0 h 110"/>
                  <a:gd name="T2" fmla="*/ 0 w 129"/>
                  <a:gd name="T3" fmla="*/ 110 h 110"/>
                  <a:gd name="T4" fmla="*/ 129 w 129"/>
                  <a:gd name="T5" fmla="*/ 110 h 110"/>
                  <a:gd name="T6" fmla="*/ 129 w 129"/>
                  <a:gd name="T7" fmla="*/ 0 h 110"/>
                  <a:gd name="T8" fmla="*/ 0 w 129"/>
                  <a:gd name="T9" fmla="*/ 0 h 110"/>
                  <a:gd name="T10" fmla="*/ 104 w 129"/>
                  <a:gd name="T11" fmla="*/ 97 h 110"/>
                  <a:gd name="T12" fmla="*/ 23 w 129"/>
                  <a:gd name="T13" fmla="*/ 97 h 110"/>
                  <a:gd name="T14" fmla="*/ 23 w 129"/>
                  <a:gd name="T15" fmla="*/ 14 h 110"/>
                  <a:gd name="T16" fmla="*/ 104 w 129"/>
                  <a:gd name="T17" fmla="*/ 14 h 110"/>
                  <a:gd name="T18" fmla="*/ 104 w 129"/>
                  <a:gd name="T1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10">
                    <a:moveTo>
                      <a:pt x="0" y="0"/>
                    </a:moveTo>
                    <a:cubicBezTo>
                      <a:pt x="0" y="110"/>
                      <a:pt x="0" y="110"/>
                      <a:pt x="0" y="110"/>
                    </a:cubicBezTo>
                    <a:cubicBezTo>
                      <a:pt x="129" y="110"/>
                      <a:pt x="129" y="110"/>
                      <a:pt x="129" y="110"/>
                    </a:cubicBezTo>
                    <a:cubicBezTo>
                      <a:pt x="129" y="0"/>
                      <a:pt x="129" y="0"/>
                      <a:pt x="129" y="0"/>
                    </a:cubicBezTo>
                    <a:cubicBezTo>
                      <a:pt x="0" y="0"/>
                      <a:pt x="0" y="0"/>
                      <a:pt x="0" y="0"/>
                    </a:cubicBezTo>
                    <a:close/>
                    <a:moveTo>
                      <a:pt x="104" y="97"/>
                    </a:moveTo>
                    <a:cubicBezTo>
                      <a:pt x="23" y="97"/>
                      <a:pt x="23" y="97"/>
                      <a:pt x="23" y="97"/>
                    </a:cubicBezTo>
                    <a:cubicBezTo>
                      <a:pt x="23" y="14"/>
                      <a:pt x="23" y="14"/>
                      <a:pt x="23"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2" name="Freeform 23"/>
              <p:cNvSpPr>
                <a:spLocks/>
              </p:cNvSpPr>
              <p:nvPr/>
            </p:nvSpPr>
            <p:spPr bwMode="auto">
              <a:xfrm>
                <a:off x="3294063" y="2852738"/>
                <a:ext cx="120650" cy="117475"/>
              </a:xfrm>
              <a:custGeom>
                <a:avLst/>
                <a:gdLst>
                  <a:gd name="T0" fmla="*/ 57 w 57"/>
                  <a:gd name="T1" fmla="*/ 0 h 56"/>
                  <a:gd name="T2" fmla="*/ 0 w 57"/>
                  <a:gd name="T3" fmla="*/ 0 h 56"/>
                  <a:gd name="T4" fmla="*/ 0 w 57"/>
                  <a:gd name="T5" fmla="*/ 56 h 56"/>
                  <a:gd name="T6" fmla="*/ 57 w 57"/>
                  <a:gd name="T7" fmla="*/ 56 h 56"/>
                  <a:gd name="T8" fmla="*/ 57 w 57"/>
                  <a:gd name="T9" fmla="*/ 0 h 56"/>
                </a:gdLst>
                <a:ahLst/>
                <a:cxnLst>
                  <a:cxn ang="0">
                    <a:pos x="T0" y="T1"/>
                  </a:cxn>
                  <a:cxn ang="0">
                    <a:pos x="T2" y="T3"/>
                  </a:cxn>
                  <a:cxn ang="0">
                    <a:pos x="T4" y="T5"/>
                  </a:cxn>
                  <a:cxn ang="0">
                    <a:pos x="T6" y="T7"/>
                  </a:cxn>
                  <a:cxn ang="0">
                    <a:pos x="T8" y="T9"/>
                  </a:cxn>
                </a:cxnLst>
                <a:rect l="0" t="0" r="r" b="b"/>
                <a:pathLst>
                  <a:path w="57" h="56">
                    <a:moveTo>
                      <a:pt x="57" y="0"/>
                    </a:moveTo>
                    <a:cubicBezTo>
                      <a:pt x="0" y="0"/>
                      <a:pt x="0" y="0"/>
                      <a:pt x="0" y="0"/>
                    </a:cubicBezTo>
                    <a:cubicBezTo>
                      <a:pt x="0" y="56"/>
                      <a:pt x="0" y="56"/>
                      <a:pt x="0" y="56"/>
                    </a:cubicBezTo>
                    <a:cubicBezTo>
                      <a:pt x="57" y="56"/>
                      <a:pt x="57" y="56"/>
                      <a:pt x="57" y="56"/>
                    </a:cubicBezTo>
                    <a:cubicBezTo>
                      <a:pt x="57" y="0"/>
                      <a:pt x="57" y="0"/>
                      <a:pt x="57" y="0"/>
                    </a:cubicBezTo>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3" name="Freeform 24"/>
              <p:cNvSpPr>
                <a:spLocks noEditPoints="1"/>
              </p:cNvSpPr>
              <p:nvPr/>
            </p:nvSpPr>
            <p:spPr bwMode="auto">
              <a:xfrm>
                <a:off x="2936875" y="3100388"/>
                <a:ext cx="298450" cy="282575"/>
              </a:xfrm>
              <a:custGeom>
                <a:avLst/>
                <a:gdLst>
                  <a:gd name="T0" fmla="*/ 84 w 141"/>
                  <a:gd name="T1" fmla="*/ 0 h 134"/>
                  <a:gd name="T2" fmla="*/ 57 w 141"/>
                  <a:gd name="T3" fmla="*/ 0 h 134"/>
                  <a:gd name="T4" fmla="*/ 0 w 141"/>
                  <a:gd name="T5" fmla="*/ 134 h 134"/>
                  <a:gd name="T6" fmla="*/ 30 w 141"/>
                  <a:gd name="T7" fmla="*/ 134 h 134"/>
                  <a:gd name="T8" fmla="*/ 41 w 141"/>
                  <a:gd name="T9" fmla="*/ 105 h 134"/>
                  <a:gd name="T10" fmla="*/ 99 w 141"/>
                  <a:gd name="T11" fmla="*/ 105 h 134"/>
                  <a:gd name="T12" fmla="*/ 110 w 141"/>
                  <a:gd name="T13" fmla="*/ 134 h 134"/>
                  <a:gd name="T14" fmla="*/ 141 w 141"/>
                  <a:gd name="T15" fmla="*/ 134 h 134"/>
                  <a:gd name="T16" fmla="*/ 84 w 141"/>
                  <a:gd name="T17" fmla="*/ 0 h 134"/>
                  <a:gd name="T18" fmla="*/ 52 w 141"/>
                  <a:gd name="T19" fmla="*/ 79 h 134"/>
                  <a:gd name="T20" fmla="*/ 70 w 141"/>
                  <a:gd name="T21" fmla="*/ 36 h 134"/>
                  <a:gd name="T22" fmla="*/ 88 w 141"/>
                  <a:gd name="T23" fmla="*/ 79 h 134"/>
                  <a:gd name="T24" fmla="*/ 52 w 141"/>
                  <a:gd name="T25" fmla="*/ 7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4">
                    <a:moveTo>
                      <a:pt x="84" y="0"/>
                    </a:moveTo>
                    <a:cubicBezTo>
                      <a:pt x="57" y="0"/>
                      <a:pt x="57" y="0"/>
                      <a:pt x="57" y="0"/>
                    </a:cubicBezTo>
                    <a:cubicBezTo>
                      <a:pt x="0" y="134"/>
                      <a:pt x="0" y="134"/>
                      <a:pt x="0" y="134"/>
                    </a:cubicBezTo>
                    <a:cubicBezTo>
                      <a:pt x="30" y="134"/>
                      <a:pt x="30" y="134"/>
                      <a:pt x="30" y="134"/>
                    </a:cubicBezTo>
                    <a:cubicBezTo>
                      <a:pt x="41" y="105"/>
                      <a:pt x="41" y="105"/>
                      <a:pt x="41" y="105"/>
                    </a:cubicBezTo>
                    <a:cubicBezTo>
                      <a:pt x="99" y="105"/>
                      <a:pt x="99" y="105"/>
                      <a:pt x="99" y="105"/>
                    </a:cubicBezTo>
                    <a:cubicBezTo>
                      <a:pt x="110" y="134"/>
                      <a:pt x="110" y="134"/>
                      <a:pt x="110" y="134"/>
                    </a:cubicBezTo>
                    <a:cubicBezTo>
                      <a:pt x="141" y="134"/>
                      <a:pt x="141" y="134"/>
                      <a:pt x="141" y="134"/>
                    </a:cubicBezTo>
                    <a:cubicBezTo>
                      <a:pt x="84" y="0"/>
                      <a:pt x="84" y="0"/>
                      <a:pt x="84" y="0"/>
                    </a:cubicBezTo>
                    <a:close/>
                    <a:moveTo>
                      <a:pt x="52" y="79"/>
                    </a:moveTo>
                    <a:cubicBezTo>
                      <a:pt x="70" y="36"/>
                      <a:pt x="70" y="36"/>
                      <a:pt x="70" y="36"/>
                    </a:cubicBezTo>
                    <a:cubicBezTo>
                      <a:pt x="88" y="79"/>
                      <a:pt x="88" y="79"/>
                      <a:pt x="88" y="79"/>
                    </a:cubicBezTo>
                    <a:cubicBezTo>
                      <a:pt x="52" y="79"/>
                      <a:pt x="52" y="79"/>
                      <a:pt x="52" y="79"/>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4" name="Freeform 25"/>
              <p:cNvSpPr>
                <a:spLocks noEditPoints="1"/>
              </p:cNvSpPr>
              <p:nvPr/>
            </p:nvSpPr>
            <p:spPr bwMode="auto">
              <a:xfrm>
                <a:off x="3511550" y="2795588"/>
                <a:ext cx="266700" cy="231775"/>
              </a:xfrm>
              <a:custGeom>
                <a:avLst/>
                <a:gdLst>
                  <a:gd name="T0" fmla="*/ 95 w 126"/>
                  <a:gd name="T1" fmla="*/ 0 h 110"/>
                  <a:gd name="T2" fmla="*/ 0 w 126"/>
                  <a:gd name="T3" fmla="*/ 0 h 110"/>
                  <a:gd name="T4" fmla="*/ 0 w 126"/>
                  <a:gd name="T5" fmla="*/ 110 h 110"/>
                  <a:gd name="T6" fmla="*/ 126 w 126"/>
                  <a:gd name="T7" fmla="*/ 110 h 110"/>
                  <a:gd name="T8" fmla="*/ 126 w 126"/>
                  <a:gd name="T9" fmla="*/ 30 h 110"/>
                  <a:gd name="T10" fmla="*/ 95 w 126"/>
                  <a:gd name="T11" fmla="*/ 0 h 110"/>
                  <a:gd name="T12" fmla="*/ 104 w 126"/>
                  <a:gd name="T13" fmla="*/ 97 h 110"/>
                  <a:gd name="T14" fmla="*/ 22 w 126"/>
                  <a:gd name="T15" fmla="*/ 97 h 110"/>
                  <a:gd name="T16" fmla="*/ 22 w 126"/>
                  <a:gd name="T17" fmla="*/ 14 h 110"/>
                  <a:gd name="T18" fmla="*/ 104 w 126"/>
                  <a:gd name="T19" fmla="*/ 14 h 110"/>
                  <a:gd name="T20" fmla="*/ 104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95" y="0"/>
                    </a:moveTo>
                    <a:cubicBezTo>
                      <a:pt x="0" y="0"/>
                      <a:pt x="0" y="0"/>
                      <a:pt x="0" y="0"/>
                    </a:cubicBezTo>
                    <a:cubicBezTo>
                      <a:pt x="0" y="110"/>
                      <a:pt x="0" y="110"/>
                      <a:pt x="0" y="110"/>
                    </a:cubicBezTo>
                    <a:cubicBezTo>
                      <a:pt x="126" y="110"/>
                      <a:pt x="126" y="110"/>
                      <a:pt x="126" y="110"/>
                    </a:cubicBezTo>
                    <a:cubicBezTo>
                      <a:pt x="126" y="30"/>
                      <a:pt x="126" y="30"/>
                      <a:pt x="126" y="30"/>
                    </a:cubicBezTo>
                    <a:cubicBezTo>
                      <a:pt x="126" y="14"/>
                      <a:pt x="113" y="0"/>
                      <a:pt x="95" y="0"/>
                    </a:cubicBezTo>
                    <a:close/>
                    <a:moveTo>
                      <a:pt x="104" y="97"/>
                    </a:moveTo>
                    <a:cubicBezTo>
                      <a:pt x="22" y="97"/>
                      <a:pt x="22" y="97"/>
                      <a:pt x="22" y="97"/>
                    </a:cubicBezTo>
                    <a:cubicBezTo>
                      <a:pt x="22" y="14"/>
                      <a:pt x="22" y="14"/>
                      <a:pt x="22"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5" name="Freeform 26"/>
              <p:cNvSpPr>
                <a:spLocks/>
              </p:cNvSpPr>
              <p:nvPr/>
            </p:nvSpPr>
            <p:spPr bwMode="auto">
              <a:xfrm>
                <a:off x="3579813" y="2871788"/>
                <a:ext cx="39688" cy="82550"/>
              </a:xfrm>
              <a:custGeom>
                <a:avLst/>
                <a:gdLst>
                  <a:gd name="T0" fmla="*/ 0 w 19"/>
                  <a:gd name="T1" fmla="*/ 0 h 39"/>
                  <a:gd name="T2" fmla="*/ 0 w 19"/>
                  <a:gd name="T3" fmla="*/ 39 h 39"/>
                  <a:gd name="T4" fmla="*/ 19 w 19"/>
                  <a:gd name="T5" fmla="*/ 20 h 39"/>
                  <a:gd name="T6" fmla="*/ 0 w 19"/>
                  <a:gd name="T7" fmla="*/ 0 h 39"/>
                </a:gdLst>
                <a:ahLst/>
                <a:cxnLst>
                  <a:cxn ang="0">
                    <a:pos x="T0" y="T1"/>
                  </a:cxn>
                  <a:cxn ang="0">
                    <a:pos x="T2" y="T3"/>
                  </a:cxn>
                  <a:cxn ang="0">
                    <a:pos x="T4" y="T5"/>
                  </a:cxn>
                  <a:cxn ang="0">
                    <a:pos x="T6" y="T7"/>
                  </a:cxn>
                </a:cxnLst>
                <a:rect l="0" t="0" r="r" b="b"/>
                <a:pathLst>
                  <a:path w="19" h="39">
                    <a:moveTo>
                      <a:pt x="0" y="0"/>
                    </a:moveTo>
                    <a:cubicBezTo>
                      <a:pt x="0" y="39"/>
                      <a:pt x="0" y="39"/>
                      <a:pt x="0" y="39"/>
                    </a:cubicBezTo>
                    <a:cubicBezTo>
                      <a:pt x="19" y="20"/>
                      <a:pt x="19" y="20"/>
                      <a:pt x="19" y="20"/>
                    </a:cubicBezTo>
                    <a:cubicBezTo>
                      <a:pt x="0" y="0"/>
                      <a:pt x="0" y="0"/>
                      <a:pt x="0" y="0"/>
                    </a:cubicBezTo>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6" name="Freeform 27"/>
              <p:cNvSpPr>
                <a:spLocks/>
              </p:cNvSpPr>
              <p:nvPr/>
            </p:nvSpPr>
            <p:spPr bwMode="auto">
              <a:xfrm>
                <a:off x="3600450" y="2847975"/>
                <a:ext cx="84138" cy="42863"/>
              </a:xfrm>
              <a:custGeom>
                <a:avLst/>
                <a:gdLst>
                  <a:gd name="T0" fmla="*/ 40 w 40"/>
                  <a:gd name="T1" fmla="*/ 0 h 20"/>
                  <a:gd name="T2" fmla="*/ 0 w 40"/>
                  <a:gd name="T3" fmla="*/ 0 h 20"/>
                  <a:gd name="T4" fmla="*/ 21 w 40"/>
                  <a:gd name="T5" fmla="*/ 20 h 20"/>
                  <a:gd name="T6" fmla="*/ 40 w 40"/>
                  <a:gd name="T7" fmla="*/ 0 h 20"/>
                </a:gdLst>
                <a:ahLst/>
                <a:cxnLst>
                  <a:cxn ang="0">
                    <a:pos x="T0" y="T1"/>
                  </a:cxn>
                  <a:cxn ang="0">
                    <a:pos x="T2" y="T3"/>
                  </a:cxn>
                  <a:cxn ang="0">
                    <a:pos x="T4" y="T5"/>
                  </a:cxn>
                  <a:cxn ang="0">
                    <a:pos x="T6" y="T7"/>
                  </a:cxn>
                </a:cxnLst>
                <a:rect l="0" t="0" r="r" b="b"/>
                <a:pathLst>
                  <a:path w="40" h="20">
                    <a:moveTo>
                      <a:pt x="40" y="0"/>
                    </a:moveTo>
                    <a:cubicBezTo>
                      <a:pt x="0" y="0"/>
                      <a:pt x="0" y="0"/>
                      <a:pt x="0" y="0"/>
                    </a:cubicBezTo>
                    <a:cubicBezTo>
                      <a:pt x="21" y="20"/>
                      <a:pt x="21" y="20"/>
                      <a:pt x="21" y="20"/>
                    </a:cubicBezTo>
                    <a:cubicBezTo>
                      <a:pt x="40" y="0"/>
                      <a:pt x="40" y="0"/>
                      <a:pt x="40" y="0"/>
                    </a:cubicBezTo>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7" name="Freeform 28"/>
              <p:cNvSpPr>
                <a:spLocks noEditPoints="1"/>
              </p:cNvSpPr>
              <p:nvPr/>
            </p:nvSpPr>
            <p:spPr bwMode="auto">
              <a:xfrm>
                <a:off x="3278188" y="3103563"/>
                <a:ext cx="222250" cy="279400"/>
              </a:xfrm>
              <a:custGeom>
                <a:avLst/>
                <a:gdLst>
                  <a:gd name="T0" fmla="*/ 101 w 105"/>
                  <a:gd name="T1" fmla="*/ 27 h 132"/>
                  <a:gd name="T2" fmla="*/ 92 w 105"/>
                  <a:gd name="T3" fmla="*/ 13 h 132"/>
                  <a:gd name="T4" fmla="*/ 75 w 105"/>
                  <a:gd name="T5" fmla="*/ 3 h 132"/>
                  <a:gd name="T6" fmla="*/ 54 w 105"/>
                  <a:gd name="T7" fmla="*/ 0 h 132"/>
                  <a:gd name="T8" fmla="*/ 0 w 105"/>
                  <a:gd name="T9" fmla="*/ 0 h 132"/>
                  <a:gd name="T10" fmla="*/ 0 w 105"/>
                  <a:gd name="T11" fmla="*/ 132 h 132"/>
                  <a:gd name="T12" fmla="*/ 29 w 105"/>
                  <a:gd name="T13" fmla="*/ 132 h 132"/>
                  <a:gd name="T14" fmla="*/ 29 w 105"/>
                  <a:gd name="T15" fmla="*/ 94 h 132"/>
                  <a:gd name="T16" fmla="*/ 51 w 105"/>
                  <a:gd name="T17" fmla="*/ 94 h 132"/>
                  <a:gd name="T18" fmla="*/ 73 w 105"/>
                  <a:gd name="T19" fmla="*/ 90 h 132"/>
                  <a:gd name="T20" fmla="*/ 91 w 105"/>
                  <a:gd name="T21" fmla="*/ 81 h 132"/>
                  <a:gd name="T22" fmla="*/ 101 w 105"/>
                  <a:gd name="T23" fmla="*/ 67 h 132"/>
                  <a:gd name="T24" fmla="*/ 105 w 105"/>
                  <a:gd name="T25" fmla="*/ 46 h 132"/>
                  <a:gd name="T26" fmla="*/ 105 w 105"/>
                  <a:gd name="T27" fmla="*/ 45 h 132"/>
                  <a:gd name="T28" fmla="*/ 101 w 105"/>
                  <a:gd name="T29" fmla="*/ 27 h 132"/>
                  <a:gd name="T30" fmla="*/ 69 w 105"/>
                  <a:gd name="T31" fmla="*/ 61 h 132"/>
                  <a:gd name="T32" fmla="*/ 52 w 105"/>
                  <a:gd name="T33" fmla="*/ 67 h 132"/>
                  <a:gd name="T34" fmla="*/ 29 w 105"/>
                  <a:gd name="T35" fmla="*/ 67 h 132"/>
                  <a:gd name="T36" fmla="*/ 29 w 105"/>
                  <a:gd name="T37" fmla="*/ 27 h 132"/>
                  <a:gd name="T38" fmla="*/ 52 w 105"/>
                  <a:gd name="T39" fmla="*/ 27 h 132"/>
                  <a:gd name="T40" fmla="*/ 69 w 105"/>
                  <a:gd name="T41" fmla="*/ 31 h 132"/>
                  <a:gd name="T42" fmla="*/ 75 w 105"/>
                  <a:gd name="T43" fmla="*/ 46 h 132"/>
                  <a:gd name="T44" fmla="*/ 69 w 105"/>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32">
                    <a:moveTo>
                      <a:pt x="101" y="27"/>
                    </a:moveTo>
                    <a:cubicBezTo>
                      <a:pt x="100" y="22"/>
                      <a:pt x="96" y="16"/>
                      <a:pt x="92" y="13"/>
                    </a:cubicBezTo>
                    <a:cubicBezTo>
                      <a:pt x="87" y="9"/>
                      <a:pt x="82" y="5"/>
                      <a:pt x="75" y="3"/>
                    </a:cubicBezTo>
                    <a:cubicBezTo>
                      <a:pt x="69" y="1"/>
                      <a:pt x="61" y="0"/>
                      <a:pt x="54" y="0"/>
                    </a:cubicBezTo>
                    <a:cubicBezTo>
                      <a:pt x="0" y="0"/>
                      <a:pt x="0" y="0"/>
                      <a:pt x="0" y="0"/>
                    </a:cubicBezTo>
                    <a:cubicBezTo>
                      <a:pt x="0" y="132"/>
                      <a:pt x="0" y="132"/>
                      <a:pt x="0" y="132"/>
                    </a:cubicBezTo>
                    <a:cubicBezTo>
                      <a:pt x="29" y="132"/>
                      <a:pt x="29" y="132"/>
                      <a:pt x="29" y="132"/>
                    </a:cubicBezTo>
                    <a:cubicBezTo>
                      <a:pt x="29" y="94"/>
                      <a:pt x="29" y="94"/>
                      <a:pt x="29" y="94"/>
                    </a:cubicBezTo>
                    <a:cubicBezTo>
                      <a:pt x="51" y="94"/>
                      <a:pt x="51" y="94"/>
                      <a:pt x="51" y="94"/>
                    </a:cubicBezTo>
                    <a:cubicBezTo>
                      <a:pt x="60" y="94"/>
                      <a:pt x="65" y="91"/>
                      <a:pt x="73" y="90"/>
                    </a:cubicBezTo>
                    <a:cubicBezTo>
                      <a:pt x="79" y="88"/>
                      <a:pt x="84" y="85"/>
                      <a:pt x="91" y="81"/>
                    </a:cubicBezTo>
                    <a:cubicBezTo>
                      <a:pt x="93" y="77"/>
                      <a:pt x="97" y="72"/>
                      <a:pt x="101" y="67"/>
                    </a:cubicBezTo>
                    <a:cubicBezTo>
                      <a:pt x="102" y="61"/>
                      <a:pt x="105" y="54"/>
                      <a:pt x="105" y="46"/>
                    </a:cubicBezTo>
                    <a:cubicBezTo>
                      <a:pt x="105" y="45"/>
                      <a:pt x="105" y="45"/>
                      <a:pt x="105" y="45"/>
                    </a:cubicBezTo>
                    <a:cubicBezTo>
                      <a:pt x="105" y="40"/>
                      <a:pt x="105" y="32"/>
                      <a:pt x="101" y="27"/>
                    </a:cubicBezTo>
                    <a:close/>
                    <a:moveTo>
                      <a:pt x="69" y="61"/>
                    </a:moveTo>
                    <a:cubicBezTo>
                      <a:pt x="65" y="64"/>
                      <a:pt x="60" y="67"/>
                      <a:pt x="52" y="67"/>
                    </a:cubicBezTo>
                    <a:cubicBezTo>
                      <a:pt x="29" y="67"/>
                      <a:pt x="29" y="67"/>
                      <a:pt x="29" y="67"/>
                    </a:cubicBezTo>
                    <a:cubicBezTo>
                      <a:pt x="29" y="27"/>
                      <a:pt x="29" y="27"/>
                      <a:pt x="29" y="27"/>
                    </a:cubicBezTo>
                    <a:cubicBezTo>
                      <a:pt x="52" y="27"/>
                      <a:pt x="52" y="27"/>
                      <a:pt x="52" y="27"/>
                    </a:cubicBezTo>
                    <a:cubicBezTo>
                      <a:pt x="60" y="27"/>
                      <a:pt x="65" y="28"/>
                      <a:pt x="69" y="31"/>
                    </a:cubicBezTo>
                    <a:cubicBezTo>
                      <a:pt x="74" y="34"/>
                      <a:pt x="75" y="40"/>
                      <a:pt x="75" y="46"/>
                    </a:cubicBezTo>
                    <a:cubicBezTo>
                      <a:pt x="75" y="52"/>
                      <a:pt x="74" y="58"/>
                      <a:pt x="69" y="61"/>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8" name="Freeform 30"/>
              <p:cNvSpPr>
                <a:spLocks/>
              </p:cNvSpPr>
              <p:nvPr/>
            </p:nvSpPr>
            <p:spPr bwMode="auto">
              <a:xfrm>
                <a:off x="3663950" y="2867025"/>
                <a:ext cx="46038" cy="87313"/>
              </a:xfrm>
              <a:custGeom>
                <a:avLst/>
                <a:gdLst>
                  <a:gd name="T0" fmla="*/ 22 w 22"/>
                  <a:gd name="T1" fmla="*/ 41 h 41"/>
                  <a:gd name="T2" fmla="*/ 22 w 22"/>
                  <a:gd name="T3" fmla="*/ 0 h 41"/>
                  <a:gd name="T4" fmla="*/ 0 w 22"/>
                  <a:gd name="T5" fmla="*/ 22 h 41"/>
                  <a:gd name="T6" fmla="*/ 22 w 22"/>
                  <a:gd name="T7" fmla="*/ 41 h 41"/>
                </a:gdLst>
                <a:ahLst/>
                <a:cxnLst>
                  <a:cxn ang="0">
                    <a:pos x="T0" y="T1"/>
                  </a:cxn>
                  <a:cxn ang="0">
                    <a:pos x="T2" y="T3"/>
                  </a:cxn>
                  <a:cxn ang="0">
                    <a:pos x="T4" y="T5"/>
                  </a:cxn>
                  <a:cxn ang="0">
                    <a:pos x="T6" y="T7"/>
                  </a:cxn>
                </a:cxnLst>
                <a:rect l="0" t="0" r="r" b="b"/>
                <a:pathLst>
                  <a:path w="22" h="41">
                    <a:moveTo>
                      <a:pt x="22" y="41"/>
                    </a:moveTo>
                    <a:cubicBezTo>
                      <a:pt x="22" y="0"/>
                      <a:pt x="22" y="0"/>
                      <a:pt x="22" y="0"/>
                    </a:cubicBezTo>
                    <a:cubicBezTo>
                      <a:pt x="0" y="22"/>
                      <a:pt x="0" y="22"/>
                      <a:pt x="0" y="22"/>
                    </a:cubicBezTo>
                    <a:cubicBezTo>
                      <a:pt x="22" y="41"/>
                      <a:pt x="22" y="41"/>
                      <a:pt x="22" y="41"/>
                    </a:cubicBezTo>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59" name="Freeform 31"/>
              <p:cNvSpPr>
                <a:spLocks/>
              </p:cNvSpPr>
              <p:nvPr/>
            </p:nvSpPr>
            <p:spPr bwMode="auto">
              <a:xfrm>
                <a:off x="3600450" y="2932113"/>
                <a:ext cx="84138" cy="41275"/>
              </a:xfrm>
              <a:custGeom>
                <a:avLst/>
                <a:gdLst>
                  <a:gd name="T0" fmla="*/ 0 w 40"/>
                  <a:gd name="T1" fmla="*/ 19 h 19"/>
                  <a:gd name="T2" fmla="*/ 40 w 40"/>
                  <a:gd name="T3" fmla="*/ 19 h 19"/>
                  <a:gd name="T4" fmla="*/ 21 w 40"/>
                  <a:gd name="T5" fmla="*/ 0 h 19"/>
                  <a:gd name="T6" fmla="*/ 0 w 40"/>
                  <a:gd name="T7" fmla="*/ 19 h 19"/>
                </a:gdLst>
                <a:ahLst/>
                <a:cxnLst>
                  <a:cxn ang="0">
                    <a:pos x="T0" y="T1"/>
                  </a:cxn>
                  <a:cxn ang="0">
                    <a:pos x="T2" y="T3"/>
                  </a:cxn>
                  <a:cxn ang="0">
                    <a:pos x="T4" y="T5"/>
                  </a:cxn>
                  <a:cxn ang="0">
                    <a:pos x="T6" y="T7"/>
                  </a:cxn>
                </a:cxnLst>
                <a:rect l="0" t="0" r="r" b="b"/>
                <a:pathLst>
                  <a:path w="40" h="19">
                    <a:moveTo>
                      <a:pt x="0" y="19"/>
                    </a:moveTo>
                    <a:cubicBezTo>
                      <a:pt x="40" y="19"/>
                      <a:pt x="40" y="19"/>
                      <a:pt x="40" y="19"/>
                    </a:cubicBezTo>
                    <a:cubicBezTo>
                      <a:pt x="21" y="0"/>
                      <a:pt x="21" y="0"/>
                      <a:pt x="21" y="0"/>
                    </a:cubicBezTo>
                    <a:cubicBezTo>
                      <a:pt x="0" y="19"/>
                      <a:pt x="0" y="19"/>
                      <a:pt x="0" y="19"/>
                    </a:cubicBezTo>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sp>
            <p:nvSpPr>
              <p:cNvPr id="160" name="Freeform 32"/>
              <p:cNvSpPr>
                <a:spLocks noEditPoints="1"/>
              </p:cNvSpPr>
              <p:nvPr/>
            </p:nvSpPr>
            <p:spPr bwMode="auto">
              <a:xfrm>
                <a:off x="3543300" y="3103563"/>
                <a:ext cx="227013" cy="279400"/>
              </a:xfrm>
              <a:custGeom>
                <a:avLst/>
                <a:gdLst>
                  <a:gd name="T0" fmla="*/ 103 w 107"/>
                  <a:gd name="T1" fmla="*/ 27 h 132"/>
                  <a:gd name="T2" fmla="*/ 93 w 107"/>
                  <a:gd name="T3" fmla="*/ 13 h 132"/>
                  <a:gd name="T4" fmla="*/ 76 w 107"/>
                  <a:gd name="T5" fmla="*/ 3 h 132"/>
                  <a:gd name="T6" fmla="*/ 54 w 107"/>
                  <a:gd name="T7" fmla="*/ 0 h 132"/>
                  <a:gd name="T8" fmla="*/ 0 w 107"/>
                  <a:gd name="T9" fmla="*/ 0 h 132"/>
                  <a:gd name="T10" fmla="*/ 0 w 107"/>
                  <a:gd name="T11" fmla="*/ 132 h 132"/>
                  <a:gd name="T12" fmla="*/ 30 w 107"/>
                  <a:gd name="T13" fmla="*/ 132 h 132"/>
                  <a:gd name="T14" fmla="*/ 30 w 107"/>
                  <a:gd name="T15" fmla="*/ 94 h 132"/>
                  <a:gd name="T16" fmla="*/ 53 w 107"/>
                  <a:gd name="T17" fmla="*/ 94 h 132"/>
                  <a:gd name="T18" fmla="*/ 72 w 107"/>
                  <a:gd name="T19" fmla="*/ 90 h 132"/>
                  <a:gd name="T20" fmla="*/ 90 w 107"/>
                  <a:gd name="T21" fmla="*/ 81 h 132"/>
                  <a:gd name="T22" fmla="*/ 102 w 107"/>
                  <a:gd name="T23" fmla="*/ 67 h 132"/>
                  <a:gd name="T24" fmla="*/ 107 w 107"/>
                  <a:gd name="T25" fmla="*/ 46 h 132"/>
                  <a:gd name="T26" fmla="*/ 107 w 107"/>
                  <a:gd name="T27" fmla="*/ 45 h 132"/>
                  <a:gd name="T28" fmla="*/ 103 w 107"/>
                  <a:gd name="T29" fmla="*/ 27 h 132"/>
                  <a:gd name="T30" fmla="*/ 71 w 107"/>
                  <a:gd name="T31" fmla="*/ 61 h 132"/>
                  <a:gd name="T32" fmla="*/ 53 w 107"/>
                  <a:gd name="T33" fmla="*/ 67 h 132"/>
                  <a:gd name="T34" fmla="*/ 30 w 107"/>
                  <a:gd name="T35" fmla="*/ 67 h 132"/>
                  <a:gd name="T36" fmla="*/ 30 w 107"/>
                  <a:gd name="T37" fmla="*/ 27 h 132"/>
                  <a:gd name="T38" fmla="*/ 53 w 107"/>
                  <a:gd name="T39" fmla="*/ 27 h 132"/>
                  <a:gd name="T40" fmla="*/ 71 w 107"/>
                  <a:gd name="T41" fmla="*/ 31 h 132"/>
                  <a:gd name="T42" fmla="*/ 76 w 107"/>
                  <a:gd name="T43" fmla="*/ 46 h 132"/>
                  <a:gd name="T44" fmla="*/ 71 w 107"/>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32">
                    <a:moveTo>
                      <a:pt x="103" y="27"/>
                    </a:moveTo>
                    <a:cubicBezTo>
                      <a:pt x="99" y="22"/>
                      <a:pt x="98" y="16"/>
                      <a:pt x="93" y="13"/>
                    </a:cubicBezTo>
                    <a:cubicBezTo>
                      <a:pt x="89" y="9"/>
                      <a:pt x="84" y="5"/>
                      <a:pt x="76" y="3"/>
                    </a:cubicBezTo>
                    <a:cubicBezTo>
                      <a:pt x="71" y="1"/>
                      <a:pt x="63" y="0"/>
                      <a:pt x="54" y="0"/>
                    </a:cubicBezTo>
                    <a:cubicBezTo>
                      <a:pt x="0" y="0"/>
                      <a:pt x="0" y="0"/>
                      <a:pt x="0" y="0"/>
                    </a:cubicBezTo>
                    <a:cubicBezTo>
                      <a:pt x="0" y="132"/>
                      <a:pt x="0" y="132"/>
                      <a:pt x="0" y="132"/>
                    </a:cubicBezTo>
                    <a:cubicBezTo>
                      <a:pt x="30" y="132"/>
                      <a:pt x="30" y="132"/>
                      <a:pt x="30" y="132"/>
                    </a:cubicBezTo>
                    <a:cubicBezTo>
                      <a:pt x="30" y="94"/>
                      <a:pt x="30" y="94"/>
                      <a:pt x="30" y="94"/>
                    </a:cubicBezTo>
                    <a:cubicBezTo>
                      <a:pt x="53" y="94"/>
                      <a:pt x="53" y="94"/>
                      <a:pt x="53" y="94"/>
                    </a:cubicBezTo>
                    <a:cubicBezTo>
                      <a:pt x="61" y="94"/>
                      <a:pt x="67" y="91"/>
                      <a:pt x="72" y="90"/>
                    </a:cubicBezTo>
                    <a:cubicBezTo>
                      <a:pt x="80" y="88"/>
                      <a:pt x="85" y="85"/>
                      <a:pt x="90" y="81"/>
                    </a:cubicBezTo>
                    <a:cubicBezTo>
                      <a:pt x="97" y="77"/>
                      <a:pt x="99" y="72"/>
                      <a:pt x="102" y="67"/>
                    </a:cubicBezTo>
                    <a:cubicBezTo>
                      <a:pt x="106" y="61"/>
                      <a:pt x="107" y="54"/>
                      <a:pt x="107" y="46"/>
                    </a:cubicBezTo>
                    <a:cubicBezTo>
                      <a:pt x="107" y="45"/>
                      <a:pt x="107" y="45"/>
                      <a:pt x="107" y="45"/>
                    </a:cubicBezTo>
                    <a:cubicBezTo>
                      <a:pt x="107" y="40"/>
                      <a:pt x="106" y="32"/>
                      <a:pt x="103" y="27"/>
                    </a:cubicBezTo>
                    <a:close/>
                    <a:moveTo>
                      <a:pt x="71" y="61"/>
                    </a:moveTo>
                    <a:cubicBezTo>
                      <a:pt x="67" y="64"/>
                      <a:pt x="61" y="67"/>
                      <a:pt x="53" y="67"/>
                    </a:cubicBezTo>
                    <a:cubicBezTo>
                      <a:pt x="30" y="67"/>
                      <a:pt x="30" y="67"/>
                      <a:pt x="30" y="67"/>
                    </a:cubicBezTo>
                    <a:cubicBezTo>
                      <a:pt x="30" y="27"/>
                      <a:pt x="30" y="27"/>
                      <a:pt x="30" y="27"/>
                    </a:cubicBezTo>
                    <a:cubicBezTo>
                      <a:pt x="53" y="27"/>
                      <a:pt x="53" y="27"/>
                      <a:pt x="53" y="27"/>
                    </a:cubicBezTo>
                    <a:cubicBezTo>
                      <a:pt x="61" y="27"/>
                      <a:pt x="66" y="28"/>
                      <a:pt x="71" y="31"/>
                    </a:cubicBezTo>
                    <a:cubicBezTo>
                      <a:pt x="75" y="34"/>
                      <a:pt x="76" y="40"/>
                      <a:pt x="76" y="46"/>
                    </a:cubicBezTo>
                    <a:cubicBezTo>
                      <a:pt x="76" y="52"/>
                      <a:pt x="75" y="58"/>
                      <a:pt x="71" y="61"/>
                    </a:cubicBezTo>
                    <a:close/>
                  </a:path>
                </a:pathLst>
              </a:custGeom>
              <a:grpFill/>
              <a:ln>
                <a:noFill/>
              </a:ln>
            </p:spPr>
            <p:txBody>
              <a:bodyPr vert="horz" wrap="square" lIns="91440" tIns="45720" rIns="91440" bIns="45720" numCol="1" anchor="t" anchorCtr="0" compatLnSpc="1">
                <a:prstTxWarp prst="textNoShape">
                  <a:avLst/>
                </a:prstTxWarp>
              </a:bodyPr>
              <a:lstStyle/>
              <a:p>
                <a:pPr defTabSz="914362"/>
                <a:endParaRPr lang="en-US" dirty="0">
                  <a:solidFill>
                    <a:prstClr val="black"/>
                  </a:solidFill>
                  <a:latin typeface="CiscoSansTT Light"/>
                  <a:cs typeface="CiscoSansTT Light"/>
                </a:endParaRPr>
              </a:p>
            </p:txBody>
          </p:sp>
        </p:grpSp>
      </p:grpSp>
      <p:grpSp>
        <p:nvGrpSpPr>
          <p:cNvPr id="137" name="Group 136"/>
          <p:cNvGrpSpPr>
            <a:grpSpLocks noChangeAspect="1"/>
          </p:cNvGrpSpPr>
          <p:nvPr/>
        </p:nvGrpSpPr>
        <p:grpSpPr>
          <a:xfrm>
            <a:off x="1705596" y="2334497"/>
            <a:ext cx="204525" cy="227872"/>
            <a:chOff x="6194426" y="2092025"/>
            <a:chExt cx="880301" cy="891618"/>
          </a:xfrm>
          <a:solidFill>
            <a:srgbClr val="FF0000"/>
          </a:solidFill>
        </p:grpSpPr>
        <p:sp>
          <p:nvSpPr>
            <p:cNvPr id="138" name="Freeform 151"/>
            <p:cNvSpPr>
              <a:spLocks/>
            </p:cNvSpPr>
            <p:nvPr/>
          </p:nvSpPr>
          <p:spPr bwMode="auto">
            <a:xfrm>
              <a:off x="6328390" y="2669275"/>
              <a:ext cx="77872" cy="141584"/>
            </a:xfrm>
            <a:custGeom>
              <a:avLst/>
              <a:gdLst>
                <a:gd name="T0" fmla="*/ 30 w 122"/>
                <a:gd name="T1" fmla="*/ 0 h 223"/>
                <a:gd name="T2" fmla="*/ 0 w 122"/>
                <a:gd name="T3" fmla="*/ 0 h 223"/>
                <a:gd name="T4" fmla="*/ 0 w 122"/>
                <a:gd name="T5" fmla="*/ 223 h 223"/>
                <a:gd name="T6" fmla="*/ 30 w 122"/>
                <a:gd name="T7" fmla="*/ 223 h 223"/>
                <a:gd name="T8" fmla="*/ 30 w 122"/>
                <a:gd name="T9" fmla="*/ 223 h 223"/>
                <a:gd name="T10" fmla="*/ 49 w 122"/>
                <a:gd name="T11" fmla="*/ 222 h 223"/>
                <a:gd name="T12" fmla="*/ 64 w 122"/>
                <a:gd name="T13" fmla="*/ 221 h 223"/>
                <a:gd name="T14" fmla="*/ 77 w 122"/>
                <a:gd name="T15" fmla="*/ 218 h 223"/>
                <a:gd name="T16" fmla="*/ 86 w 122"/>
                <a:gd name="T17" fmla="*/ 214 h 223"/>
                <a:gd name="T18" fmla="*/ 86 w 122"/>
                <a:gd name="T19" fmla="*/ 214 h 223"/>
                <a:gd name="T20" fmla="*/ 94 w 122"/>
                <a:gd name="T21" fmla="*/ 209 h 223"/>
                <a:gd name="T22" fmla="*/ 101 w 122"/>
                <a:gd name="T23" fmla="*/ 202 h 223"/>
                <a:gd name="T24" fmla="*/ 107 w 122"/>
                <a:gd name="T25" fmla="*/ 193 h 223"/>
                <a:gd name="T26" fmla="*/ 113 w 122"/>
                <a:gd name="T27" fmla="*/ 184 h 223"/>
                <a:gd name="T28" fmla="*/ 113 w 122"/>
                <a:gd name="T29" fmla="*/ 184 h 223"/>
                <a:gd name="T30" fmla="*/ 117 w 122"/>
                <a:gd name="T31" fmla="*/ 170 h 223"/>
                <a:gd name="T32" fmla="*/ 120 w 122"/>
                <a:gd name="T33" fmla="*/ 155 h 223"/>
                <a:gd name="T34" fmla="*/ 121 w 122"/>
                <a:gd name="T35" fmla="*/ 136 h 223"/>
                <a:gd name="T36" fmla="*/ 122 w 122"/>
                <a:gd name="T37" fmla="*/ 113 h 223"/>
                <a:gd name="T38" fmla="*/ 122 w 122"/>
                <a:gd name="T39" fmla="*/ 113 h 223"/>
                <a:gd name="T40" fmla="*/ 122 w 122"/>
                <a:gd name="T41" fmla="*/ 96 h 223"/>
                <a:gd name="T42" fmla="*/ 121 w 122"/>
                <a:gd name="T43" fmla="*/ 83 h 223"/>
                <a:gd name="T44" fmla="*/ 119 w 122"/>
                <a:gd name="T45" fmla="*/ 70 h 223"/>
                <a:gd name="T46" fmla="*/ 117 w 122"/>
                <a:gd name="T47" fmla="*/ 57 h 223"/>
                <a:gd name="T48" fmla="*/ 114 w 122"/>
                <a:gd name="T49" fmla="*/ 47 h 223"/>
                <a:gd name="T50" fmla="*/ 110 w 122"/>
                <a:gd name="T51" fmla="*/ 38 h 223"/>
                <a:gd name="T52" fmla="*/ 105 w 122"/>
                <a:gd name="T53" fmla="*/ 31 h 223"/>
                <a:gd name="T54" fmla="*/ 100 w 122"/>
                <a:gd name="T55" fmla="*/ 23 h 223"/>
                <a:gd name="T56" fmla="*/ 100 w 122"/>
                <a:gd name="T57" fmla="*/ 23 h 223"/>
                <a:gd name="T58" fmla="*/ 95 w 122"/>
                <a:gd name="T59" fmla="*/ 18 h 223"/>
                <a:gd name="T60" fmla="*/ 89 w 122"/>
                <a:gd name="T61" fmla="*/ 13 h 223"/>
                <a:gd name="T62" fmla="*/ 81 w 122"/>
                <a:gd name="T63" fmla="*/ 9 h 223"/>
                <a:gd name="T64" fmla="*/ 73 w 122"/>
                <a:gd name="T65" fmla="*/ 6 h 223"/>
                <a:gd name="T66" fmla="*/ 63 w 122"/>
                <a:gd name="T67" fmla="*/ 3 h 223"/>
                <a:gd name="T68" fmla="*/ 53 w 122"/>
                <a:gd name="T69" fmla="*/ 1 h 223"/>
                <a:gd name="T70" fmla="*/ 43 w 122"/>
                <a:gd name="T71" fmla="*/ 0 h 223"/>
                <a:gd name="T72" fmla="*/ 30 w 122"/>
                <a:gd name="T73" fmla="*/ 0 h 223"/>
                <a:gd name="T74" fmla="*/ 30 w 122"/>
                <a:gd name="T7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223">
                  <a:moveTo>
                    <a:pt x="30" y="0"/>
                  </a:moveTo>
                  <a:lnTo>
                    <a:pt x="0" y="0"/>
                  </a:lnTo>
                  <a:lnTo>
                    <a:pt x="0" y="223"/>
                  </a:lnTo>
                  <a:lnTo>
                    <a:pt x="30" y="223"/>
                  </a:lnTo>
                  <a:lnTo>
                    <a:pt x="30" y="223"/>
                  </a:lnTo>
                  <a:lnTo>
                    <a:pt x="49" y="222"/>
                  </a:lnTo>
                  <a:lnTo>
                    <a:pt x="64" y="221"/>
                  </a:lnTo>
                  <a:lnTo>
                    <a:pt x="77" y="218"/>
                  </a:lnTo>
                  <a:lnTo>
                    <a:pt x="86" y="214"/>
                  </a:lnTo>
                  <a:lnTo>
                    <a:pt x="86" y="214"/>
                  </a:lnTo>
                  <a:lnTo>
                    <a:pt x="94" y="209"/>
                  </a:lnTo>
                  <a:lnTo>
                    <a:pt x="101" y="202"/>
                  </a:lnTo>
                  <a:lnTo>
                    <a:pt x="107" y="193"/>
                  </a:lnTo>
                  <a:lnTo>
                    <a:pt x="113" y="184"/>
                  </a:lnTo>
                  <a:lnTo>
                    <a:pt x="113" y="184"/>
                  </a:lnTo>
                  <a:lnTo>
                    <a:pt x="117" y="170"/>
                  </a:lnTo>
                  <a:lnTo>
                    <a:pt x="120" y="155"/>
                  </a:lnTo>
                  <a:lnTo>
                    <a:pt x="121" y="136"/>
                  </a:lnTo>
                  <a:lnTo>
                    <a:pt x="122" y="113"/>
                  </a:lnTo>
                  <a:lnTo>
                    <a:pt x="122" y="113"/>
                  </a:lnTo>
                  <a:lnTo>
                    <a:pt x="122" y="96"/>
                  </a:lnTo>
                  <a:lnTo>
                    <a:pt x="121" y="83"/>
                  </a:lnTo>
                  <a:lnTo>
                    <a:pt x="119" y="70"/>
                  </a:lnTo>
                  <a:lnTo>
                    <a:pt x="117" y="57"/>
                  </a:lnTo>
                  <a:lnTo>
                    <a:pt x="114" y="47"/>
                  </a:lnTo>
                  <a:lnTo>
                    <a:pt x="110" y="38"/>
                  </a:lnTo>
                  <a:lnTo>
                    <a:pt x="105" y="31"/>
                  </a:lnTo>
                  <a:lnTo>
                    <a:pt x="100" y="23"/>
                  </a:lnTo>
                  <a:lnTo>
                    <a:pt x="100" y="23"/>
                  </a:lnTo>
                  <a:lnTo>
                    <a:pt x="95" y="18"/>
                  </a:lnTo>
                  <a:lnTo>
                    <a:pt x="89" y="13"/>
                  </a:lnTo>
                  <a:lnTo>
                    <a:pt x="81" y="9"/>
                  </a:lnTo>
                  <a:lnTo>
                    <a:pt x="73" y="6"/>
                  </a:lnTo>
                  <a:lnTo>
                    <a:pt x="63" y="3"/>
                  </a:lnTo>
                  <a:lnTo>
                    <a:pt x="53" y="1"/>
                  </a:lnTo>
                  <a:lnTo>
                    <a:pt x="43"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39" name="Freeform 152"/>
            <p:cNvSpPr>
              <a:spLocks/>
            </p:cNvSpPr>
            <p:nvPr/>
          </p:nvSpPr>
          <p:spPr bwMode="auto">
            <a:xfrm>
              <a:off x="6538808" y="2667688"/>
              <a:ext cx="116808" cy="141584"/>
            </a:xfrm>
            <a:custGeom>
              <a:avLst/>
              <a:gdLst>
                <a:gd name="T0" fmla="*/ 85 w 171"/>
                <a:gd name="T1" fmla="*/ 0 h 232"/>
                <a:gd name="T2" fmla="*/ 66 w 171"/>
                <a:gd name="T3" fmla="*/ 2 h 232"/>
                <a:gd name="T4" fmla="*/ 50 w 171"/>
                <a:gd name="T5" fmla="*/ 7 h 232"/>
                <a:gd name="T6" fmla="*/ 35 w 171"/>
                <a:gd name="T7" fmla="*/ 15 h 232"/>
                <a:gd name="T8" fmla="*/ 23 w 171"/>
                <a:gd name="T9" fmla="*/ 26 h 232"/>
                <a:gd name="T10" fmla="*/ 18 w 171"/>
                <a:gd name="T11" fmla="*/ 35 h 232"/>
                <a:gd name="T12" fmla="*/ 9 w 171"/>
                <a:gd name="T13" fmla="*/ 52 h 232"/>
                <a:gd name="T14" fmla="*/ 3 w 171"/>
                <a:gd name="T15" fmla="*/ 75 h 232"/>
                <a:gd name="T16" fmla="*/ 0 w 171"/>
                <a:gd name="T17" fmla="*/ 101 h 232"/>
                <a:gd name="T18" fmla="*/ 0 w 171"/>
                <a:gd name="T19" fmla="*/ 116 h 232"/>
                <a:gd name="T20" fmla="*/ 1 w 171"/>
                <a:gd name="T21" fmla="*/ 145 h 232"/>
                <a:gd name="T22" fmla="*/ 5 w 171"/>
                <a:gd name="T23" fmla="*/ 169 h 232"/>
                <a:gd name="T24" fmla="*/ 13 w 171"/>
                <a:gd name="T25" fmla="*/ 189 h 232"/>
                <a:gd name="T26" fmla="*/ 23 w 171"/>
                <a:gd name="T27" fmla="*/ 205 h 232"/>
                <a:gd name="T28" fmla="*/ 29 w 171"/>
                <a:gd name="T29" fmla="*/ 211 h 232"/>
                <a:gd name="T30" fmla="*/ 42 w 171"/>
                <a:gd name="T31" fmla="*/ 222 h 232"/>
                <a:gd name="T32" fmla="*/ 58 w 171"/>
                <a:gd name="T33" fmla="*/ 228 h 232"/>
                <a:gd name="T34" fmla="*/ 75 w 171"/>
                <a:gd name="T35" fmla="*/ 232 h 232"/>
                <a:gd name="T36" fmla="*/ 86 w 171"/>
                <a:gd name="T37" fmla="*/ 232 h 232"/>
                <a:gd name="T38" fmla="*/ 104 w 171"/>
                <a:gd name="T39" fmla="*/ 230 h 232"/>
                <a:gd name="T40" fmla="*/ 122 w 171"/>
                <a:gd name="T41" fmla="*/ 225 h 232"/>
                <a:gd name="T42" fmla="*/ 136 w 171"/>
                <a:gd name="T43" fmla="*/ 217 h 232"/>
                <a:gd name="T44" fmla="*/ 148 w 171"/>
                <a:gd name="T45" fmla="*/ 205 h 232"/>
                <a:gd name="T46" fmla="*/ 153 w 171"/>
                <a:gd name="T47" fmla="*/ 198 h 232"/>
                <a:gd name="T48" fmla="*/ 162 w 171"/>
                <a:gd name="T49" fmla="*/ 180 h 232"/>
                <a:gd name="T50" fmla="*/ 168 w 171"/>
                <a:gd name="T51" fmla="*/ 156 h 232"/>
                <a:gd name="T52" fmla="*/ 170 w 171"/>
                <a:gd name="T53" fmla="*/ 127 h 232"/>
                <a:gd name="T54" fmla="*/ 171 w 171"/>
                <a:gd name="T55" fmla="*/ 111 h 232"/>
                <a:gd name="T56" fmla="*/ 169 w 171"/>
                <a:gd name="T57" fmla="*/ 84 h 232"/>
                <a:gd name="T58" fmla="*/ 165 w 171"/>
                <a:gd name="T59" fmla="*/ 60 h 232"/>
                <a:gd name="T60" fmla="*/ 158 w 171"/>
                <a:gd name="T61" fmla="*/ 42 h 232"/>
                <a:gd name="T62" fmla="*/ 147 w 171"/>
                <a:gd name="T63" fmla="*/ 26 h 232"/>
                <a:gd name="T64" fmla="*/ 141 w 171"/>
                <a:gd name="T65" fmla="*/ 20 h 232"/>
                <a:gd name="T66" fmla="*/ 128 w 171"/>
                <a:gd name="T67" fmla="*/ 10 h 232"/>
                <a:gd name="T68" fmla="*/ 112 w 171"/>
                <a:gd name="T69" fmla="*/ 4 h 232"/>
                <a:gd name="T70" fmla="*/ 94 w 171"/>
                <a:gd name="T71" fmla="*/ 0 h 232"/>
                <a:gd name="T72" fmla="*/ 85 w 17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232">
                  <a:moveTo>
                    <a:pt x="85" y="0"/>
                  </a:moveTo>
                  <a:lnTo>
                    <a:pt x="85" y="0"/>
                  </a:lnTo>
                  <a:lnTo>
                    <a:pt x="75" y="0"/>
                  </a:lnTo>
                  <a:lnTo>
                    <a:pt x="66" y="2"/>
                  </a:lnTo>
                  <a:lnTo>
                    <a:pt x="58" y="4"/>
                  </a:lnTo>
                  <a:lnTo>
                    <a:pt x="50" y="7"/>
                  </a:lnTo>
                  <a:lnTo>
                    <a:pt x="42" y="10"/>
                  </a:lnTo>
                  <a:lnTo>
                    <a:pt x="35" y="15"/>
                  </a:lnTo>
                  <a:lnTo>
                    <a:pt x="29" y="20"/>
                  </a:lnTo>
                  <a:lnTo>
                    <a:pt x="23" y="26"/>
                  </a:lnTo>
                  <a:lnTo>
                    <a:pt x="23" y="26"/>
                  </a:lnTo>
                  <a:lnTo>
                    <a:pt x="18" y="35"/>
                  </a:lnTo>
                  <a:lnTo>
                    <a:pt x="13" y="43"/>
                  </a:lnTo>
                  <a:lnTo>
                    <a:pt x="9" y="52"/>
                  </a:lnTo>
                  <a:lnTo>
                    <a:pt x="5" y="62"/>
                  </a:lnTo>
                  <a:lnTo>
                    <a:pt x="3" y="75"/>
                  </a:lnTo>
                  <a:lnTo>
                    <a:pt x="1" y="87"/>
                  </a:lnTo>
                  <a:lnTo>
                    <a:pt x="0" y="101"/>
                  </a:lnTo>
                  <a:lnTo>
                    <a:pt x="0" y="116"/>
                  </a:lnTo>
                  <a:lnTo>
                    <a:pt x="0" y="116"/>
                  </a:lnTo>
                  <a:lnTo>
                    <a:pt x="0" y="131"/>
                  </a:lnTo>
                  <a:lnTo>
                    <a:pt x="1" y="145"/>
                  </a:lnTo>
                  <a:lnTo>
                    <a:pt x="3" y="158"/>
                  </a:lnTo>
                  <a:lnTo>
                    <a:pt x="5" y="169"/>
                  </a:lnTo>
                  <a:lnTo>
                    <a:pt x="8" y="180"/>
                  </a:lnTo>
                  <a:lnTo>
                    <a:pt x="13" y="189"/>
                  </a:lnTo>
                  <a:lnTo>
                    <a:pt x="18" y="198"/>
                  </a:lnTo>
                  <a:lnTo>
                    <a:pt x="23" y="205"/>
                  </a:lnTo>
                  <a:lnTo>
                    <a:pt x="23" y="205"/>
                  </a:lnTo>
                  <a:lnTo>
                    <a:pt x="29" y="211"/>
                  </a:lnTo>
                  <a:lnTo>
                    <a:pt x="35" y="217"/>
                  </a:lnTo>
                  <a:lnTo>
                    <a:pt x="42" y="222"/>
                  </a:lnTo>
                  <a:lnTo>
                    <a:pt x="50" y="225"/>
                  </a:lnTo>
                  <a:lnTo>
                    <a:pt x="58" y="228"/>
                  </a:lnTo>
                  <a:lnTo>
                    <a:pt x="67" y="230"/>
                  </a:lnTo>
                  <a:lnTo>
                    <a:pt x="75" y="232"/>
                  </a:lnTo>
                  <a:lnTo>
                    <a:pt x="86" y="232"/>
                  </a:lnTo>
                  <a:lnTo>
                    <a:pt x="86" y="232"/>
                  </a:lnTo>
                  <a:lnTo>
                    <a:pt x="95" y="232"/>
                  </a:lnTo>
                  <a:lnTo>
                    <a:pt x="104" y="230"/>
                  </a:lnTo>
                  <a:lnTo>
                    <a:pt x="113" y="228"/>
                  </a:lnTo>
                  <a:lnTo>
                    <a:pt x="122" y="225"/>
                  </a:lnTo>
                  <a:lnTo>
                    <a:pt x="129" y="222"/>
                  </a:lnTo>
                  <a:lnTo>
                    <a:pt x="136" y="217"/>
                  </a:lnTo>
                  <a:lnTo>
                    <a:pt x="142" y="211"/>
                  </a:lnTo>
                  <a:lnTo>
                    <a:pt x="148" y="205"/>
                  </a:lnTo>
                  <a:lnTo>
                    <a:pt x="148" y="205"/>
                  </a:lnTo>
                  <a:lnTo>
                    <a:pt x="153" y="198"/>
                  </a:lnTo>
                  <a:lnTo>
                    <a:pt x="158" y="190"/>
                  </a:lnTo>
                  <a:lnTo>
                    <a:pt x="162" y="180"/>
                  </a:lnTo>
                  <a:lnTo>
                    <a:pt x="165" y="168"/>
                  </a:lnTo>
                  <a:lnTo>
                    <a:pt x="168" y="156"/>
                  </a:lnTo>
                  <a:lnTo>
                    <a:pt x="169" y="143"/>
                  </a:lnTo>
                  <a:lnTo>
                    <a:pt x="170" y="127"/>
                  </a:lnTo>
                  <a:lnTo>
                    <a:pt x="171" y="111"/>
                  </a:lnTo>
                  <a:lnTo>
                    <a:pt x="171" y="111"/>
                  </a:lnTo>
                  <a:lnTo>
                    <a:pt x="170" y="96"/>
                  </a:lnTo>
                  <a:lnTo>
                    <a:pt x="169" y="84"/>
                  </a:lnTo>
                  <a:lnTo>
                    <a:pt x="167" y="72"/>
                  </a:lnTo>
                  <a:lnTo>
                    <a:pt x="165" y="60"/>
                  </a:lnTo>
                  <a:lnTo>
                    <a:pt x="162" y="51"/>
                  </a:lnTo>
                  <a:lnTo>
                    <a:pt x="158" y="42"/>
                  </a:lnTo>
                  <a:lnTo>
                    <a:pt x="152" y="34"/>
                  </a:lnTo>
                  <a:lnTo>
                    <a:pt x="147" y="26"/>
                  </a:lnTo>
                  <a:lnTo>
                    <a:pt x="147" y="26"/>
                  </a:lnTo>
                  <a:lnTo>
                    <a:pt x="141" y="20"/>
                  </a:lnTo>
                  <a:lnTo>
                    <a:pt x="135" y="15"/>
                  </a:lnTo>
                  <a:lnTo>
                    <a:pt x="128" y="10"/>
                  </a:lnTo>
                  <a:lnTo>
                    <a:pt x="120" y="7"/>
                  </a:lnTo>
                  <a:lnTo>
                    <a:pt x="112" y="4"/>
                  </a:lnTo>
                  <a:lnTo>
                    <a:pt x="103" y="2"/>
                  </a:lnTo>
                  <a:lnTo>
                    <a:pt x="94" y="0"/>
                  </a:lnTo>
                  <a:lnTo>
                    <a:pt x="85" y="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40" name="Freeform 153"/>
            <p:cNvSpPr>
              <a:spLocks noEditPoints="1"/>
            </p:cNvSpPr>
            <p:nvPr/>
          </p:nvSpPr>
          <p:spPr bwMode="auto">
            <a:xfrm>
              <a:off x="6194426" y="2569845"/>
              <a:ext cx="778707" cy="315375"/>
            </a:xfrm>
            <a:custGeom>
              <a:avLst/>
              <a:gdLst>
                <a:gd name="T0" fmla="*/ 1597 w 1602"/>
                <a:gd name="T1" fmla="*/ 85 h 648"/>
                <a:gd name="T2" fmla="*/ 1559 w 1602"/>
                <a:gd name="T3" fmla="*/ 28 h 648"/>
                <a:gd name="T4" fmla="*/ 1494 w 1602"/>
                <a:gd name="T5" fmla="*/ 1 h 648"/>
                <a:gd name="T6" fmla="*/ 84 w 1602"/>
                <a:gd name="T7" fmla="*/ 6 h 648"/>
                <a:gd name="T8" fmla="*/ 27 w 1602"/>
                <a:gd name="T9" fmla="*/ 44 h 648"/>
                <a:gd name="T10" fmla="*/ 0 w 1602"/>
                <a:gd name="T11" fmla="*/ 109 h 648"/>
                <a:gd name="T12" fmla="*/ 5 w 1602"/>
                <a:gd name="T13" fmla="*/ 562 h 648"/>
                <a:gd name="T14" fmla="*/ 43 w 1602"/>
                <a:gd name="T15" fmla="*/ 620 h 648"/>
                <a:gd name="T16" fmla="*/ 108 w 1602"/>
                <a:gd name="T17" fmla="*/ 647 h 648"/>
                <a:gd name="T18" fmla="*/ 1518 w 1602"/>
                <a:gd name="T19" fmla="*/ 642 h 648"/>
                <a:gd name="T20" fmla="*/ 1575 w 1602"/>
                <a:gd name="T21" fmla="*/ 603 h 648"/>
                <a:gd name="T22" fmla="*/ 1602 w 1602"/>
                <a:gd name="T23" fmla="*/ 540 h 648"/>
                <a:gd name="T24" fmla="*/ 530 w 1602"/>
                <a:gd name="T25" fmla="*/ 463 h 648"/>
                <a:gd name="T26" fmla="*/ 466 w 1602"/>
                <a:gd name="T27" fmla="*/ 517 h 648"/>
                <a:gd name="T28" fmla="*/ 375 w 1602"/>
                <a:gd name="T29" fmla="*/ 533 h 648"/>
                <a:gd name="T30" fmla="*/ 426 w 1602"/>
                <a:gd name="T31" fmla="*/ 129 h 648"/>
                <a:gd name="T32" fmla="*/ 497 w 1602"/>
                <a:gd name="T33" fmla="*/ 159 h 648"/>
                <a:gd name="T34" fmla="*/ 548 w 1602"/>
                <a:gd name="T35" fmla="*/ 231 h 648"/>
                <a:gd name="T36" fmla="*/ 563 w 1602"/>
                <a:gd name="T37" fmla="*/ 328 h 648"/>
                <a:gd name="T38" fmla="*/ 552 w 1602"/>
                <a:gd name="T39" fmla="*/ 420 h 648"/>
                <a:gd name="T40" fmla="*/ 999 w 1602"/>
                <a:gd name="T41" fmla="*/ 466 h 648"/>
                <a:gd name="T42" fmla="*/ 943 w 1602"/>
                <a:gd name="T43" fmla="*/ 515 h 648"/>
                <a:gd name="T44" fmla="*/ 877 w 1602"/>
                <a:gd name="T45" fmla="*/ 537 h 648"/>
                <a:gd name="T46" fmla="*/ 797 w 1602"/>
                <a:gd name="T47" fmla="*/ 539 h 648"/>
                <a:gd name="T48" fmla="*/ 716 w 1602"/>
                <a:gd name="T49" fmla="*/ 518 h 648"/>
                <a:gd name="T50" fmla="*/ 665 w 1602"/>
                <a:gd name="T51" fmla="*/ 481 h 648"/>
                <a:gd name="T52" fmla="*/ 630 w 1602"/>
                <a:gd name="T53" fmla="*/ 423 h 648"/>
                <a:gd name="T54" fmla="*/ 614 w 1602"/>
                <a:gd name="T55" fmla="*/ 330 h 648"/>
                <a:gd name="T56" fmla="*/ 635 w 1602"/>
                <a:gd name="T57" fmla="*/ 222 h 648"/>
                <a:gd name="T58" fmla="*/ 700 w 1602"/>
                <a:gd name="T59" fmla="*/ 150 h 648"/>
                <a:gd name="T60" fmla="*/ 825 w 1602"/>
                <a:gd name="T61" fmla="*/ 118 h 648"/>
                <a:gd name="T62" fmla="*/ 934 w 1602"/>
                <a:gd name="T63" fmla="*/ 140 h 648"/>
                <a:gd name="T64" fmla="*/ 1006 w 1602"/>
                <a:gd name="T65" fmla="*/ 203 h 648"/>
                <a:gd name="T66" fmla="*/ 1036 w 1602"/>
                <a:gd name="T67" fmla="*/ 327 h 648"/>
                <a:gd name="T68" fmla="*/ 1027 w 1602"/>
                <a:gd name="T69" fmla="*/ 406 h 648"/>
                <a:gd name="T70" fmla="*/ 1392 w 1602"/>
                <a:gd name="T71" fmla="*/ 524 h 648"/>
                <a:gd name="T72" fmla="*/ 1302 w 1602"/>
                <a:gd name="T73" fmla="*/ 541 h 648"/>
                <a:gd name="T74" fmla="*/ 1229 w 1602"/>
                <a:gd name="T75" fmla="*/ 532 h 648"/>
                <a:gd name="T76" fmla="*/ 1173 w 1602"/>
                <a:gd name="T77" fmla="*/ 510 h 648"/>
                <a:gd name="T78" fmla="*/ 1121 w 1602"/>
                <a:gd name="T79" fmla="*/ 453 h 648"/>
                <a:gd name="T80" fmla="*/ 1094 w 1602"/>
                <a:gd name="T81" fmla="*/ 381 h 648"/>
                <a:gd name="T82" fmla="*/ 1093 w 1602"/>
                <a:gd name="T83" fmla="*/ 281 h 648"/>
                <a:gd name="T84" fmla="*/ 1143 w 1602"/>
                <a:gd name="T85" fmla="*/ 173 h 648"/>
                <a:gd name="T86" fmla="*/ 1229 w 1602"/>
                <a:gd name="T87" fmla="*/ 126 h 648"/>
                <a:gd name="T88" fmla="*/ 1333 w 1602"/>
                <a:gd name="T89" fmla="*/ 120 h 648"/>
                <a:gd name="T90" fmla="*/ 1417 w 1602"/>
                <a:gd name="T91" fmla="*/ 150 h 648"/>
                <a:gd name="T92" fmla="*/ 1463 w 1602"/>
                <a:gd name="T93" fmla="*/ 201 h 648"/>
                <a:gd name="T94" fmla="*/ 1365 w 1602"/>
                <a:gd name="T95" fmla="*/ 254 h 648"/>
                <a:gd name="T96" fmla="*/ 1341 w 1602"/>
                <a:gd name="T97" fmla="*/ 225 h 648"/>
                <a:gd name="T98" fmla="*/ 1299 w 1602"/>
                <a:gd name="T99" fmla="*/ 213 h 648"/>
                <a:gd name="T100" fmla="*/ 1253 w 1602"/>
                <a:gd name="T101" fmla="*/ 226 h 648"/>
                <a:gd name="T102" fmla="*/ 1226 w 1602"/>
                <a:gd name="T103" fmla="*/ 262 h 648"/>
                <a:gd name="T104" fmla="*/ 1216 w 1602"/>
                <a:gd name="T105" fmla="*/ 328 h 648"/>
                <a:gd name="T106" fmla="*/ 1228 w 1602"/>
                <a:gd name="T107" fmla="*/ 405 h 648"/>
                <a:gd name="T108" fmla="*/ 1254 w 1602"/>
                <a:gd name="T109" fmla="*/ 436 h 648"/>
                <a:gd name="T110" fmla="*/ 1295 w 1602"/>
                <a:gd name="T111" fmla="*/ 446 h 648"/>
                <a:gd name="T112" fmla="*/ 1339 w 1602"/>
                <a:gd name="T113" fmla="*/ 435 h 648"/>
                <a:gd name="T114" fmla="*/ 1372 w 1602"/>
                <a:gd name="T115" fmla="*/ 384 h 648"/>
                <a:gd name="T116" fmla="*/ 1463 w 1602"/>
                <a:gd name="T117" fmla="*/ 460 h 648"/>
                <a:gd name="T118" fmla="*/ 1392 w 1602"/>
                <a:gd name="T119" fmla="*/ 5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2" h="648">
                  <a:moveTo>
                    <a:pt x="1602" y="527"/>
                  </a:moveTo>
                  <a:lnTo>
                    <a:pt x="1602" y="120"/>
                  </a:lnTo>
                  <a:lnTo>
                    <a:pt x="1602" y="120"/>
                  </a:lnTo>
                  <a:lnTo>
                    <a:pt x="1602" y="109"/>
                  </a:lnTo>
                  <a:lnTo>
                    <a:pt x="1600" y="96"/>
                  </a:lnTo>
                  <a:lnTo>
                    <a:pt x="1597" y="85"/>
                  </a:lnTo>
                  <a:lnTo>
                    <a:pt x="1593" y="74"/>
                  </a:lnTo>
                  <a:lnTo>
                    <a:pt x="1588" y="64"/>
                  </a:lnTo>
                  <a:lnTo>
                    <a:pt x="1581" y="53"/>
                  </a:lnTo>
                  <a:lnTo>
                    <a:pt x="1575" y="44"/>
                  </a:lnTo>
                  <a:lnTo>
                    <a:pt x="1567" y="36"/>
                  </a:lnTo>
                  <a:lnTo>
                    <a:pt x="1559" y="28"/>
                  </a:lnTo>
                  <a:lnTo>
                    <a:pt x="1550" y="20"/>
                  </a:lnTo>
                  <a:lnTo>
                    <a:pt x="1539" y="14"/>
                  </a:lnTo>
                  <a:lnTo>
                    <a:pt x="1529" y="10"/>
                  </a:lnTo>
                  <a:lnTo>
                    <a:pt x="1518" y="6"/>
                  </a:lnTo>
                  <a:lnTo>
                    <a:pt x="1506" y="3"/>
                  </a:lnTo>
                  <a:lnTo>
                    <a:pt x="1494" y="1"/>
                  </a:lnTo>
                  <a:lnTo>
                    <a:pt x="1482" y="0"/>
                  </a:lnTo>
                  <a:lnTo>
                    <a:pt x="120" y="0"/>
                  </a:lnTo>
                  <a:lnTo>
                    <a:pt x="120" y="0"/>
                  </a:lnTo>
                  <a:lnTo>
                    <a:pt x="108" y="1"/>
                  </a:lnTo>
                  <a:lnTo>
                    <a:pt x="95" y="3"/>
                  </a:lnTo>
                  <a:lnTo>
                    <a:pt x="84" y="6"/>
                  </a:lnTo>
                  <a:lnTo>
                    <a:pt x="73" y="10"/>
                  </a:lnTo>
                  <a:lnTo>
                    <a:pt x="63" y="14"/>
                  </a:lnTo>
                  <a:lnTo>
                    <a:pt x="52" y="20"/>
                  </a:lnTo>
                  <a:lnTo>
                    <a:pt x="43" y="28"/>
                  </a:lnTo>
                  <a:lnTo>
                    <a:pt x="35" y="36"/>
                  </a:lnTo>
                  <a:lnTo>
                    <a:pt x="27" y="44"/>
                  </a:lnTo>
                  <a:lnTo>
                    <a:pt x="20" y="53"/>
                  </a:lnTo>
                  <a:lnTo>
                    <a:pt x="14" y="64"/>
                  </a:lnTo>
                  <a:lnTo>
                    <a:pt x="9" y="74"/>
                  </a:lnTo>
                  <a:lnTo>
                    <a:pt x="5" y="85"/>
                  </a:lnTo>
                  <a:lnTo>
                    <a:pt x="2" y="96"/>
                  </a:lnTo>
                  <a:lnTo>
                    <a:pt x="0" y="109"/>
                  </a:lnTo>
                  <a:lnTo>
                    <a:pt x="0" y="120"/>
                  </a:lnTo>
                  <a:lnTo>
                    <a:pt x="0" y="527"/>
                  </a:lnTo>
                  <a:lnTo>
                    <a:pt x="0" y="527"/>
                  </a:lnTo>
                  <a:lnTo>
                    <a:pt x="0" y="540"/>
                  </a:lnTo>
                  <a:lnTo>
                    <a:pt x="2" y="551"/>
                  </a:lnTo>
                  <a:lnTo>
                    <a:pt x="5" y="562"/>
                  </a:lnTo>
                  <a:lnTo>
                    <a:pt x="9" y="574"/>
                  </a:lnTo>
                  <a:lnTo>
                    <a:pt x="14" y="584"/>
                  </a:lnTo>
                  <a:lnTo>
                    <a:pt x="20" y="594"/>
                  </a:lnTo>
                  <a:lnTo>
                    <a:pt x="27" y="603"/>
                  </a:lnTo>
                  <a:lnTo>
                    <a:pt x="35" y="612"/>
                  </a:lnTo>
                  <a:lnTo>
                    <a:pt x="43" y="620"/>
                  </a:lnTo>
                  <a:lnTo>
                    <a:pt x="52" y="627"/>
                  </a:lnTo>
                  <a:lnTo>
                    <a:pt x="63" y="633"/>
                  </a:lnTo>
                  <a:lnTo>
                    <a:pt x="73" y="638"/>
                  </a:lnTo>
                  <a:lnTo>
                    <a:pt x="84" y="642"/>
                  </a:lnTo>
                  <a:lnTo>
                    <a:pt x="95" y="644"/>
                  </a:lnTo>
                  <a:lnTo>
                    <a:pt x="108" y="647"/>
                  </a:lnTo>
                  <a:lnTo>
                    <a:pt x="120" y="648"/>
                  </a:lnTo>
                  <a:lnTo>
                    <a:pt x="1482" y="648"/>
                  </a:lnTo>
                  <a:lnTo>
                    <a:pt x="1482" y="648"/>
                  </a:lnTo>
                  <a:lnTo>
                    <a:pt x="1494" y="647"/>
                  </a:lnTo>
                  <a:lnTo>
                    <a:pt x="1506" y="644"/>
                  </a:lnTo>
                  <a:lnTo>
                    <a:pt x="1518" y="642"/>
                  </a:lnTo>
                  <a:lnTo>
                    <a:pt x="1529" y="638"/>
                  </a:lnTo>
                  <a:lnTo>
                    <a:pt x="1539" y="633"/>
                  </a:lnTo>
                  <a:lnTo>
                    <a:pt x="1550" y="627"/>
                  </a:lnTo>
                  <a:lnTo>
                    <a:pt x="1559" y="620"/>
                  </a:lnTo>
                  <a:lnTo>
                    <a:pt x="1567" y="612"/>
                  </a:lnTo>
                  <a:lnTo>
                    <a:pt x="1575" y="603"/>
                  </a:lnTo>
                  <a:lnTo>
                    <a:pt x="1581" y="594"/>
                  </a:lnTo>
                  <a:lnTo>
                    <a:pt x="1588" y="584"/>
                  </a:lnTo>
                  <a:lnTo>
                    <a:pt x="1593" y="574"/>
                  </a:lnTo>
                  <a:lnTo>
                    <a:pt x="1597" y="562"/>
                  </a:lnTo>
                  <a:lnTo>
                    <a:pt x="1600" y="551"/>
                  </a:lnTo>
                  <a:lnTo>
                    <a:pt x="1602" y="540"/>
                  </a:lnTo>
                  <a:lnTo>
                    <a:pt x="1602" y="527"/>
                  </a:lnTo>
                  <a:lnTo>
                    <a:pt x="1602" y="527"/>
                  </a:lnTo>
                  <a:close/>
                  <a:moveTo>
                    <a:pt x="549" y="430"/>
                  </a:moveTo>
                  <a:lnTo>
                    <a:pt x="549" y="430"/>
                  </a:lnTo>
                  <a:lnTo>
                    <a:pt x="541" y="447"/>
                  </a:lnTo>
                  <a:lnTo>
                    <a:pt x="530" y="463"/>
                  </a:lnTo>
                  <a:lnTo>
                    <a:pt x="520" y="477"/>
                  </a:lnTo>
                  <a:lnTo>
                    <a:pt x="508" y="489"/>
                  </a:lnTo>
                  <a:lnTo>
                    <a:pt x="508" y="489"/>
                  </a:lnTo>
                  <a:lnTo>
                    <a:pt x="493" y="501"/>
                  </a:lnTo>
                  <a:lnTo>
                    <a:pt x="480" y="510"/>
                  </a:lnTo>
                  <a:lnTo>
                    <a:pt x="466" y="517"/>
                  </a:lnTo>
                  <a:lnTo>
                    <a:pt x="450" y="522"/>
                  </a:lnTo>
                  <a:lnTo>
                    <a:pt x="450" y="522"/>
                  </a:lnTo>
                  <a:lnTo>
                    <a:pt x="431" y="527"/>
                  </a:lnTo>
                  <a:lnTo>
                    <a:pt x="411" y="530"/>
                  </a:lnTo>
                  <a:lnTo>
                    <a:pt x="393" y="532"/>
                  </a:lnTo>
                  <a:lnTo>
                    <a:pt x="375" y="533"/>
                  </a:lnTo>
                  <a:lnTo>
                    <a:pt x="188" y="533"/>
                  </a:lnTo>
                  <a:lnTo>
                    <a:pt x="188" y="125"/>
                  </a:lnTo>
                  <a:lnTo>
                    <a:pt x="375" y="125"/>
                  </a:lnTo>
                  <a:lnTo>
                    <a:pt x="375" y="125"/>
                  </a:lnTo>
                  <a:lnTo>
                    <a:pt x="402" y="126"/>
                  </a:lnTo>
                  <a:lnTo>
                    <a:pt x="426" y="129"/>
                  </a:lnTo>
                  <a:lnTo>
                    <a:pt x="446" y="133"/>
                  </a:lnTo>
                  <a:lnTo>
                    <a:pt x="456" y="137"/>
                  </a:lnTo>
                  <a:lnTo>
                    <a:pt x="465" y="141"/>
                  </a:lnTo>
                  <a:lnTo>
                    <a:pt x="465" y="141"/>
                  </a:lnTo>
                  <a:lnTo>
                    <a:pt x="481" y="149"/>
                  </a:lnTo>
                  <a:lnTo>
                    <a:pt x="497" y="159"/>
                  </a:lnTo>
                  <a:lnTo>
                    <a:pt x="509" y="170"/>
                  </a:lnTo>
                  <a:lnTo>
                    <a:pt x="521" y="184"/>
                  </a:lnTo>
                  <a:lnTo>
                    <a:pt x="521" y="184"/>
                  </a:lnTo>
                  <a:lnTo>
                    <a:pt x="531" y="198"/>
                  </a:lnTo>
                  <a:lnTo>
                    <a:pt x="541" y="214"/>
                  </a:lnTo>
                  <a:lnTo>
                    <a:pt x="548" y="231"/>
                  </a:lnTo>
                  <a:lnTo>
                    <a:pt x="553" y="249"/>
                  </a:lnTo>
                  <a:lnTo>
                    <a:pt x="553" y="249"/>
                  </a:lnTo>
                  <a:lnTo>
                    <a:pt x="558" y="268"/>
                  </a:lnTo>
                  <a:lnTo>
                    <a:pt x="561" y="288"/>
                  </a:lnTo>
                  <a:lnTo>
                    <a:pt x="563" y="307"/>
                  </a:lnTo>
                  <a:lnTo>
                    <a:pt x="563" y="328"/>
                  </a:lnTo>
                  <a:lnTo>
                    <a:pt x="563" y="328"/>
                  </a:lnTo>
                  <a:lnTo>
                    <a:pt x="562" y="359"/>
                  </a:lnTo>
                  <a:lnTo>
                    <a:pt x="560" y="386"/>
                  </a:lnTo>
                  <a:lnTo>
                    <a:pt x="558" y="398"/>
                  </a:lnTo>
                  <a:lnTo>
                    <a:pt x="555" y="409"/>
                  </a:lnTo>
                  <a:lnTo>
                    <a:pt x="552" y="420"/>
                  </a:lnTo>
                  <a:lnTo>
                    <a:pt x="549" y="430"/>
                  </a:lnTo>
                  <a:lnTo>
                    <a:pt x="549" y="430"/>
                  </a:lnTo>
                  <a:close/>
                  <a:moveTo>
                    <a:pt x="1013" y="444"/>
                  </a:moveTo>
                  <a:lnTo>
                    <a:pt x="1013" y="444"/>
                  </a:lnTo>
                  <a:lnTo>
                    <a:pt x="1007" y="454"/>
                  </a:lnTo>
                  <a:lnTo>
                    <a:pt x="999" y="466"/>
                  </a:lnTo>
                  <a:lnTo>
                    <a:pt x="991" y="475"/>
                  </a:lnTo>
                  <a:lnTo>
                    <a:pt x="983" y="484"/>
                  </a:lnTo>
                  <a:lnTo>
                    <a:pt x="974" y="492"/>
                  </a:lnTo>
                  <a:lnTo>
                    <a:pt x="964" y="501"/>
                  </a:lnTo>
                  <a:lnTo>
                    <a:pt x="954" y="508"/>
                  </a:lnTo>
                  <a:lnTo>
                    <a:pt x="943" y="515"/>
                  </a:lnTo>
                  <a:lnTo>
                    <a:pt x="943" y="515"/>
                  </a:lnTo>
                  <a:lnTo>
                    <a:pt x="932" y="521"/>
                  </a:lnTo>
                  <a:lnTo>
                    <a:pt x="919" y="526"/>
                  </a:lnTo>
                  <a:lnTo>
                    <a:pt x="906" y="530"/>
                  </a:lnTo>
                  <a:lnTo>
                    <a:pt x="892" y="533"/>
                  </a:lnTo>
                  <a:lnTo>
                    <a:pt x="877" y="537"/>
                  </a:lnTo>
                  <a:lnTo>
                    <a:pt x="863" y="539"/>
                  </a:lnTo>
                  <a:lnTo>
                    <a:pt x="846" y="540"/>
                  </a:lnTo>
                  <a:lnTo>
                    <a:pt x="830" y="541"/>
                  </a:lnTo>
                  <a:lnTo>
                    <a:pt x="830" y="541"/>
                  </a:lnTo>
                  <a:lnTo>
                    <a:pt x="813" y="540"/>
                  </a:lnTo>
                  <a:lnTo>
                    <a:pt x="797" y="539"/>
                  </a:lnTo>
                  <a:lnTo>
                    <a:pt x="781" y="538"/>
                  </a:lnTo>
                  <a:lnTo>
                    <a:pt x="767" y="534"/>
                  </a:lnTo>
                  <a:lnTo>
                    <a:pt x="753" y="531"/>
                  </a:lnTo>
                  <a:lnTo>
                    <a:pt x="739" y="528"/>
                  </a:lnTo>
                  <a:lnTo>
                    <a:pt x="727" y="523"/>
                  </a:lnTo>
                  <a:lnTo>
                    <a:pt x="716" y="518"/>
                  </a:lnTo>
                  <a:lnTo>
                    <a:pt x="716" y="518"/>
                  </a:lnTo>
                  <a:lnTo>
                    <a:pt x="704" y="512"/>
                  </a:lnTo>
                  <a:lnTo>
                    <a:pt x="694" y="506"/>
                  </a:lnTo>
                  <a:lnTo>
                    <a:pt x="684" y="498"/>
                  </a:lnTo>
                  <a:lnTo>
                    <a:pt x="674" y="490"/>
                  </a:lnTo>
                  <a:lnTo>
                    <a:pt x="665" y="481"/>
                  </a:lnTo>
                  <a:lnTo>
                    <a:pt x="657" y="471"/>
                  </a:lnTo>
                  <a:lnTo>
                    <a:pt x="650" y="460"/>
                  </a:lnTo>
                  <a:lnTo>
                    <a:pt x="643" y="449"/>
                  </a:lnTo>
                  <a:lnTo>
                    <a:pt x="643" y="449"/>
                  </a:lnTo>
                  <a:lnTo>
                    <a:pt x="635" y="437"/>
                  </a:lnTo>
                  <a:lnTo>
                    <a:pt x="630" y="423"/>
                  </a:lnTo>
                  <a:lnTo>
                    <a:pt x="625" y="410"/>
                  </a:lnTo>
                  <a:lnTo>
                    <a:pt x="621" y="395"/>
                  </a:lnTo>
                  <a:lnTo>
                    <a:pt x="618" y="380"/>
                  </a:lnTo>
                  <a:lnTo>
                    <a:pt x="616" y="364"/>
                  </a:lnTo>
                  <a:lnTo>
                    <a:pt x="615" y="347"/>
                  </a:lnTo>
                  <a:lnTo>
                    <a:pt x="614" y="330"/>
                  </a:lnTo>
                  <a:lnTo>
                    <a:pt x="614" y="330"/>
                  </a:lnTo>
                  <a:lnTo>
                    <a:pt x="615" y="305"/>
                  </a:lnTo>
                  <a:lnTo>
                    <a:pt x="618" y="283"/>
                  </a:lnTo>
                  <a:lnTo>
                    <a:pt x="622" y="261"/>
                  </a:lnTo>
                  <a:lnTo>
                    <a:pt x="628" y="240"/>
                  </a:lnTo>
                  <a:lnTo>
                    <a:pt x="635" y="222"/>
                  </a:lnTo>
                  <a:lnTo>
                    <a:pt x="646" y="204"/>
                  </a:lnTo>
                  <a:lnTo>
                    <a:pt x="657" y="189"/>
                  </a:lnTo>
                  <a:lnTo>
                    <a:pt x="669" y="174"/>
                  </a:lnTo>
                  <a:lnTo>
                    <a:pt x="669" y="174"/>
                  </a:lnTo>
                  <a:lnTo>
                    <a:pt x="685" y="161"/>
                  </a:lnTo>
                  <a:lnTo>
                    <a:pt x="700" y="150"/>
                  </a:lnTo>
                  <a:lnTo>
                    <a:pt x="718" y="140"/>
                  </a:lnTo>
                  <a:lnTo>
                    <a:pt x="736" y="132"/>
                  </a:lnTo>
                  <a:lnTo>
                    <a:pt x="757" y="126"/>
                  </a:lnTo>
                  <a:lnTo>
                    <a:pt x="777" y="122"/>
                  </a:lnTo>
                  <a:lnTo>
                    <a:pt x="800" y="119"/>
                  </a:lnTo>
                  <a:lnTo>
                    <a:pt x="825" y="118"/>
                  </a:lnTo>
                  <a:lnTo>
                    <a:pt x="825" y="118"/>
                  </a:lnTo>
                  <a:lnTo>
                    <a:pt x="849" y="119"/>
                  </a:lnTo>
                  <a:lnTo>
                    <a:pt x="873" y="122"/>
                  </a:lnTo>
                  <a:lnTo>
                    <a:pt x="894" y="126"/>
                  </a:lnTo>
                  <a:lnTo>
                    <a:pt x="915" y="132"/>
                  </a:lnTo>
                  <a:lnTo>
                    <a:pt x="934" y="140"/>
                  </a:lnTo>
                  <a:lnTo>
                    <a:pt x="951" y="149"/>
                  </a:lnTo>
                  <a:lnTo>
                    <a:pt x="968" y="160"/>
                  </a:lnTo>
                  <a:lnTo>
                    <a:pt x="982" y="173"/>
                  </a:lnTo>
                  <a:lnTo>
                    <a:pt x="982" y="173"/>
                  </a:lnTo>
                  <a:lnTo>
                    <a:pt x="994" y="187"/>
                  </a:lnTo>
                  <a:lnTo>
                    <a:pt x="1006" y="203"/>
                  </a:lnTo>
                  <a:lnTo>
                    <a:pt x="1015" y="220"/>
                  </a:lnTo>
                  <a:lnTo>
                    <a:pt x="1023" y="238"/>
                  </a:lnTo>
                  <a:lnTo>
                    <a:pt x="1029" y="259"/>
                  </a:lnTo>
                  <a:lnTo>
                    <a:pt x="1033" y="279"/>
                  </a:lnTo>
                  <a:lnTo>
                    <a:pt x="1035" y="302"/>
                  </a:lnTo>
                  <a:lnTo>
                    <a:pt x="1036" y="327"/>
                  </a:lnTo>
                  <a:lnTo>
                    <a:pt x="1036" y="327"/>
                  </a:lnTo>
                  <a:lnTo>
                    <a:pt x="1036" y="343"/>
                  </a:lnTo>
                  <a:lnTo>
                    <a:pt x="1035" y="361"/>
                  </a:lnTo>
                  <a:lnTo>
                    <a:pt x="1033" y="376"/>
                  </a:lnTo>
                  <a:lnTo>
                    <a:pt x="1030" y="392"/>
                  </a:lnTo>
                  <a:lnTo>
                    <a:pt x="1027" y="406"/>
                  </a:lnTo>
                  <a:lnTo>
                    <a:pt x="1023" y="419"/>
                  </a:lnTo>
                  <a:lnTo>
                    <a:pt x="1018" y="432"/>
                  </a:lnTo>
                  <a:lnTo>
                    <a:pt x="1013" y="444"/>
                  </a:lnTo>
                  <a:lnTo>
                    <a:pt x="1013" y="444"/>
                  </a:lnTo>
                  <a:close/>
                  <a:moveTo>
                    <a:pt x="1392" y="524"/>
                  </a:moveTo>
                  <a:lnTo>
                    <a:pt x="1392" y="524"/>
                  </a:lnTo>
                  <a:lnTo>
                    <a:pt x="1383" y="528"/>
                  </a:lnTo>
                  <a:lnTo>
                    <a:pt x="1374" y="531"/>
                  </a:lnTo>
                  <a:lnTo>
                    <a:pt x="1363" y="534"/>
                  </a:lnTo>
                  <a:lnTo>
                    <a:pt x="1352" y="537"/>
                  </a:lnTo>
                  <a:lnTo>
                    <a:pt x="1328" y="540"/>
                  </a:lnTo>
                  <a:lnTo>
                    <a:pt x="1302" y="541"/>
                  </a:lnTo>
                  <a:lnTo>
                    <a:pt x="1302" y="541"/>
                  </a:lnTo>
                  <a:lnTo>
                    <a:pt x="1285" y="540"/>
                  </a:lnTo>
                  <a:lnTo>
                    <a:pt x="1270" y="539"/>
                  </a:lnTo>
                  <a:lnTo>
                    <a:pt x="1255" y="538"/>
                  </a:lnTo>
                  <a:lnTo>
                    <a:pt x="1241" y="536"/>
                  </a:lnTo>
                  <a:lnTo>
                    <a:pt x="1229" y="532"/>
                  </a:lnTo>
                  <a:lnTo>
                    <a:pt x="1216" y="529"/>
                  </a:lnTo>
                  <a:lnTo>
                    <a:pt x="1204" y="525"/>
                  </a:lnTo>
                  <a:lnTo>
                    <a:pt x="1193" y="521"/>
                  </a:lnTo>
                  <a:lnTo>
                    <a:pt x="1193" y="521"/>
                  </a:lnTo>
                  <a:lnTo>
                    <a:pt x="1182" y="516"/>
                  </a:lnTo>
                  <a:lnTo>
                    <a:pt x="1173" y="510"/>
                  </a:lnTo>
                  <a:lnTo>
                    <a:pt x="1163" y="503"/>
                  </a:lnTo>
                  <a:lnTo>
                    <a:pt x="1154" y="494"/>
                  </a:lnTo>
                  <a:lnTo>
                    <a:pt x="1145" y="485"/>
                  </a:lnTo>
                  <a:lnTo>
                    <a:pt x="1136" y="476"/>
                  </a:lnTo>
                  <a:lnTo>
                    <a:pt x="1128" y="465"/>
                  </a:lnTo>
                  <a:lnTo>
                    <a:pt x="1121" y="453"/>
                  </a:lnTo>
                  <a:lnTo>
                    <a:pt x="1121" y="453"/>
                  </a:lnTo>
                  <a:lnTo>
                    <a:pt x="1114" y="440"/>
                  </a:lnTo>
                  <a:lnTo>
                    <a:pt x="1107" y="427"/>
                  </a:lnTo>
                  <a:lnTo>
                    <a:pt x="1102" y="412"/>
                  </a:lnTo>
                  <a:lnTo>
                    <a:pt x="1097" y="398"/>
                  </a:lnTo>
                  <a:lnTo>
                    <a:pt x="1094" y="381"/>
                  </a:lnTo>
                  <a:lnTo>
                    <a:pt x="1092" y="365"/>
                  </a:lnTo>
                  <a:lnTo>
                    <a:pt x="1090" y="347"/>
                  </a:lnTo>
                  <a:lnTo>
                    <a:pt x="1090" y="329"/>
                  </a:lnTo>
                  <a:lnTo>
                    <a:pt x="1090" y="329"/>
                  </a:lnTo>
                  <a:lnTo>
                    <a:pt x="1091" y="304"/>
                  </a:lnTo>
                  <a:lnTo>
                    <a:pt x="1093" y="281"/>
                  </a:lnTo>
                  <a:lnTo>
                    <a:pt x="1097" y="259"/>
                  </a:lnTo>
                  <a:lnTo>
                    <a:pt x="1103" y="239"/>
                  </a:lnTo>
                  <a:lnTo>
                    <a:pt x="1110" y="220"/>
                  </a:lnTo>
                  <a:lnTo>
                    <a:pt x="1120" y="203"/>
                  </a:lnTo>
                  <a:lnTo>
                    <a:pt x="1131" y="187"/>
                  </a:lnTo>
                  <a:lnTo>
                    <a:pt x="1143" y="173"/>
                  </a:lnTo>
                  <a:lnTo>
                    <a:pt x="1143" y="173"/>
                  </a:lnTo>
                  <a:lnTo>
                    <a:pt x="1158" y="160"/>
                  </a:lnTo>
                  <a:lnTo>
                    <a:pt x="1173" y="149"/>
                  </a:lnTo>
                  <a:lnTo>
                    <a:pt x="1191" y="140"/>
                  </a:lnTo>
                  <a:lnTo>
                    <a:pt x="1209" y="132"/>
                  </a:lnTo>
                  <a:lnTo>
                    <a:pt x="1229" y="126"/>
                  </a:lnTo>
                  <a:lnTo>
                    <a:pt x="1249" y="122"/>
                  </a:lnTo>
                  <a:lnTo>
                    <a:pt x="1272" y="119"/>
                  </a:lnTo>
                  <a:lnTo>
                    <a:pt x="1297" y="118"/>
                  </a:lnTo>
                  <a:lnTo>
                    <a:pt x="1297" y="118"/>
                  </a:lnTo>
                  <a:lnTo>
                    <a:pt x="1315" y="119"/>
                  </a:lnTo>
                  <a:lnTo>
                    <a:pt x="1333" y="120"/>
                  </a:lnTo>
                  <a:lnTo>
                    <a:pt x="1349" y="123"/>
                  </a:lnTo>
                  <a:lnTo>
                    <a:pt x="1364" y="126"/>
                  </a:lnTo>
                  <a:lnTo>
                    <a:pt x="1380" y="130"/>
                  </a:lnTo>
                  <a:lnTo>
                    <a:pt x="1393" y="136"/>
                  </a:lnTo>
                  <a:lnTo>
                    <a:pt x="1406" y="143"/>
                  </a:lnTo>
                  <a:lnTo>
                    <a:pt x="1417" y="150"/>
                  </a:lnTo>
                  <a:lnTo>
                    <a:pt x="1417" y="150"/>
                  </a:lnTo>
                  <a:lnTo>
                    <a:pt x="1428" y="158"/>
                  </a:lnTo>
                  <a:lnTo>
                    <a:pt x="1437" y="167"/>
                  </a:lnTo>
                  <a:lnTo>
                    <a:pt x="1447" y="178"/>
                  </a:lnTo>
                  <a:lnTo>
                    <a:pt x="1456" y="189"/>
                  </a:lnTo>
                  <a:lnTo>
                    <a:pt x="1463" y="201"/>
                  </a:lnTo>
                  <a:lnTo>
                    <a:pt x="1470" y="215"/>
                  </a:lnTo>
                  <a:lnTo>
                    <a:pt x="1478" y="230"/>
                  </a:lnTo>
                  <a:lnTo>
                    <a:pt x="1483" y="246"/>
                  </a:lnTo>
                  <a:lnTo>
                    <a:pt x="1372" y="270"/>
                  </a:lnTo>
                  <a:lnTo>
                    <a:pt x="1372" y="270"/>
                  </a:lnTo>
                  <a:lnTo>
                    <a:pt x="1365" y="254"/>
                  </a:lnTo>
                  <a:lnTo>
                    <a:pt x="1362" y="248"/>
                  </a:lnTo>
                  <a:lnTo>
                    <a:pt x="1359" y="242"/>
                  </a:lnTo>
                  <a:lnTo>
                    <a:pt x="1359" y="242"/>
                  </a:lnTo>
                  <a:lnTo>
                    <a:pt x="1354" y="236"/>
                  </a:lnTo>
                  <a:lnTo>
                    <a:pt x="1348" y="230"/>
                  </a:lnTo>
                  <a:lnTo>
                    <a:pt x="1341" y="225"/>
                  </a:lnTo>
                  <a:lnTo>
                    <a:pt x="1334" y="221"/>
                  </a:lnTo>
                  <a:lnTo>
                    <a:pt x="1334" y="221"/>
                  </a:lnTo>
                  <a:lnTo>
                    <a:pt x="1325" y="217"/>
                  </a:lnTo>
                  <a:lnTo>
                    <a:pt x="1317" y="215"/>
                  </a:lnTo>
                  <a:lnTo>
                    <a:pt x="1308" y="214"/>
                  </a:lnTo>
                  <a:lnTo>
                    <a:pt x="1299" y="213"/>
                  </a:lnTo>
                  <a:lnTo>
                    <a:pt x="1299" y="213"/>
                  </a:lnTo>
                  <a:lnTo>
                    <a:pt x="1288" y="214"/>
                  </a:lnTo>
                  <a:lnTo>
                    <a:pt x="1279" y="215"/>
                  </a:lnTo>
                  <a:lnTo>
                    <a:pt x="1270" y="218"/>
                  </a:lnTo>
                  <a:lnTo>
                    <a:pt x="1262" y="221"/>
                  </a:lnTo>
                  <a:lnTo>
                    <a:pt x="1253" y="226"/>
                  </a:lnTo>
                  <a:lnTo>
                    <a:pt x="1246" y="232"/>
                  </a:lnTo>
                  <a:lnTo>
                    <a:pt x="1239" y="239"/>
                  </a:lnTo>
                  <a:lnTo>
                    <a:pt x="1234" y="248"/>
                  </a:lnTo>
                  <a:lnTo>
                    <a:pt x="1234" y="248"/>
                  </a:lnTo>
                  <a:lnTo>
                    <a:pt x="1230" y="254"/>
                  </a:lnTo>
                  <a:lnTo>
                    <a:pt x="1226" y="262"/>
                  </a:lnTo>
                  <a:lnTo>
                    <a:pt x="1223" y="270"/>
                  </a:lnTo>
                  <a:lnTo>
                    <a:pt x="1220" y="281"/>
                  </a:lnTo>
                  <a:lnTo>
                    <a:pt x="1218" y="291"/>
                  </a:lnTo>
                  <a:lnTo>
                    <a:pt x="1217" y="302"/>
                  </a:lnTo>
                  <a:lnTo>
                    <a:pt x="1216" y="328"/>
                  </a:lnTo>
                  <a:lnTo>
                    <a:pt x="1216" y="328"/>
                  </a:lnTo>
                  <a:lnTo>
                    <a:pt x="1216" y="344"/>
                  </a:lnTo>
                  <a:lnTo>
                    <a:pt x="1217" y="359"/>
                  </a:lnTo>
                  <a:lnTo>
                    <a:pt x="1219" y="372"/>
                  </a:lnTo>
                  <a:lnTo>
                    <a:pt x="1222" y="384"/>
                  </a:lnTo>
                  <a:lnTo>
                    <a:pt x="1225" y="396"/>
                  </a:lnTo>
                  <a:lnTo>
                    <a:pt x="1228" y="405"/>
                  </a:lnTo>
                  <a:lnTo>
                    <a:pt x="1232" y="413"/>
                  </a:lnTo>
                  <a:lnTo>
                    <a:pt x="1237" y="420"/>
                  </a:lnTo>
                  <a:lnTo>
                    <a:pt x="1237" y="420"/>
                  </a:lnTo>
                  <a:lnTo>
                    <a:pt x="1242" y="427"/>
                  </a:lnTo>
                  <a:lnTo>
                    <a:pt x="1248" y="432"/>
                  </a:lnTo>
                  <a:lnTo>
                    <a:pt x="1254" y="436"/>
                  </a:lnTo>
                  <a:lnTo>
                    <a:pt x="1262" y="439"/>
                  </a:lnTo>
                  <a:lnTo>
                    <a:pt x="1269" y="442"/>
                  </a:lnTo>
                  <a:lnTo>
                    <a:pt x="1277" y="444"/>
                  </a:lnTo>
                  <a:lnTo>
                    <a:pt x="1285" y="445"/>
                  </a:lnTo>
                  <a:lnTo>
                    <a:pt x="1295" y="446"/>
                  </a:lnTo>
                  <a:lnTo>
                    <a:pt x="1295" y="446"/>
                  </a:lnTo>
                  <a:lnTo>
                    <a:pt x="1304" y="445"/>
                  </a:lnTo>
                  <a:lnTo>
                    <a:pt x="1312" y="444"/>
                  </a:lnTo>
                  <a:lnTo>
                    <a:pt x="1319" y="443"/>
                  </a:lnTo>
                  <a:lnTo>
                    <a:pt x="1326" y="441"/>
                  </a:lnTo>
                  <a:lnTo>
                    <a:pt x="1333" y="438"/>
                  </a:lnTo>
                  <a:lnTo>
                    <a:pt x="1339" y="435"/>
                  </a:lnTo>
                  <a:lnTo>
                    <a:pt x="1345" y="431"/>
                  </a:lnTo>
                  <a:lnTo>
                    <a:pt x="1349" y="425"/>
                  </a:lnTo>
                  <a:lnTo>
                    <a:pt x="1349" y="425"/>
                  </a:lnTo>
                  <a:lnTo>
                    <a:pt x="1358" y="414"/>
                  </a:lnTo>
                  <a:lnTo>
                    <a:pt x="1365" y="401"/>
                  </a:lnTo>
                  <a:lnTo>
                    <a:pt x="1372" y="384"/>
                  </a:lnTo>
                  <a:lnTo>
                    <a:pt x="1376" y="366"/>
                  </a:lnTo>
                  <a:lnTo>
                    <a:pt x="1487" y="400"/>
                  </a:lnTo>
                  <a:lnTo>
                    <a:pt x="1487" y="400"/>
                  </a:lnTo>
                  <a:lnTo>
                    <a:pt x="1481" y="422"/>
                  </a:lnTo>
                  <a:lnTo>
                    <a:pt x="1472" y="442"/>
                  </a:lnTo>
                  <a:lnTo>
                    <a:pt x="1463" y="460"/>
                  </a:lnTo>
                  <a:lnTo>
                    <a:pt x="1452" y="478"/>
                  </a:lnTo>
                  <a:lnTo>
                    <a:pt x="1452" y="478"/>
                  </a:lnTo>
                  <a:lnTo>
                    <a:pt x="1438" y="492"/>
                  </a:lnTo>
                  <a:lnTo>
                    <a:pt x="1425" y="505"/>
                  </a:lnTo>
                  <a:lnTo>
                    <a:pt x="1410" y="516"/>
                  </a:lnTo>
                  <a:lnTo>
                    <a:pt x="1392" y="524"/>
                  </a:lnTo>
                  <a:lnTo>
                    <a:pt x="1392"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41" name="Freeform 154"/>
            <p:cNvSpPr>
              <a:spLocks noEditPoints="1"/>
            </p:cNvSpPr>
            <p:nvPr/>
          </p:nvSpPr>
          <p:spPr bwMode="auto">
            <a:xfrm>
              <a:off x="6296020" y="2092025"/>
              <a:ext cx="778707" cy="891618"/>
            </a:xfrm>
            <a:custGeom>
              <a:avLst/>
              <a:gdLst>
                <a:gd name="T0" fmla="*/ 1589 w 1599"/>
                <a:gd name="T1" fmla="*/ 550 h 1831"/>
                <a:gd name="T2" fmla="*/ 1055 w 1599"/>
                <a:gd name="T3" fmla="*/ 18 h 1831"/>
                <a:gd name="T4" fmla="*/ 1025 w 1599"/>
                <a:gd name="T5" fmla="*/ 1 h 1831"/>
                <a:gd name="T6" fmla="*/ 237 w 1599"/>
                <a:gd name="T7" fmla="*/ 0 h 1831"/>
                <a:gd name="T8" fmla="*/ 189 w 1599"/>
                <a:gd name="T9" fmla="*/ 5 h 1831"/>
                <a:gd name="T10" fmla="*/ 124 w 1599"/>
                <a:gd name="T11" fmla="*/ 29 h 1831"/>
                <a:gd name="T12" fmla="*/ 70 w 1599"/>
                <a:gd name="T13" fmla="*/ 70 h 1831"/>
                <a:gd name="T14" fmla="*/ 29 w 1599"/>
                <a:gd name="T15" fmla="*/ 125 h 1831"/>
                <a:gd name="T16" fmla="*/ 5 w 1599"/>
                <a:gd name="T17" fmla="*/ 189 h 1831"/>
                <a:gd name="T18" fmla="*/ 0 w 1599"/>
                <a:gd name="T19" fmla="*/ 238 h 1831"/>
                <a:gd name="T20" fmla="*/ 2 w 1599"/>
                <a:gd name="T21" fmla="*/ 759 h 1831"/>
                <a:gd name="T22" fmla="*/ 17 w 1599"/>
                <a:gd name="T23" fmla="*/ 789 h 1831"/>
                <a:gd name="T24" fmla="*/ 47 w 1599"/>
                <a:gd name="T25" fmla="*/ 804 h 1831"/>
                <a:gd name="T26" fmla="*/ 71 w 1599"/>
                <a:gd name="T27" fmla="*/ 804 h 1831"/>
                <a:gd name="T28" fmla="*/ 101 w 1599"/>
                <a:gd name="T29" fmla="*/ 789 h 1831"/>
                <a:gd name="T30" fmla="*/ 116 w 1599"/>
                <a:gd name="T31" fmla="*/ 759 h 1831"/>
                <a:gd name="T32" fmla="*/ 117 w 1599"/>
                <a:gd name="T33" fmla="*/ 238 h 1831"/>
                <a:gd name="T34" fmla="*/ 122 w 1599"/>
                <a:gd name="T35" fmla="*/ 202 h 1831"/>
                <a:gd name="T36" fmla="*/ 138 w 1599"/>
                <a:gd name="T37" fmla="*/ 170 h 1831"/>
                <a:gd name="T38" fmla="*/ 161 w 1599"/>
                <a:gd name="T39" fmla="*/ 145 h 1831"/>
                <a:gd name="T40" fmla="*/ 190 w 1599"/>
                <a:gd name="T41" fmla="*/ 127 h 1831"/>
                <a:gd name="T42" fmla="*/ 225 w 1599"/>
                <a:gd name="T43" fmla="*/ 117 h 1831"/>
                <a:gd name="T44" fmla="*/ 951 w 1599"/>
                <a:gd name="T45" fmla="*/ 404 h 1831"/>
                <a:gd name="T46" fmla="*/ 952 w 1599"/>
                <a:gd name="T47" fmla="*/ 429 h 1831"/>
                <a:gd name="T48" fmla="*/ 970 w 1599"/>
                <a:gd name="T49" fmla="*/ 497 h 1831"/>
                <a:gd name="T50" fmla="*/ 1005 w 1599"/>
                <a:gd name="T51" fmla="*/ 555 h 1831"/>
                <a:gd name="T52" fmla="*/ 1055 w 1599"/>
                <a:gd name="T53" fmla="*/ 602 h 1831"/>
                <a:gd name="T54" fmla="*/ 1118 w 1599"/>
                <a:gd name="T55" fmla="*/ 631 h 1831"/>
                <a:gd name="T56" fmla="*/ 1175 w 1599"/>
                <a:gd name="T57" fmla="*/ 642 h 1831"/>
                <a:gd name="T58" fmla="*/ 1482 w 1599"/>
                <a:gd name="T59" fmla="*/ 1594 h 1831"/>
                <a:gd name="T60" fmla="*/ 1480 w 1599"/>
                <a:gd name="T61" fmla="*/ 1618 h 1831"/>
                <a:gd name="T62" fmla="*/ 1467 w 1599"/>
                <a:gd name="T63" fmla="*/ 1651 h 1831"/>
                <a:gd name="T64" fmla="*/ 1447 w 1599"/>
                <a:gd name="T65" fmla="*/ 1679 h 1831"/>
                <a:gd name="T66" fmla="*/ 1419 w 1599"/>
                <a:gd name="T67" fmla="*/ 1700 h 1831"/>
                <a:gd name="T68" fmla="*/ 1386 w 1599"/>
                <a:gd name="T69" fmla="*/ 1711 h 1831"/>
                <a:gd name="T70" fmla="*/ 59 w 1599"/>
                <a:gd name="T71" fmla="*/ 1714 h 1831"/>
                <a:gd name="T72" fmla="*/ 36 w 1599"/>
                <a:gd name="T73" fmla="*/ 1718 h 1831"/>
                <a:gd name="T74" fmla="*/ 10 w 1599"/>
                <a:gd name="T75" fmla="*/ 1740 h 1831"/>
                <a:gd name="T76" fmla="*/ 0 w 1599"/>
                <a:gd name="T77" fmla="*/ 1773 h 1831"/>
                <a:gd name="T78" fmla="*/ 5 w 1599"/>
                <a:gd name="T79" fmla="*/ 1795 h 1831"/>
                <a:gd name="T80" fmla="*/ 26 w 1599"/>
                <a:gd name="T81" fmla="*/ 1821 h 1831"/>
                <a:gd name="T82" fmla="*/ 59 w 1599"/>
                <a:gd name="T83" fmla="*/ 1831 h 1831"/>
                <a:gd name="T84" fmla="*/ 1386 w 1599"/>
                <a:gd name="T85" fmla="*/ 1829 h 1831"/>
                <a:gd name="T86" fmla="*/ 1454 w 1599"/>
                <a:gd name="T87" fmla="*/ 1812 h 1831"/>
                <a:gd name="T88" fmla="*/ 1513 w 1599"/>
                <a:gd name="T89" fmla="*/ 1777 h 1831"/>
                <a:gd name="T90" fmla="*/ 1558 w 1599"/>
                <a:gd name="T91" fmla="*/ 1726 h 1831"/>
                <a:gd name="T92" fmla="*/ 1588 w 1599"/>
                <a:gd name="T93" fmla="*/ 1665 h 1831"/>
                <a:gd name="T94" fmla="*/ 1598 w 1599"/>
                <a:gd name="T95" fmla="*/ 1606 h 1831"/>
                <a:gd name="T96" fmla="*/ 1599 w 1599"/>
                <a:gd name="T97" fmla="*/ 583 h 1831"/>
                <a:gd name="T98" fmla="*/ 1594 w 1599"/>
                <a:gd name="T99" fmla="*/ 560 h 1831"/>
                <a:gd name="T100" fmla="*/ 1067 w 1599"/>
                <a:gd name="T101" fmla="*/ 404 h 1831"/>
                <a:gd name="T102" fmla="*/ 1188 w 1599"/>
                <a:gd name="T103" fmla="*/ 524 h 1831"/>
                <a:gd name="T104" fmla="*/ 1164 w 1599"/>
                <a:gd name="T105" fmla="*/ 522 h 1831"/>
                <a:gd name="T106" fmla="*/ 1131 w 1599"/>
                <a:gd name="T107" fmla="*/ 510 h 1831"/>
                <a:gd name="T108" fmla="*/ 1103 w 1599"/>
                <a:gd name="T109" fmla="*/ 490 h 1831"/>
                <a:gd name="T110" fmla="*/ 1083 w 1599"/>
                <a:gd name="T111" fmla="*/ 462 h 1831"/>
                <a:gd name="T112" fmla="*/ 1070 w 1599"/>
                <a:gd name="T113" fmla="*/ 429 h 1831"/>
                <a:gd name="T114" fmla="*/ 1067 w 1599"/>
                <a:gd name="T115" fmla="*/ 404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31">
                  <a:moveTo>
                    <a:pt x="1594" y="560"/>
                  </a:moveTo>
                  <a:lnTo>
                    <a:pt x="1594" y="560"/>
                  </a:lnTo>
                  <a:lnTo>
                    <a:pt x="1589" y="550"/>
                  </a:lnTo>
                  <a:lnTo>
                    <a:pt x="1582" y="542"/>
                  </a:lnTo>
                  <a:lnTo>
                    <a:pt x="1055" y="18"/>
                  </a:lnTo>
                  <a:lnTo>
                    <a:pt x="1055" y="18"/>
                  </a:lnTo>
                  <a:lnTo>
                    <a:pt x="1046" y="10"/>
                  </a:lnTo>
                  <a:lnTo>
                    <a:pt x="1035" y="5"/>
                  </a:lnTo>
                  <a:lnTo>
                    <a:pt x="1025" y="1"/>
                  </a:lnTo>
                  <a:lnTo>
                    <a:pt x="1014" y="0"/>
                  </a:lnTo>
                  <a:lnTo>
                    <a:pt x="237" y="0"/>
                  </a:lnTo>
                  <a:lnTo>
                    <a:pt x="237" y="0"/>
                  </a:lnTo>
                  <a:lnTo>
                    <a:pt x="225" y="1"/>
                  </a:lnTo>
                  <a:lnTo>
                    <a:pt x="213" y="1"/>
                  </a:lnTo>
                  <a:lnTo>
                    <a:pt x="189" y="5"/>
                  </a:lnTo>
                  <a:lnTo>
                    <a:pt x="167" y="11"/>
                  </a:lnTo>
                  <a:lnTo>
                    <a:pt x="145" y="19"/>
                  </a:lnTo>
                  <a:lnTo>
                    <a:pt x="124" y="29"/>
                  </a:lnTo>
                  <a:lnTo>
                    <a:pt x="105" y="41"/>
                  </a:lnTo>
                  <a:lnTo>
                    <a:pt x="86" y="55"/>
                  </a:lnTo>
                  <a:lnTo>
                    <a:pt x="70" y="70"/>
                  </a:lnTo>
                  <a:lnTo>
                    <a:pt x="54" y="86"/>
                  </a:lnTo>
                  <a:lnTo>
                    <a:pt x="41" y="105"/>
                  </a:lnTo>
                  <a:lnTo>
                    <a:pt x="29" y="125"/>
                  </a:lnTo>
                  <a:lnTo>
                    <a:pt x="19" y="145"/>
                  </a:lnTo>
                  <a:lnTo>
                    <a:pt x="11" y="167"/>
                  </a:lnTo>
                  <a:lnTo>
                    <a:pt x="5" y="189"/>
                  </a:lnTo>
                  <a:lnTo>
                    <a:pt x="2" y="213"/>
                  </a:lnTo>
                  <a:lnTo>
                    <a:pt x="1" y="225"/>
                  </a:lnTo>
                  <a:lnTo>
                    <a:pt x="0" y="238"/>
                  </a:lnTo>
                  <a:lnTo>
                    <a:pt x="0" y="747"/>
                  </a:lnTo>
                  <a:lnTo>
                    <a:pt x="0" y="747"/>
                  </a:lnTo>
                  <a:lnTo>
                    <a:pt x="2" y="759"/>
                  </a:lnTo>
                  <a:lnTo>
                    <a:pt x="5" y="770"/>
                  </a:lnTo>
                  <a:lnTo>
                    <a:pt x="10" y="779"/>
                  </a:lnTo>
                  <a:lnTo>
                    <a:pt x="17" y="789"/>
                  </a:lnTo>
                  <a:lnTo>
                    <a:pt x="26" y="796"/>
                  </a:lnTo>
                  <a:lnTo>
                    <a:pt x="36" y="801"/>
                  </a:lnTo>
                  <a:lnTo>
                    <a:pt x="47" y="804"/>
                  </a:lnTo>
                  <a:lnTo>
                    <a:pt x="59" y="805"/>
                  </a:lnTo>
                  <a:lnTo>
                    <a:pt x="59" y="805"/>
                  </a:lnTo>
                  <a:lnTo>
                    <a:pt x="71" y="804"/>
                  </a:lnTo>
                  <a:lnTo>
                    <a:pt x="81" y="801"/>
                  </a:lnTo>
                  <a:lnTo>
                    <a:pt x="91" y="796"/>
                  </a:lnTo>
                  <a:lnTo>
                    <a:pt x="101" y="789"/>
                  </a:lnTo>
                  <a:lnTo>
                    <a:pt x="107" y="779"/>
                  </a:lnTo>
                  <a:lnTo>
                    <a:pt x="113" y="770"/>
                  </a:lnTo>
                  <a:lnTo>
                    <a:pt x="116" y="759"/>
                  </a:lnTo>
                  <a:lnTo>
                    <a:pt x="117" y="747"/>
                  </a:lnTo>
                  <a:lnTo>
                    <a:pt x="117" y="238"/>
                  </a:lnTo>
                  <a:lnTo>
                    <a:pt x="117" y="238"/>
                  </a:lnTo>
                  <a:lnTo>
                    <a:pt x="118" y="225"/>
                  </a:lnTo>
                  <a:lnTo>
                    <a:pt x="120" y="213"/>
                  </a:lnTo>
                  <a:lnTo>
                    <a:pt x="122" y="202"/>
                  </a:lnTo>
                  <a:lnTo>
                    <a:pt x="126" y="190"/>
                  </a:lnTo>
                  <a:lnTo>
                    <a:pt x="132" y="180"/>
                  </a:lnTo>
                  <a:lnTo>
                    <a:pt x="138" y="170"/>
                  </a:lnTo>
                  <a:lnTo>
                    <a:pt x="145" y="161"/>
                  </a:lnTo>
                  <a:lnTo>
                    <a:pt x="152" y="152"/>
                  </a:lnTo>
                  <a:lnTo>
                    <a:pt x="161" y="145"/>
                  </a:lnTo>
                  <a:lnTo>
                    <a:pt x="171" y="138"/>
                  </a:lnTo>
                  <a:lnTo>
                    <a:pt x="180" y="132"/>
                  </a:lnTo>
                  <a:lnTo>
                    <a:pt x="190" y="127"/>
                  </a:lnTo>
                  <a:lnTo>
                    <a:pt x="202" y="122"/>
                  </a:lnTo>
                  <a:lnTo>
                    <a:pt x="213" y="119"/>
                  </a:lnTo>
                  <a:lnTo>
                    <a:pt x="225" y="117"/>
                  </a:lnTo>
                  <a:lnTo>
                    <a:pt x="237" y="117"/>
                  </a:lnTo>
                  <a:lnTo>
                    <a:pt x="951" y="117"/>
                  </a:lnTo>
                  <a:lnTo>
                    <a:pt x="951" y="404"/>
                  </a:lnTo>
                  <a:lnTo>
                    <a:pt x="951" y="404"/>
                  </a:lnTo>
                  <a:lnTo>
                    <a:pt x="951" y="417"/>
                  </a:lnTo>
                  <a:lnTo>
                    <a:pt x="952" y="429"/>
                  </a:lnTo>
                  <a:lnTo>
                    <a:pt x="955" y="453"/>
                  </a:lnTo>
                  <a:lnTo>
                    <a:pt x="961" y="475"/>
                  </a:lnTo>
                  <a:lnTo>
                    <a:pt x="970" y="497"/>
                  </a:lnTo>
                  <a:lnTo>
                    <a:pt x="979" y="517"/>
                  </a:lnTo>
                  <a:lnTo>
                    <a:pt x="991" y="537"/>
                  </a:lnTo>
                  <a:lnTo>
                    <a:pt x="1005" y="555"/>
                  </a:lnTo>
                  <a:lnTo>
                    <a:pt x="1020" y="572"/>
                  </a:lnTo>
                  <a:lnTo>
                    <a:pt x="1037" y="587"/>
                  </a:lnTo>
                  <a:lnTo>
                    <a:pt x="1055" y="602"/>
                  </a:lnTo>
                  <a:lnTo>
                    <a:pt x="1075" y="613"/>
                  </a:lnTo>
                  <a:lnTo>
                    <a:pt x="1095" y="623"/>
                  </a:lnTo>
                  <a:lnTo>
                    <a:pt x="1118" y="631"/>
                  </a:lnTo>
                  <a:lnTo>
                    <a:pt x="1140" y="637"/>
                  </a:lnTo>
                  <a:lnTo>
                    <a:pt x="1164" y="641"/>
                  </a:lnTo>
                  <a:lnTo>
                    <a:pt x="1175" y="642"/>
                  </a:lnTo>
                  <a:lnTo>
                    <a:pt x="1188" y="642"/>
                  </a:lnTo>
                  <a:lnTo>
                    <a:pt x="1482" y="642"/>
                  </a:lnTo>
                  <a:lnTo>
                    <a:pt x="1482" y="1594"/>
                  </a:lnTo>
                  <a:lnTo>
                    <a:pt x="1482" y="1594"/>
                  </a:lnTo>
                  <a:lnTo>
                    <a:pt x="1481" y="1606"/>
                  </a:lnTo>
                  <a:lnTo>
                    <a:pt x="1480" y="1618"/>
                  </a:lnTo>
                  <a:lnTo>
                    <a:pt x="1477" y="1630"/>
                  </a:lnTo>
                  <a:lnTo>
                    <a:pt x="1473" y="1641"/>
                  </a:lnTo>
                  <a:lnTo>
                    <a:pt x="1467" y="1651"/>
                  </a:lnTo>
                  <a:lnTo>
                    <a:pt x="1461" y="1661"/>
                  </a:lnTo>
                  <a:lnTo>
                    <a:pt x="1454" y="1670"/>
                  </a:lnTo>
                  <a:lnTo>
                    <a:pt x="1447" y="1679"/>
                  </a:lnTo>
                  <a:lnTo>
                    <a:pt x="1438" y="1686"/>
                  </a:lnTo>
                  <a:lnTo>
                    <a:pt x="1428" y="1694"/>
                  </a:lnTo>
                  <a:lnTo>
                    <a:pt x="1419" y="1700"/>
                  </a:lnTo>
                  <a:lnTo>
                    <a:pt x="1409" y="1705"/>
                  </a:lnTo>
                  <a:lnTo>
                    <a:pt x="1397" y="1709"/>
                  </a:lnTo>
                  <a:lnTo>
                    <a:pt x="1386" y="1711"/>
                  </a:lnTo>
                  <a:lnTo>
                    <a:pt x="1374" y="1713"/>
                  </a:lnTo>
                  <a:lnTo>
                    <a:pt x="1361" y="1714"/>
                  </a:lnTo>
                  <a:lnTo>
                    <a:pt x="59" y="1714"/>
                  </a:lnTo>
                  <a:lnTo>
                    <a:pt x="59" y="1714"/>
                  </a:lnTo>
                  <a:lnTo>
                    <a:pt x="47" y="1715"/>
                  </a:lnTo>
                  <a:lnTo>
                    <a:pt x="36" y="1718"/>
                  </a:lnTo>
                  <a:lnTo>
                    <a:pt x="26" y="1724"/>
                  </a:lnTo>
                  <a:lnTo>
                    <a:pt x="17" y="1731"/>
                  </a:lnTo>
                  <a:lnTo>
                    <a:pt x="10" y="1740"/>
                  </a:lnTo>
                  <a:lnTo>
                    <a:pt x="5" y="1750"/>
                  </a:lnTo>
                  <a:lnTo>
                    <a:pt x="2" y="1760"/>
                  </a:lnTo>
                  <a:lnTo>
                    <a:pt x="0" y="1773"/>
                  </a:lnTo>
                  <a:lnTo>
                    <a:pt x="0" y="1773"/>
                  </a:lnTo>
                  <a:lnTo>
                    <a:pt x="2" y="1784"/>
                  </a:lnTo>
                  <a:lnTo>
                    <a:pt x="5" y="1795"/>
                  </a:lnTo>
                  <a:lnTo>
                    <a:pt x="10" y="1806"/>
                  </a:lnTo>
                  <a:lnTo>
                    <a:pt x="17" y="1814"/>
                  </a:lnTo>
                  <a:lnTo>
                    <a:pt x="26" y="1821"/>
                  </a:lnTo>
                  <a:lnTo>
                    <a:pt x="36" y="1826"/>
                  </a:lnTo>
                  <a:lnTo>
                    <a:pt x="47" y="1829"/>
                  </a:lnTo>
                  <a:lnTo>
                    <a:pt x="59" y="1831"/>
                  </a:lnTo>
                  <a:lnTo>
                    <a:pt x="1361" y="1830"/>
                  </a:lnTo>
                  <a:lnTo>
                    <a:pt x="1361" y="1830"/>
                  </a:lnTo>
                  <a:lnTo>
                    <a:pt x="1386" y="1829"/>
                  </a:lnTo>
                  <a:lnTo>
                    <a:pt x="1409" y="1826"/>
                  </a:lnTo>
                  <a:lnTo>
                    <a:pt x="1432" y="1820"/>
                  </a:lnTo>
                  <a:lnTo>
                    <a:pt x="1454" y="1812"/>
                  </a:lnTo>
                  <a:lnTo>
                    <a:pt x="1475" y="1803"/>
                  </a:lnTo>
                  <a:lnTo>
                    <a:pt x="1494" y="1790"/>
                  </a:lnTo>
                  <a:lnTo>
                    <a:pt x="1513" y="1777"/>
                  </a:lnTo>
                  <a:lnTo>
                    <a:pt x="1529" y="1761"/>
                  </a:lnTo>
                  <a:lnTo>
                    <a:pt x="1545" y="1745"/>
                  </a:lnTo>
                  <a:lnTo>
                    <a:pt x="1558" y="1726"/>
                  </a:lnTo>
                  <a:lnTo>
                    <a:pt x="1570" y="1707"/>
                  </a:lnTo>
                  <a:lnTo>
                    <a:pt x="1581" y="1686"/>
                  </a:lnTo>
                  <a:lnTo>
                    <a:pt x="1588" y="1665"/>
                  </a:lnTo>
                  <a:lnTo>
                    <a:pt x="1594" y="1642"/>
                  </a:lnTo>
                  <a:lnTo>
                    <a:pt x="1597" y="1618"/>
                  </a:lnTo>
                  <a:lnTo>
                    <a:pt x="1598" y="1606"/>
                  </a:lnTo>
                  <a:lnTo>
                    <a:pt x="1599" y="1594"/>
                  </a:lnTo>
                  <a:lnTo>
                    <a:pt x="1599" y="583"/>
                  </a:lnTo>
                  <a:lnTo>
                    <a:pt x="1599" y="583"/>
                  </a:lnTo>
                  <a:lnTo>
                    <a:pt x="1598" y="572"/>
                  </a:lnTo>
                  <a:lnTo>
                    <a:pt x="1594" y="560"/>
                  </a:lnTo>
                  <a:lnTo>
                    <a:pt x="1594" y="560"/>
                  </a:lnTo>
                  <a:lnTo>
                    <a:pt x="1594" y="560"/>
                  </a:lnTo>
                  <a:lnTo>
                    <a:pt x="1594" y="560"/>
                  </a:lnTo>
                  <a:close/>
                  <a:moveTo>
                    <a:pt x="1067" y="404"/>
                  </a:moveTo>
                  <a:lnTo>
                    <a:pt x="1067" y="195"/>
                  </a:lnTo>
                  <a:lnTo>
                    <a:pt x="1398" y="524"/>
                  </a:lnTo>
                  <a:lnTo>
                    <a:pt x="1188" y="524"/>
                  </a:lnTo>
                  <a:lnTo>
                    <a:pt x="1188" y="524"/>
                  </a:lnTo>
                  <a:lnTo>
                    <a:pt x="1175" y="524"/>
                  </a:lnTo>
                  <a:lnTo>
                    <a:pt x="1164" y="522"/>
                  </a:lnTo>
                  <a:lnTo>
                    <a:pt x="1152" y="519"/>
                  </a:lnTo>
                  <a:lnTo>
                    <a:pt x="1141" y="515"/>
                  </a:lnTo>
                  <a:lnTo>
                    <a:pt x="1131" y="510"/>
                  </a:lnTo>
                  <a:lnTo>
                    <a:pt x="1121" y="504"/>
                  </a:lnTo>
                  <a:lnTo>
                    <a:pt x="1112" y="497"/>
                  </a:lnTo>
                  <a:lnTo>
                    <a:pt x="1103" y="490"/>
                  </a:lnTo>
                  <a:lnTo>
                    <a:pt x="1095" y="481"/>
                  </a:lnTo>
                  <a:lnTo>
                    <a:pt x="1088" y="472"/>
                  </a:lnTo>
                  <a:lnTo>
                    <a:pt x="1083" y="462"/>
                  </a:lnTo>
                  <a:lnTo>
                    <a:pt x="1078" y="451"/>
                  </a:lnTo>
                  <a:lnTo>
                    <a:pt x="1074" y="440"/>
                  </a:lnTo>
                  <a:lnTo>
                    <a:pt x="1070" y="429"/>
                  </a:lnTo>
                  <a:lnTo>
                    <a:pt x="1068" y="417"/>
                  </a:lnTo>
                  <a:lnTo>
                    <a:pt x="1067" y="404"/>
                  </a:lnTo>
                  <a:lnTo>
                    <a:pt x="1067"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164" name="Group 163"/>
          <p:cNvGrpSpPr>
            <a:grpSpLocks noChangeAspect="1"/>
          </p:cNvGrpSpPr>
          <p:nvPr/>
        </p:nvGrpSpPr>
        <p:grpSpPr>
          <a:xfrm>
            <a:off x="6781192" y="2325743"/>
            <a:ext cx="204525" cy="227872"/>
            <a:chOff x="6194426" y="2092025"/>
            <a:chExt cx="880301" cy="891618"/>
          </a:xfrm>
          <a:solidFill>
            <a:srgbClr val="FF0000"/>
          </a:solidFill>
        </p:grpSpPr>
        <p:sp>
          <p:nvSpPr>
            <p:cNvPr id="165" name="Freeform 151"/>
            <p:cNvSpPr>
              <a:spLocks/>
            </p:cNvSpPr>
            <p:nvPr/>
          </p:nvSpPr>
          <p:spPr bwMode="auto">
            <a:xfrm>
              <a:off x="6328390" y="2669275"/>
              <a:ext cx="77872" cy="141584"/>
            </a:xfrm>
            <a:custGeom>
              <a:avLst/>
              <a:gdLst>
                <a:gd name="T0" fmla="*/ 30 w 122"/>
                <a:gd name="T1" fmla="*/ 0 h 223"/>
                <a:gd name="T2" fmla="*/ 0 w 122"/>
                <a:gd name="T3" fmla="*/ 0 h 223"/>
                <a:gd name="T4" fmla="*/ 0 w 122"/>
                <a:gd name="T5" fmla="*/ 223 h 223"/>
                <a:gd name="T6" fmla="*/ 30 w 122"/>
                <a:gd name="T7" fmla="*/ 223 h 223"/>
                <a:gd name="T8" fmla="*/ 30 w 122"/>
                <a:gd name="T9" fmla="*/ 223 h 223"/>
                <a:gd name="T10" fmla="*/ 49 w 122"/>
                <a:gd name="T11" fmla="*/ 222 h 223"/>
                <a:gd name="T12" fmla="*/ 64 w 122"/>
                <a:gd name="T13" fmla="*/ 221 h 223"/>
                <a:gd name="T14" fmla="*/ 77 w 122"/>
                <a:gd name="T15" fmla="*/ 218 h 223"/>
                <a:gd name="T16" fmla="*/ 86 w 122"/>
                <a:gd name="T17" fmla="*/ 214 h 223"/>
                <a:gd name="T18" fmla="*/ 86 w 122"/>
                <a:gd name="T19" fmla="*/ 214 h 223"/>
                <a:gd name="T20" fmla="*/ 94 w 122"/>
                <a:gd name="T21" fmla="*/ 209 h 223"/>
                <a:gd name="T22" fmla="*/ 101 w 122"/>
                <a:gd name="T23" fmla="*/ 202 h 223"/>
                <a:gd name="T24" fmla="*/ 107 w 122"/>
                <a:gd name="T25" fmla="*/ 193 h 223"/>
                <a:gd name="T26" fmla="*/ 113 w 122"/>
                <a:gd name="T27" fmla="*/ 184 h 223"/>
                <a:gd name="T28" fmla="*/ 113 w 122"/>
                <a:gd name="T29" fmla="*/ 184 h 223"/>
                <a:gd name="T30" fmla="*/ 117 w 122"/>
                <a:gd name="T31" fmla="*/ 170 h 223"/>
                <a:gd name="T32" fmla="*/ 120 w 122"/>
                <a:gd name="T33" fmla="*/ 155 h 223"/>
                <a:gd name="T34" fmla="*/ 121 w 122"/>
                <a:gd name="T35" fmla="*/ 136 h 223"/>
                <a:gd name="T36" fmla="*/ 122 w 122"/>
                <a:gd name="T37" fmla="*/ 113 h 223"/>
                <a:gd name="T38" fmla="*/ 122 w 122"/>
                <a:gd name="T39" fmla="*/ 113 h 223"/>
                <a:gd name="T40" fmla="*/ 122 w 122"/>
                <a:gd name="T41" fmla="*/ 96 h 223"/>
                <a:gd name="T42" fmla="*/ 121 w 122"/>
                <a:gd name="T43" fmla="*/ 83 h 223"/>
                <a:gd name="T44" fmla="*/ 119 w 122"/>
                <a:gd name="T45" fmla="*/ 70 h 223"/>
                <a:gd name="T46" fmla="*/ 117 w 122"/>
                <a:gd name="T47" fmla="*/ 57 h 223"/>
                <a:gd name="T48" fmla="*/ 114 w 122"/>
                <a:gd name="T49" fmla="*/ 47 h 223"/>
                <a:gd name="T50" fmla="*/ 110 w 122"/>
                <a:gd name="T51" fmla="*/ 38 h 223"/>
                <a:gd name="T52" fmla="*/ 105 w 122"/>
                <a:gd name="T53" fmla="*/ 31 h 223"/>
                <a:gd name="T54" fmla="*/ 100 w 122"/>
                <a:gd name="T55" fmla="*/ 23 h 223"/>
                <a:gd name="T56" fmla="*/ 100 w 122"/>
                <a:gd name="T57" fmla="*/ 23 h 223"/>
                <a:gd name="T58" fmla="*/ 95 w 122"/>
                <a:gd name="T59" fmla="*/ 18 h 223"/>
                <a:gd name="T60" fmla="*/ 89 w 122"/>
                <a:gd name="T61" fmla="*/ 13 h 223"/>
                <a:gd name="T62" fmla="*/ 81 w 122"/>
                <a:gd name="T63" fmla="*/ 9 h 223"/>
                <a:gd name="T64" fmla="*/ 73 w 122"/>
                <a:gd name="T65" fmla="*/ 6 h 223"/>
                <a:gd name="T66" fmla="*/ 63 w 122"/>
                <a:gd name="T67" fmla="*/ 3 h 223"/>
                <a:gd name="T68" fmla="*/ 53 w 122"/>
                <a:gd name="T69" fmla="*/ 1 h 223"/>
                <a:gd name="T70" fmla="*/ 43 w 122"/>
                <a:gd name="T71" fmla="*/ 0 h 223"/>
                <a:gd name="T72" fmla="*/ 30 w 122"/>
                <a:gd name="T73" fmla="*/ 0 h 223"/>
                <a:gd name="T74" fmla="*/ 30 w 122"/>
                <a:gd name="T7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223">
                  <a:moveTo>
                    <a:pt x="30" y="0"/>
                  </a:moveTo>
                  <a:lnTo>
                    <a:pt x="0" y="0"/>
                  </a:lnTo>
                  <a:lnTo>
                    <a:pt x="0" y="223"/>
                  </a:lnTo>
                  <a:lnTo>
                    <a:pt x="30" y="223"/>
                  </a:lnTo>
                  <a:lnTo>
                    <a:pt x="30" y="223"/>
                  </a:lnTo>
                  <a:lnTo>
                    <a:pt x="49" y="222"/>
                  </a:lnTo>
                  <a:lnTo>
                    <a:pt x="64" y="221"/>
                  </a:lnTo>
                  <a:lnTo>
                    <a:pt x="77" y="218"/>
                  </a:lnTo>
                  <a:lnTo>
                    <a:pt x="86" y="214"/>
                  </a:lnTo>
                  <a:lnTo>
                    <a:pt x="86" y="214"/>
                  </a:lnTo>
                  <a:lnTo>
                    <a:pt x="94" y="209"/>
                  </a:lnTo>
                  <a:lnTo>
                    <a:pt x="101" y="202"/>
                  </a:lnTo>
                  <a:lnTo>
                    <a:pt x="107" y="193"/>
                  </a:lnTo>
                  <a:lnTo>
                    <a:pt x="113" y="184"/>
                  </a:lnTo>
                  <a:lnTo>
                    <a:pt x="113" y="184"/>
                  </a:lnTo>
                  <a:lnTo>
                    <a:pt x="117" y="170"/>
                  </a:lnTo>
                  <a:lnTo>
                    <a:pt x="120" y="155"/>
                  </a:lnTo>
                  <a:lnTo>
                    <a:pt x="121" y="136"/>
                  </a:lnTo>
                  <a:lnTo>
                    <a:pt x="122" y="113"/>
                  </a:lnTo>
                  <a:lnTo>
                    <a:pt x="122" y="113"/>
                  </a:lnTo>
                  <a:lnTo>
                    <a:pt x="122" y="96"/>
                  </a:lnTo>
                  <a:lnTo>
                    <a:pt x="121" y="83"/>
                  </a:lnTo>
                  <a:lnTo>
                    <a:pt x="119" y="70"/>
                  </a:lnTo>
                  <a:lnTo>
                    <a:pt x="117" y="57"/>
                  </a:lnTo>
                  <a:lnTo>
                    <a:pt x="114" y="47"/>
                  </a:lnTo>
                  <a:lnTo>
                    <a:pt x="110" y="38"/>
                  </a:lnTo>
                  <a:lnTo>
                    <a:pt x="105" y="31"/>
                  </a:lnTo>
                  <a:lnTo>
                    <a:pt x="100" y="23"/>
                  </a:lnTo>
                  <a:lnTo>
                    <a:pt x="100" y="23"/>
                  </a:lnTo>
                  <a:lnTo>
                    <a:pt x="95" y="18"/>
                  </a:lnTo>
                  <a:lnTo>
                    <a:pt x="89" y="13"/>
                  </a:lnTo>
                  <a:lnTo>
                    <a:pt x="81" y="9"/>
                  </a:lnTo>
                  <a:lnTo>
                    <a:pt x="73" y="6"/>
                  </a:lnTo>
                  <a:lnTo>
                    <a:pt x="63" y="3"/>
                  </a:lnTo>
                  <a:lnTo>
                    <a:pt x="53" y="1"/>
                  </a:lnTo>
                  <a:lnTo>
                    <a:pt x="43"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66" name="Freeform 152"/>
            <p:cNvSpPr>
              <a:spLocks/>
            </p:cNvSpPr>
            <p:nvPr/>
          </p:nvSpPr>
          <p:spPr bwMode="auto">
            <a:xfrm>
              <a:off x="6538808" y="2667688"/>
              <a:ext cx="116808" cy="141584"/>
            </a:xfrm>
            <a:custGeom>
              <a:avLst/>
              <a:gdLst>
                <a:gd name="T0" fmla="*/ 85 w 171"/>
                <a:gd name="T1" fmla="*/ 0 h 232"/>
                <a:gd name="T2" fmla="*/ 66 w 171"/>
                <a:gd name="T3" fmla="*/ 2 h 232"/>
                <a:gd name="T4" fmla="*/ 50 w 171"/>
                <a:gd name="T5" fmla="*/ 7 h 232"/>
                <a:gd name="T6" fmla="*/ 35 w 171"/>
                <a:gd name="T7" fmla="*/ 15 h 232"/>
                <a:gd name="T8" fmla="*/ 23 w 171"/>
                <a:gd name="T9" fmla="*/ 26 h 232"/>
                <a:gd name="T10" fmla="*/ 18 w 171"/>
                <a:gd name="T11" fmla="*/ 35 h 232"/>
                <a:gd name="T12" fmla="*/ 9 w 171"/>
                <a:gd name="T13" fmla="*/ 52 h 232"/>
                <a:gd name="T14" fmla="*/ 3 w 171"/>
                <a:gd name="T15" fmla="*/ 75 h 232"/>
                <a:gd name="T16" fmla="*/ 0 w 171"/>
                <a:gd name="T17" fmla="*/ 101 h 232"/>
                <a:gd name="T18" fmla="*/ 0 w 171"/>
                <a:gd name="T19" fmla="*/ 116 h 232"/>
                <a:gd name="T20" fmla="*/ 1 w 171"/>
                <a:gd name="T21" fmla="*/ 145 h 232"/>
                <a:gd name="T22" fmla="*/ 5 w 171"/>
                <a:gd name="T23" fmla="*/ 169 h 232"/>
                <a:gd name="T24" fmla="*/ 13 w 171"/>
                <a:gd name="T25" fmla="*/ 189 h 232"/>
                <a:gd name="T26" fmla="*/ 23 w 171"/>
                <a:gd name="T27" fmla="*/ 205 h 232"/>
                <a:gd name="T28" fmla="*/ 29 w 171"/>
                <a:gd name="T29" fmla="*/ 211 h 232"/>
                <a:gd name="T30" fmla="*/ 42 w 171"/>
                <a:gd name="T31" fmla="*/ 222 h 232"/>
                <a:gd name="T32" fmla="*/ 58 w 171"/>
                <a:gd name="T33" fmla="*/ 228 h 232"/>
                <a:gd name="T34" fmla="*/ 75 w 171"/>
                <a:gd name="T35" fmla="*/ 232 h 232"/>
                <a:gd name="T36" fmla="*/ 86 w 171"/>
                <a:gd name="T37" fmla="*/ 232 h 232"/>
                <a:gd name="T38" fmla="*/ 104 w 171"/>
                <a:gd name="T39" fmla="*/ 230 h 232"/>
                <a:gd name="T40" fmla="*/ 122 w 171"/>
                <a:gd name="T41" fmla="*/ 225 h 232"/>
                <a:gd name="T42" fmla="*/ 136 w 171"/>
                <a:gd name="T43" fmla="*/ 217 h 232"/>
                <a:gd name="T44" fmla="*/ 148 w 171"/>
                <a:gd name="T45" fmla="*/ 205 h 232"/>
                <a:gd name="T46" fmla="*/ 153 w 171"/>
                <a:gd name="T47" fmla="*/ 198 h 232"/>
                <a:gd name="T48" fmla="*/ 162 w 171"/>
                <a:gd name="T49" fmla="*/ 180 h 232"/>
                <a:gd name="T50" fmla="*/ 168 w 171"/>
                <a:gd name="T51" fmla="*/ 156 h 232"/>
                <a:gd name="T52" fmla="*/ 170 w 171"/>
                <a:gd name="T53" fmla="*/ 127 h 232"/>
                <a:gd name="T54" fmla="*/ 171 w 171"/>
                <a:gd name="T55" fmla="*/ 111 h 232"/>
                <a:gd name="T56" fmla="*/ 169 w 171"/>
                <a:gd name="T57" fmla="*/ 84 h 232"/>
                <a:gd name="T58" fmla="*/ 165 w 171"/>
                <a:gd name="T59" fmla="*/ 60 h 232"/>
                <a:gd name="T60" fmla="*/ 158 w 171"/>
                <a:gd name="T61" fmla="*/ 42 h 232"/>
                <a:gd name="T62" fmla="*/ 147 w 171"/>
                <a:gd name="T63" fmla="*/ 26 h 232"/>
                <a:gd name="T64" fmla="*/ 141 w 171"/>
                <a:gd name="T65" fmla="*/ 20 h 232"/>
                <a:gd name="T66" fmla="*/ 128 w 171"/>
                <a:gd name="T67" fmla="*/ 10 h 232"/>
                <a:gd name="T68" fmla="*/ 112 w 171"/>
                <a:gd name="T69" fmla="*/ 4 h 232"/>
                <a:gd name="T70" fmla="*/ 94 w 171"/>
                <a:gd name="T71" fmla="*/ 0 h 232"/>
                <a:gd name="T72" fmla="*/ 85 w 17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232">
                  <a:moveTo>
                    <a:pt x="85" y="0"/>
                  </a:moveTo>
                  <a:lnTo>
                    <a:pt x="85" y="0"/>
                  </a:lnTo>
                  <a:lnTo>
                    <a:pt x="75" y="0"/>
                  </a:lnTo>
                  <a:lnTo>
                    <a:pt x="66" y="2"/>
                  </a:lnTo>
                  <a:lnTo>
                    <a:pt x="58" y="4"/>
                  </a:lnTo>
                  <a:lnTo>
                    <a:pt x="50" y="7"/>
                  </a:lnTo>
                  <a:lnTo>
                    <a:pt x="42" y="10"/>
                  </a:lnTo>
                  <a:lnTo>
                    <a:pt x="35" y="15"/>
                  </a:lnTo>
                  <a:lnTo>
                    <a:pt x="29" y="20"/>
                  </a:lnTo>
                  <a:lnTo>
                    <a:pt x="23" y="26"/>
                  </a:lnTo>
                  <a:lnTo>
                    <a:pt x="23" y="26"/>
                  </a:lnTo>
                  <a:lnTo>
                    <a:pt x="18" y="35"/>
                  </a:lnTo>
                  <a:lnTo>
                    <a:pt x="13" y="43"/>
                  </a:lnTo>
                  <a:lnTo>
                    <a:pt x="9" y="52"/>
                  </a:lnTo>
                  <a:lnTo>
                    <a:pt x="5" y="62"/>
                  </a:lnTo>
                  <a:lnTo>
                    <a:pt x="3" y="75"/>
                  </a:lnTo>
                  <a:lnTo>
                    <a:pt x="1" y="87"/>
                  </a:lnTo>
                  <a:lnTo>
                    <a:pt x="0" y="101"/>
                  </a:lnTo>
                  <a:lnTo>
                    <a:pt x="0" y="116"/>
                  </a:lnTo>
                  <a:lnTo>
                    <a:pt x="0" y="116"/>
                  </a:lnTo>
                  <a:lnTo>
                    <a:pt x="0" y="131"/>
                  </a:lnTo>
                  <a:lnTo>
                    <a:pt x="1" y="145"/>
                  </a:lnTo>
                  <a:lnTo>
                    <a:pt x="3" y="158"/>
                  </a:lnTo>
                  <a:lnTo>
                    <a:pt x="5" y="169"/>
                  </a:lnTo>
                  <a:lnTo>
                    <a:pt x="8" y="180"/>
                  </a:lnTo>
                  <a:lnTo>
                    <a:pt x="13" y="189"/>
                  </a:lnTo>
                  <a:lnTo>
                    <a:pt x="18" y="198"/>
                  </a:lnTo>
                  <a:lnTo>
                    <a:pt x="23" y="205"/>
                  </a:lnTo>
                  <a:lnTo>
                    <a:pt x="23" y="205"/>
                  </a:lnTo>
                  <a:lnTo>
                    <a:pt x="29" y="211"/>
                  </a:lnTo>
                  <a:lnTo>
                    <a:pt x="35" y="217"/>
                  </a:lnTo>
                  <a:lnTo>
                    <a:pt x="42" y="222"/>
                  </a:lnTo>
                  <a:lnTo>
                    <a:pt x="50" y="225"/>
                  </a:lnTo>
                  <a:lnTo>
                    <a:pt x="58" y="228"/>
                  </a:lnTo>
                  <a:lnTo>
                    <a:pt x="67" y="230"/>
                  </a:lnTo>
                  <a:lnTo>
                    <a:pt x="75" y="232"/>
                  </a:lnTo>
                  <a:lnTo>
                    <a:pt x="86" y="232"/>
                  </a:lnTo>
                  <a:lnTo>
                    <a:pt x="86" y="232"/>
                  </a:lnTo>
                  <a:lnTo>
                    <a:pt x="95" y="232"/>
                  </a:lnTo>
                  <a:lnTo>
                    <a:pt x="104" y="230"/>
                  </a:lnTo>
                  <a:lnTo>
                    <a:pt x="113" y="228"/>
                  </a:lnTo>
                  <a:lnTo>
                    <a:pt x="122" y="225"/>
                  </a:lnTo>
                  <a:lnTo>
                    <a:pt x="129" y="222"/>
                  </a:lnTo>
                  <a:lnTo>
                    <a:pt x="136" y="217"/>
                  </a:lnTo>
                  <a:lnTo>
                    <a:pt x="142" y="211"/>
                  </a:lnTo>
                  <a:lnTo>
                    <a:pt x="148" y="205"/>
                  </a:lnTo>
                  <a:lnTo>
                    <a:pt x="148" y="205"/>
                  </a:lnTo>
                  <a:lnTo>
                    <a:pt x="153" y="198"/>
                  </a:lnTo>
                  <a:lnTo>
                    <a:pt x="158" y="190"/>
                  </a:lnTo>
                  <a:lnTo>
                    <a:pt x="162" y="180"/>
                  </a:lnTo>
                  <a:lnTo>
                    <a:pt x="165" y="168"/>
                  </a:lnTo>
                  <a:lnTo>
                    <a:pt x="168" y="156"/>
                  </a:lnTo>
                  <a:lnTo>
                    <a:pt x="169" y="143"/>
                  </a:lnTo>
                  <a:lnTo>
                    <a:pt x="170" y="127"/>
                  </a:lnTo>
                  <a:lnTo>
                    <a:pt x="171" y="111"/>
                  </a:lnTo>
                  <a:lnTo>
                    <a:pt x="171" y="111"/>
                  </a:lnTo>
                  <a:lnTo>
                    <a:pt x="170" y="96"/>
                  </a:lnTo>
                  <a:lnTo>
                    <a:pt x="169" y="84"/>
                  </a:lnTo>
                  <a:lnTo>
                    <a:pt x="167" y="72"/>
                  </a:lnTo>
                  <a:lnTo>
                    <a:pt x="165" y="60"/>
                  </a:lnTo>
                  <a:lnTo>
                    <a:pt x="162" y="51"/>
                  </a:lnTo>
                  <a:lnTo>
                    <a:pt x="158" y="42"/>
                  </a:lnTo>
                  <a:lnTo>
                    <a:pt x="152" y="34"/>
                  </a:lnTo>
                  <a:lnTo>
                    <a:pt x="147" y="26"/>
                  </a:lnTo>
                  <a:lnTo>
                    <a:pt x="147" y="26"/>
                  </a:lnTo>
                  <a:lnTo>
                    <a:pt x="141" y="20"/>
                  </a:lnTo>
                  <a:lnTo>
                    <a:pt x="135" y="15"/>
                  </a:lnTo>
                  <a:lnTo>
                    <a:pt x="128" y="10"/>
                  </a:lnTo>
                  <a:lnTo>
                    <a:pt x="120" y="7"/>
                  </a:lnTo>
                  <a:lnTo>
                    <a:pt x="112" y="4"/>
                  </a:lnTo>
                  <a:lnTo>
                    <a:pt x="103" y="2"/>
                  </a:lnTo>
                  <a:lnTo>
                    <a:pt x="94" y="0"/>
                  </a:lnTo>
                  <a:lnTo>
                    <a:pt x="85" y="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67" name="Freeform 153"/>
            <p:cNvSpPr>
              <a:spLocks noEditPoints="1"/>
            </p:cNvSpPr>
            <p:nvPr/>
          </p:nvSpPr>
          <p:spPr bwMode="auto">
            <a:xfrm>
              <a:off x="6194426" y="2569845"/>
              <a:ext cx="778707" cy="315375"/>
            </a:xfrm>
            <a:custGeom>
              <a:avLst/>
              <a:gdLst>
                <a:gd name="T0" fmla="*/ 1597 w 1602"/>
                <a:gd name="T1" fmla="*/ 85 h 648"/>
                <a:gd name="T2" fmla="*/ 1559 w 1602"/>
                <a:gd name="T3" fmla="*/ 28 h 648"/>
                <a:gd name="T4" fmla="*/ 1494 w 1602"/>
                <a:gd name="T5" fmla="*/ 1 h 648"/>
                <a:gd name="T6" fmla="*/ 84 w 1602"/>
                <a:gd name="T7" fmla="*/ 6 h 648"/>
                <a:gd name="T8" fmla="*/ 27 w 1602"/>
                <a:gd name="T9" fmla="*/ 44 h 648"/>
                <a:gd name="T10" fmla="*/ 0 w 1602"/>
                <a:gd name="T11" fmla="*/ 109 h 648"/>
                <a:gd name="T12" fmla="*/ 5 w 1602"/>
                <a:gd name="T13" fmla="*/ 562 h 648"/>
                <a:gd name="T14" fmla="*/ 43 w 1602"/>
                <a:gd name="T15" fmla="*/ 620 h 648"/>
                <a:gd name="T16" fmla="*/ 108 w 1602"/>
                <a:gd name="T17" fmla="*/ 647 h 648"/>
                <a:gd name="T18" fmla="*/ 1518 w 1602"/>
                <a:gd name="T19" fmla="*/ 642 h 648"/>
                <a:gd name="T20" fmla="*/ 1575 w 1602"/>
                <a:gd name="T21" fmla="*/ 603 h 648"/>
                <a:gd name="T22" fmla="*/ 1602 w 1602"/>
                <a:gd name="T23" fmla="*/ 540 h 648"/>
                <a:gd name="T24" fmla="*/ 530 w 1602"/>
                <a:gd name="T25" fmla="*/ 463 h 648"/>
                <a:gd name="T26" fmla="*/ 466 w 1602"/>
                <a:gd name="T27" fmla="*/ 517 h 648"/>
                <a:gd name="T28" fmla="*/ 375 w 1602"/>
                <a:gd name="T29" fmla="*/ 533 h 648"/>
                <a:gd name="T30" fmla="*/ 426 w 1602"/>
                <a:gd name="T31" fmla="*/ 129 h 648"/>
                <a:gd name="T32" fmla="*/ 497 w 1602"/>
                <a:gd name="T33" fmla="*/ 159 h 648"/>
                <a:gd name="T34" fmla="*/ 548 w 1602"/>
                <a:gd name="T35" fmla="*/ 231 h 648"/>
                <a:gd name="T36" fmla="*/ 563 w 1602"/>
                <a:gd name="T37" fmla="*/ 328 h 648"/>
                <a:gd name="T38" fmla="*/ 552 w 1602"/>
                <a:gd name="T39" fmla="*/ 420 h 648"/>
                <a:gd name="T40" fmla="*/ 999 w 1602"/>
                <a:gd name="T41" fmla="*/ 466 h 648"/>
                <a:gd name="T42" fmla="*/ 943 w 1602"/>
                <a:gd name="T43" fmla="*/ 515 h 648"/>
                <a:gd name="T44" fmla="*/ 877 w 1602"/>
                <a:gd name="T45" fmla="*/ 537 h 648"/>
                <a:gd name="T46" fmla="*/ 797 w 1602"/>
                <a:gd name="T47" fmla="*/ 539 h 648"/>
                <a:gd name="T48" fmla="*/ 716 w 1602"/>
                <a:gd name="T49" fmla="*/ 518 h 648"/>
                <a:gd name="T50" fmla="*/ 665 w 1602"/>
                <a:gd name="T51" fmla="*/ 481 h 648"/>
                <a:gd name="T52" fmla="*/ 630 w 1602"/>
                <a:gd name="T53" fmla="*/ 423 h 648"/>
                <a:gd name="T54" fmla="*/ 614 w 1602"/>
                <a:gd name="T55" fmla="*/ 330 h 648"/>
                <a:gd name="T56" fmla="*/ 635 w 1602"/>
                <a:gd name="T57" fmla="*/ 222 h 648"/>
                <a:gd name="T58" fmla="*/ 700 w 1602"/>
                <a:gd name="T59" fmla="*/ 150 h 648"/>
                <a:gd name="T60" fmla="*/ 825 w 1602"/>
                <a:gd name="T61" fmla="*/ 118 h 648"/>
                <a:gd name="T62" fmla="*/ 934 w 1602"/>
                <a:gd name="T63" fmla="*/ 140 h 648"/>
                <a:gd name="T64" fmla="*/ 1006 w 1602"/>
                <a:gd name="T65" fmla="*/ 203 h 648"/>
                <a:gd name="T66" fmla="*/ 1036 w 1602"/>
                <a:gd name="T67" fmla="*/ 327 h 648"/>
                <a:gd name="T68" fmla="*/ 1027 w 1602"/>
                <a:gd name="T69" fmla="*/ 406 h 648"/>
                <a:gd name="T70" fmla="*/ 1392 w 1602"/>
                <a:gd name="T71" fmla="*/ 524 h 648"/>
                <a:gd name="T72" fmla="*/ 1302 w 1602"/>
                <a:gd name="T73" fmla="*/ 541 h 648"/>
                <a:gd name="T74" fmla="*/ 1229 w 1602"/>
                <a:gd name="T75" fmla="*/ 532 h 648"/>
                <a:gd name="T76" fmla="*/ 1173 w 1602"/>
                <a:gd name="T77" fmla="*/ 510 h 648"/>
                <a:gd name="T78" fmla="*/ 1121 w 1602"/>
                <a:gd name="T79" fmla="*/ 453 h 648"/>
                <a:gd name="T80" fmla="*/ 1094 w 1602"/>
                <a:gd name="T81" fmla="*/ 381 h 648"/>
                <a:gd name="T82" fmla="*/ 1093 w 1602"/>
                <a:gd name="T83" fmla="*/ 281 h 648"/>
                <a:gd name="T84" fmla="*/ 1143 w 1602"/>
                <a:gd name="T85" fmla="*/ 173 h 648"/>
                <a:gd name="T86" fmla="*/ 1229 w 1602"/>
                <a:gd name="T87" fmla="*/ 126 h 648"/>
                <a:gd name="T88" fmla="*/ 1333 w 1602"/>
                <a:gd name="T89" fmla="*/ 120 h 648"/>
                <a:gd name="T90" fmla="*/ 1417 w 1602"/>
                <a:gd name="T91" fmla="*/ 150 h 648"/>
                <a:gd name="T92" fmla="*/ 1463 w 1602"/>
                <a:gd name="T93" fmla="*/ 201 h 648"/>
                <a:gd name="T94" fmla="*/ 1365 w 1602"/>
                <a:gd name="T95" fmla="*/ 254 h 648"/>
                <a:gd name="T96" fmla="*/ 1341 w 1602"/>
                <a:gd name="T97" fmla="*/ 225 h 648"/>
                <a:gd name="T98" fmla="*/ 1299 w 1602"/>
                <a:gd name="T99" fmla="*/ 213 h 648"/>
                <a:gd name="T100" fmla="*/ 1253 w 1602"/>
                <a:gd name="T101" fmla="*/ 226 h 648"/>
                <a:gd name="T102" fmla="*/ 1226 w 1602"/>
                <a:gd name="T103" fmla="*/ 262 h 648"/>
                <a:gd name="T104" fmla="*/ 1216 w 1602"/>
                <a:gd name="T105" fmla="*/ 328 h 648"/>
                <a:gd name="T106" fmla="*/ 1228 w 1602"/>
                <a:gd name="T107" fmla="*/ 405 h 648"/>
                <a:gd name="T108" fmla="*/ 1254 w 1602"/>
                <a:gd name="T109" fmla="*/ 436 h 648"/>
                <a:gd name="T110" fmla="*/ 1295 w 1602"/>
                <a:gd name="T111" fmla="*/ 446 h 648"/>
                <a:gd name="T112" fmla="*/ 1339 w 1602"/>
                <a:gd name="T113" fmla="*/ 435 h 648"/>
                <a:gd name="T114" fmla="*/ 1372 w 1602"/>
                <a:gd name="T115" fmla="*/ 384 h 648"/>
                <a:gd name="T116" fmla="*/ 1463 w 1602"/>
                <a:gd name="T117" fmla="*/ 460 h 648"/>
                <a:gd name="T118" fmla="*/ 1392 w 1602"/>
                <a:gd name="T119" fmla="*/ 5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2" h="648">
                  <a:moveTo>
                    <a:pt x="1602" y="527"/>
                  </a:moveTo>
                  <a:lnTo>
                    <a:pt x="1602" y="120"/>
                  </a:lnTo>
                  <a:lnTo>
                    <a:pt x="1602" y="120"/>
                  </a:lnTo>
                  <a:lnTo>
                    <a:pt x="1602" y="109"/>
                  </a:lnTo>
                  <a:lnTo>
                    <a:pt x="1600" y="96"/>
                  </a:lnTo>
                  <a:lnTo>
                    <a:pt x="1597" y="85"/>
                  </a:lnTo>
                  <a:lnTo>
                    <a:pt x="1593" y="74"/>
                  </a:lnTo>
                  <a:lnTo>
                    <a:pt x="1588" y="64"/>
                  </a:lnTo>
                  <a:lnTo>
                    <a:pt x="1581" y="53"/>
                  </a:lnTo>
                  <a:lnTo>
                    <a:pt x="1575" y="44"/>
                  </a:lnTo>
                  <a:lnTo>
                    <a:pt x="1567" y="36"/>
                  </a:lnTo>
                  <a:lnTo>
                    <a:pt x="1559" y="28"/>
                  </a:lnTo>
                  <a:lnTo>
                    <a:pt x="1550" y="20"/>
                  </a:lnTo>
                  <a:lnTo>
                    <a:pt x="1539" y="14"/>
                  </a:lnTo>
                  <a:lnTo>
                    <a:pt x="1529" y="10"/>
                  </a:lnTo>
                  <a:lnTo>
                    <a:pt x="1518" y="6"/>
                  </a:lnTo>
                  <a:lnTo>
                    <a:pt x="1506" y="3"/>
                  </a:lnTo>
                  <a:lnTo>
                    <a:pt x="1494" y="1"/>
                  </a:lnTo>
                  <a:lnTo>
                    <a:pt x="1482" y="0"/>
                  </a:lnTo>
                  <a:lnTo>
                    <a:pt x="120" y="0"/>
                  </a:lnTo>
                  <a:lnTo>
                    <a:pt x="120" y="0"/>
                  </a:lnTo>
                  <a:lnTo>
                    <a:pt x="108" y="1"/>
                  </a:lnTo>
                  <a:lnTo>
                    <a:pt x="95" y="3"/>
                  </a:lnTo>
                  <a:lnTo>
                    <a:pt x="84" y="6"/>
                  </a:lnTo>
                  <a:lnTo>
                    <a:pt x="73" y="10"/>
                  </a:lnTo>
                  <a:lnTo>
                    <a:pt x="63" y="14"/>
                  </a:lnTo>
                  <a:lnTo>
                    <a:pt x="52" y="20"/>
                  </a:lnTo>
                  <a:lnTo>
                    <a:pt x="43" y="28"/>
                  </a:lnTo>
                  <a:lnTo>
                    <a:pt x="35" y="36"/>
                  </a:lnTo>
                  <a:lnTo>
                    <a:pt x="27" y="44"/>
                  </a:lnTo>
                  <a:lnTo>
                    <a:pt x="20" y="53"/>
                  </a:lnTo>
                  <a:lnTo>
                    <a:pt x="14" y="64"/>
                  </a:lnTo>
                  <a:lnTo>
                    <a:pt x="9" y="74"/>
                  </a:lnTo>
                  <a:lnTo>
                    <a:pt x="5" y="85"/>
                  </a:lnTo>
                  <a:lnTo>
                    <a:pt x="2" y="96"/>
                  </a:lnTo>
                  <a:lnTo>
                    <a:pt x="0" y="109"/>
                  </a:lnTo>
                  <a:lnTo>
                    <a:pt x="0" y="120"/>
                  </a:lnTo>
                  <a:lnTo>
                    <a:pt x="0" y="527"/>
                  </a:lnTo>
                  <a:lnTo>
                    <a:pt x="0" y="527"/>
                  </a:lnTo>
                  <a:lnTo>
                    <a:pt x="0" y="540"/>
                  </a:lnTo>
                  <a:lnTo>
                    <a:pt x="2" y="551"/>
                  </a:lnTo>
                  <a:lnTo>
                    <a:pt x="5" y="562"/>
                  </a:lnTo>
                  <a:lnTo>
                    <a:pt x="9" y="574"/>
                  </a:lnTo>
                  <a:lnTo>
                    <a:pt x="14" y="584"/>
                  </a:lnTo>
                  <a:lnTo>
                    <a:pt x="20" y="594"/>
                  </a:lnTo>
                  <a:lnTo>
                    <a:pt x="27" y="603"/>
                  </a:lnTo>
                  <a:lnTo>
                    <a:pt x="35" y="612"/>
                  </a:lnTo>
                  <a:lnTo>
                    <a:pt x="43" y="620"/>
                  </a:lnTo>
                  <a:lnTo>
                    <a:pt x="52" y="627"/>
                  </a:lnTo>
                  <a:lnTo>
                    <a:pt x="63" y="633"/>
                  </a:lnTo>
                  <a:lnTo>
                    <a:pt x="73" y="638"/>
                  </a:lnTo>
                  <a:lnTo>
                    <a:pt x="84" y="642"/>
                  </a:lnTo>
                  <a:lnTo>
                    <a:pt x="95" y="644"/>
                  </a:lnTo>
                  <a:lnTo>
                    <a:pt x="108" y="647"/>
                  </a:lnTo>
                  <a:lnTo>
                    <a:pt x="120" y="648"/>
                  </a:lnTo>
                  <a:lnTo>
                    <a:pt x="1482" y="648"/>
                  </a:lnTo>
                  <a:lnTo>
                    <a:pt x="1482" y="648"/>
                  </a:lnTo>
                  <a:lnTo>
                    <a:pt x="1494" y="647"/>
                  </a:lnTo>
                  <a:lnTo>
                    <a:pt x="1506" y="644"/>
                  </a:lnTo>
                  <a:lnTo>
                    <a:pt x="1518" y="642"/>
                  </a:lnTo>
                  <a:lnTo>
                    <a:pt x="1529" y="638"/>
                  </a:lnTo>
                  <a:lnTo>
                    <a:pt x="1539" y="633"/>
                  </a:lnTo>
                  <a:lnTo>
                    <a:pt x="1550" y="627"/>
                  </a:lnTo>
                  <a:lnTo>
                    <a:pt x="1559" y="620"/>
                  </a:lnTo>
                  <a:lnTo>
                    <a:pt x="1567" y="612"/>
                  </a:lnTo>
                  <a:lnTo>
                    <a:pt x="1575" y="603"/>
                  </a:lnTo>
                  <a:lnTo>
                    <a:pt x="1581" y="594"/>
                  </a:lnTo>
                  <a:lnTo>
                    <a:pt x="1588" y="584"/>
                  </a:lnTo>
                  <a:lnTo>
                    <a:pt x="1593" y="574"/>
                  </a:lnTo>
                  <a:lnTo>
                    <a:pt x="1597" y="562"/>
                  </a:lnTo>
                  <a:lnTo>
                    <a:pt x="1600" y="551"/>
                  </a:lnTo>
                  <a:lnTo>
                    <a:pt x="1602" y="540"/>
                  </a:lnTo>
                  <a:lnTo>
                    <a:pt x="1602" y="527"/>
                  </a:lnTo>
                  <a:lnTo>
                    <a:pt x="1602" y="527"/>
                  </a:lnTo>
                  <a:close/>
                  <a:moveTo>
                    <a:pt x="549" y="430"/>
                  </a:moveTo>
                  <a:lnTo>
                    <a:pt x="549" y="430"/>
                  </a:lnTo>
                  <a:lnTo>
                    <a:pt x="541" y="447"/>
                  </a:lnTo>
                  <a:lnTo>
                    <a:pt x="530" y="463"/>
                  </a:lnTo>
                  <a:lnTo>
                    <a:pt x="520" y="477"/>
                  </a:lnTo>
                  <a:lnTo>
                    <a:pt x="508" y="489"/>
                  </a:lnTo>
                  <a:lnTo>
                    <a:pt x="508" y="489"/>
                  </a:lnTo>
                  <a:lnTo>
                    <a:pt x="493" y="501"/>
                  </a:lnTo>
                  <a:lnTo>
                    <a:pt x="480" y="510"/>
                  </a:lnTo>
                  <a:lnTo>
                    <a:pt x="466" y="517"/>
                  </a:lnTo>
                  <a:lnTo>
                    <a:pt x="450" y="522"/>
                  </a:lnTo>
                  <a:lnTo>
                    <a:pt x="450" y="522"/>
                  </a:lnTo>
                  <a:lnTo>
                    <a:pt x="431" y="527"/>
                  </a:lnTo>
                  <a:lnTo>
                    <a:pt x="411" y="530"/>
                  </a:lnTo>
                  <a:lnTo>
                    <a:pt x="393" y="532"/>
                  </a:lnTo>
                  <a:lnTo>
                    <a:pt x="375" y="533"/>
                  </a:lnTo>
                  <a:lnTo>
                    <a:pt x="188" y="533"/>
                  </a:lnTo>
                  <a:lnTo>
                    <a:pt x="188" y="125"/>
                  </a:lnTo>
                  <a:lnTo>
                    <a:pt x="375" y="125"/>
                  </a:lnTo>
                  <a:lnTo>
                    <a:pt x="375" y="125"/>
                  </a:lnTo>
                  <a:lnTo>
                    <a:pt x="402" y="126"/>
                  </a:lnTo>
                  <a:lnTo>
                    <a:pt x="426" y="129"/>
                  </a:lnTo>
                  <a:lnTo>
                    <a:pt x="446" y="133"/>
                  </a:lnTo>
                  <a:lnTo>
                    <a:pt x="456" y="137"/>
                  </a:lnTo>
                  <a:lnTo>
                    <a:pt x="465" y="141"/>
                  </a:lnTo>
                  <a:lnTo>
                    <a:pt x="465" y="141"/>
                  </a:lnTo>
                  <a:lnTo>
                    <a:pt x="481" y="149"/>
                  </a:lnTo>
                  <a:lnTo>
                    <a:pt x="497" y="159"/>
                  </a:lnTo>
                  <a:lnTo>
                    <a:pt x="509" y="170"/>
                  </a:lnTo>
                  <a:lnTo>
                    <a:pt x="521" y="184"/>
                  </a:lnTo>
                  <a:lnTo>
                    <a:pt x="521" y="184"/>
                  </a:lnTo>
                  <a:lnTo>
                    <a:pt x="531" y="198"/>
                  </a:lnTo>
                  <a:lnTo>
                    <a:pt x="541" y="214"/>
                  </a:lnTo>
                  <a:lnTo>
                    <a:pt x="548" y="231"/>
                  </a:lnTo>
                  <a:lnTo>
                    <a:pt x="553" y="249"/>
                  </a:lnTo>
                  <a:lnTo>
                    <a:pt x="553" y="249"/>
                  </a:lnTo>
                  <a:lnTo>
                    <a:pt x="558" y="268"/>
                  </a:lnTo>
                  <a:lnTo>
                    <a:pt x="561" y="288"/>
                  </a:lnTo>
                  <a:lnTo>
                    <a:pt x="563" y="307"/>
                  </a:lnTo>
                  <a:lnTo>
                    <a:pt x="563" y="328"/>
                  </a:lnTo>
                  <a:lnTo>
                    <a:pt x="563" y="328"/>
                  </a:lnTo>
                  <a:lnTo>
                    <a:pt x="562" y="359"/>
                  </a:lnTo>
                  <a:lnTo>
                    <a:pt x="560" y="386"/>
                  </a:lnTo>
                  <a:lnTo>
                    <a:pt x="558" y="398"/>
                  </a:lnTo>
                  <a:lnTo>
                    <a:pt x="555" y="409"/>
                  </a:lnTo>
                  <a:lnTo>
                    <a:pt x="552" y="420"/>
                  </a:lnTo>
                  <a:lnTo>
                    <a:pt x="549" y="430"/>
                  </a:lnTo>
                  <a:lnTo>
                    <a:pt x="549" y="430"/>
                  </a:lnTo>
                  <a:close/>
                  <a:moveTo>
                    <a:pt x="1013" y="444"/>
                  </a:moveTo>
                  <a:lnTo>
                    <a:pt x="1013" y="444"/>
                  </a:lnTo>
                  <a:lnTo>
                    <a:pt x="1007" y="454"/>
                  </a:lnTo>
                  <a:lnTo>
                    <a:pt x="999" y="466"/>
                  </a:lnTo>
                  <a:lnTo>
                    <a:pt x="991" y="475"/>
                  </a:lnTo>
                  <a:lnTo>
                    <a:pt x="983" y="484"/>
                  </a:lnTo>
                  <a:lnTo>
                    <a:pt x="974" y="492"/>
                  </a:lnTo>
                  <a:lnTo>
                    <a:pt x="964" y="501"/>
                  </a:lnTo>
                  <a:lnTo>
                    <a:pt x="954" y="508"/>
                  </a:lnTo>
                  <a:lnTo>
                    <a:pt x="943" y="515"/>
                  </a:lnTo>
                  <a:lnTo>
                    <a:pt x="943" y="515"/>
                  </a:lnTo>
                  <a:lnTo>
                    <a:pt x="932" y="521"/>
                  </a:lnTo>
                  <a:lnTo>
                    <a:pt x="919" y="526"/>
                  </a:lnTo>
                  <a:lnTo>
                    <a:pt x="906" y="530"/>
                  </a:lnTo>
                  <a:lnTo>
                    <a:pt x="892" y="533"/>
                  </a:lnTo>
                  <a:lnTo>
                    <a:pt x="877" y="537"/>
                  </a:lnTo>
                  <a:lnTo>
                    <a:pt x="863" y="539"/>
                  </a:lnTo>
                  <a:lnTo>
                    <a:pt x="846" y="540"/>
                  </a:lnTo>
                  <a:lnTo>
                    <a:pt x="830" y="541"/>
                  </a:lnTo>
                  <a:lnTo>
                    <a:pt x="830" y="541"/>
                  </a:lnTo>
                  <a:lnTo>
                    <a:pt x="813" y="540"/>
                  </a:lnTo>
                  <a:lnTo>
                    <a:pt x="797" y="539"/>
                  </a:lnTo>
                  <a:lnTo>
                    <a:pt x="781" y="538"/>
                  </a:lnTo>
                  <a:lnTo>
                    <a:pt x="767" y="534"/>
                  </a:lnTo>
                  <a:lnTo>
                    <a:pt x="753" y="531"/>
                  </a:lnTo>
                  <a:lnTo>
                    <a:pt x="739" y="528"/>
                  </a:lnTo>
                  <a:lnTo>
                    <a:pt x="727" y="523"/>
                  </a:lnTo>
                  <a:lnTo>
                    <a:pt x="716" y="518"/>
                  </a:lnTo>
                  <a:lnTo>
                    <a:pt x="716" y="518"/>
                  </a:lnTo>
                  <a:lnTo>
                    <a:pt x="704" y="512"/>
                  </a:lnTo>
                  <a:lnTo>
                    <a:pt x="694" y="506"/>
                  </a:lnTo>
                  <a:lnTo>
                    <a:pt x="684" y="498"/>
                  </a:lnTo>
                  <a:lnTo>
                    <a:pt x="674" y="490"/>
                  </a:lnTo>
                  <a:lnTo>
                    <a:pt x="665" y="481"/>
                  </a:lnTo>
                  <a:lnTo>
                    <a:pt x="657" y="471"/>
                  </a:lnTo>
                  <a:lnTo>
                    <a:pt x="650" y="460"/>
                  </a:lnTo>
                  <a:lnTo>
                    <a:pt x="643" y="449"/>
                  </a:lnTo>
                  <a:lnTo>
                    <a:pt x="643" y="449"/>
                  </a:lnTo>
                  <a:lnTo>
                    <a:pt x="635" y="437"/>
                  </a:lnTo>
                  <a:lnTo>
                    <a:pt x="630" y="423"/>
                  </a:lnTo>
                  <a:lnTo>
                    <a:pt x="625" y="410"/>
                  </a:lnTo>
                  <a:lnTo>
                    <a:pt x="621" y="395"/>
                  </a:lnTo>
                  <a:lnTo>
                    <a:pt x="618" y="380"/>
                  </a:lnTo>
                  <a:lnTo>
                    <a:pt x="616" y="364"/>
                  </a:lnTo>
                  <a:lnTo>
                    <a:pt x="615" y="347"/>
                  </a:lnTo>
                  <a:lnTo>
                    <a:pt x="614" y="330"/>
                  </a:lnTo>
                  <a:lnTo>
                    <a:pt x="614" y="330"/>
                  </a:lnTo>
                  <a:lnTo>
                    <a:pt x="615" y="305"/>
                  </a:lnTo>
                  <a:lnTo>
                    <a:pt x="618" y="283"/>
                  </a:lnTo>
                  <a:lnTo>
                    <a:pt x="622" y="261"/>
                  </a:lnTo>
                  <a:lnTo>
                    <a:pt x="628" y="240"/>
                  </a:lnTo>
                  <a:lnTo>
                    <a:pt x="635" y="222"/>
                  </a:lnTo>
                  <a:lnTo>
                    <a:pt x="646" y="204"/>
                  </a:lnTo>
                  <a:lnTo>
                    <a:pt x="657" y="189"/>
                  </a:lnTo>
                  <a:lnTo>
                    <a:pt x="669" y="174"/>
                  </a:lnTo>
                  <a:lnTo>
                    <a:pt x="669" y="174"/>
                  </a:lnTo>
                  <a:lnTo>
                    <a:pt x="685" y="161"/>
                  </a:lnTo>
                  <a:lnTo>
                    <a:pt x="700" y="150"/>
                  </a:lnTo>
                  <a:lnTo>
                    <a:pt x="718" y="140"/>
                  </a:lnTo>
                  <a:lnTo>
                    <a:pt x="736" y="132"/>
                  </a:lnTo>
                  <a:lnTo>
                    <a:pt x="757" y="126"/>
                  </a:lnTo>
                  <a:lnTo>
                    <a:pt x="777" y="122"/>
                  </a:lnTo>
                  <a:lnTo>
                    <a:pt x="800" y="119"/>
                  </a:lnTo>
                  <a:lnTo>
                    <a:pt x="825" y="118"/>
                  </a:lnTo>
                  <a:lnTo>
                    <a:pt x="825" y="118"/>
                  </a:lnTo>
                  <a:lnTo>
                    <a:pt x="849" y="119"/>
                  </a:lnTo>
                  <a:lnTo>
                    <a:pt x="873" y="122"/>
                  </a:lnTo>
                  <a:lnTo>
                    <a:pt x="894" y="126"/>
                  </a:lnTo>
                  <a:lnTo>
                    <a:pt x="915" y="132"/>
                  </a:lnTo>
                  <a:lnTo>
                    <a:pt x="934" y="140"/>
                  </a:lnTo>
                  <a:lnTo>
                    <a:pt x="951" y="149"/>
                  </a:lnTo>
                  <a:lnTo>
                    <a:pt x="968" y="160"/>
                  </a:lnTo>
                  <a:lnTo>
                    <a:pt x="982" y="173"/>
                  </a:lnTo>
                  <a:lnTo>
                    <a:pt x="982" y="173"/>
                  </a:lnTo>
                  <a:lnTo>
                    <a:pt x="994" y="187"/>
                  </a:lnTo>
                  <a:lnTo>
                    <a:pt x="1006" y="203"/>
                  </a:lnTo>
                  <a:lnTo>
                    <a:pt x="1015" y="220"/>
                  </a:lnTo>
                  <a:lnTo>
                    <a:pt x="1023" y="238"/>
                  </a:lnTo>
                  <a:lnTo>
                    <a:pt x="1029" y="259"/>
                  </a:lnTo>
                  <a:lnTo>
                    <a:pt x="1033" y="279"/>
                  </a:lnTo>
                  <a:lnTo>
                    <a:pt x="1035" y="302"/>
                  </a:lnTo>
                  <a:lnTo>
                    <a:pt x="1036" y="327"/>
                  </a:lnTo>
                  <a:lnTo>
                    <a:pt x="1036" y="327"/>
                  </a:lnTo>
                  <a:lnTo>
                    <a:pt x="1036" y="343"/>
                  </a:lnTo>
                  <a:lnTo>
                    <a:pt x="1035" y="361"/>
                  </a:lnTo>
                  <a:lnTo>
                    <a:pt x="1033" y="376"/>
                  </a:lnTo>
                  <a:lnTo>
                    <a:pt x="1030" y="392"/>
                  </a:lnTo>
                  <a:lnTo>
                    <a:pt x="1027" y="406"/>
                  </a:lnTo>
                  <a:lnTo>
                    <a:pt x="1023" y="419"/>
                  </a:lnTo>
                  <a:lnTo>
                    <a:pt x="1018" y="432"/>
                  </a:lnTo>
                  <a:lnTo>
                    <a:pt x="1013" y="444"/>
                  </a:lnTo>
                  <a:lnTo>
                    <a:pt x="1013" y="444"/>
                  </a:lnTo>
                  <a:close/>
                  <a:moveTo>
                    <a:pt x="1392" y="524"/>
                  </a:moveTo>
                  <a:lnTo>
                    <a:pt x="1392" y="524"/>
                  </a:lnTo>
                  <a:lnTo>
                    <a:pt x="1383" y="528"/>
                  </a:lnTo>
                  <a:lnTo>
                    <a:pt x="1374" y="531"/>
                  </a:lnTo>
                  <a:lnTo>
                    <a:pt x="1363" y="534"/>
                  </a:lnTo>
                  <a:lnTo>
                    <a:pt x="1352" y="537"/>
                  </a:lnTo>
                  <a:lnTo>
                    <a:pt x="1328" y="540"/>
                  </a:lnTo>
                  <a:lnTo>
                    <a:pt x="1302" y="541"/>
                  </a:lnTo>
                  <a:lnTo>
                    <a:pt x="1302" y="541"/>
                  </a:lnTo>
                  <a:lnTo>
                    <a:pt x="1285" y="540"/>
                  </a:lnTo>
                  <a:lnTo>
                    <a:pt x="1270" y="539"/>
                  </a:lnTo>
                  <a:lnTo>
                    <a:pt x="1255" y="538"/>
                  </a:lnTo>
                  <a:lnTo>
                    <a:pt x="1241" y="536"/>
                  </a:lnTo>
                  <a:lnTo>
                    <a:pt x="1229" y="532"/>
                  </a:lnTo>
                  <a:lnTo>
                    <a:pt x="1216" y="529"/>
                  </a:lnTo>
                  <a:lnTo>
                    <a:pt x="1204" y="525"/>
                  </a:lnTo>
                  <a:lnTo>
                    <a:pt x="1193" y="521"/>
                  </a:lnTo>
                  <a:lnTo>
                    <a:pt x="1193" y="521"/>
                  </a:lnTo>
                  <a:lnTo>
                    <a:pt x="1182" y="516"/>
                  </a:lnTo>
                  <a:lnTo>
                    <a:pt x="1173" y="510"/>
                  </a:lnTo>
                  <a:lnTo>
                    <a:pt x="1163" y="503"/>
                  </a:lnTo>
                  <a:lnTo>
                    <a:pt x="1154" y="494"/>
                  </a:lnTo>
                  <a:lnTo>
                    <a:pt x="1145" y="485"/>
                  </a:lnTo>
                  <a:lnTo>
                    <a:pt x="1136" y="476"/>
                  </a:lnTo>
                  <a:lnTo>
                    <a:pt x="1128" y="465"/>
                  </a:lnTo>
                  <a:lnTo>
                    <a:pt x="1121" y="453"/>
                  </a:lnTo>
                  <a:lnTo>
                    <a:pt x="1121" y="453"/>
                  </a:lnTo>
                  <a:lnTo>
                    <a:pt x="1114" y="440"/>
                  </a:lnTo>
                  <a:lnTo>
                    <a:pt x="1107" y="427"/>
                  </a:lnTo>
                  <a:lnTo>
                    <a:pt x="1102" y="412"/>
                  </a:lnTo>
                  <a:lnTo>
                    <a:pt x="1097" y="398"/>
                  </a:lnTo>
                  <a:lnTo>
                    <a:pt x="1094" y="381"/>
                  </a:lnTo>
                  <a:lnTo>
                    <a:pt x="1092" y="365"/>
                  </a:lnTo>
                  <a:lnTo>
                    <a:pt x="1090" y="347"/>
                  </a:lnTo>
                  <a:lnTo>
                    <a:pt x="1090" y="329"/>
                  </a:lnTo>
                  <a:lnTo>
                    <a:pt x="1090" y="329"/>
                  </a:lnTo>
                  <a:lnTo>
                    <a:pt x="1091" y="304"/>
                  </a:lnTo>
                  <a:lnTo>
                    <a:pt x="1093" y="281"/>
                  </a:lnTo>
                  <a:lnTo>
                    <a:pt x="1097" y="259"/>
                  </a:lnTo>
                  <a:lnTo>
                    <a:pt x="1103" y="239"/>
                  </a:lnTo>
                  <a:lnTo>
                    <a:pt x="1110" y="220"/>
                  </a:lnTo>
                  <a:lnTo>
                    <a:pt x="1120" y="203"/>
                  </a:lnTo>
                  <a:lnTo>
                    <a:pt x="1131" y="187"/>
                  </a:lnTo>
                  <a:lnTo>
                    <a:pt x="1143" y="173"/>
                  </a:lnTo>
                  <a:lnTo>
                    <a:pt x="1143" y="173"/>
                  </a:lnTo>
                  <a:lnTo>
                    <a:pt x="1158" y="160"/>
                  </a:lnTo>
                  <a:lnTo>
                    <a:pt x="1173" y="149"/>
                  </a:lnTo>
                  <a:lnTo>
                    <a:pt x="1191" y="140"/>
                  </a:lnTo>
                  <a:lnTo>
                    <a:pt x="1209" y="132"/>
                  </a:lnTo>
                  <a:lnTo>
                    <a:pt x="1229" y="126"/>
                  </a:lnTo>
                  <a:lnTo>
                    <a:pt x="1249" y="122"/>
                  </a:lnTo>
                  <a:lnTo>
                    <a:pt x="1272" y="119"/>
                  </a:lnTo>
                  <a:lnTo>
                    <a:pt x="1297" y="118"/>
                  </a:lnTo>
                  <a:lnTo>
                    <a:pt x="1297" y="118"/>
                  </a:lnTo>
                  <a:lnTo>
                    <a:pt x="1315" y="119"/>
                  </a:lnTo>
                  <a:lnTo>
                    <a:pt x="1333" y="120"/>
                  </a:lnTo>
                  <a:lnTo>
                    <a:pt x="1349" y="123"/>
                  </a:lnTo>
                  <a:lnTo>
                    <a:pt x="1364" y="126"/>
                  </a:lnTo>
                  <a:lnTo>
                    <a:pt x="1380" y="130"/>
                  </a:lnTo>
                  <a:lnTo>
                    <a:pt x="1393" y="136"/>
                  </a:lnTo>
                  <a:lnTo>
                    <a:pt x="1406" y="143"/>
                  </a:lnTo>
                  <a:lnTo>
                    <a:pt x="1417" y="150"/>
                  </a:lnTo>
                  <a:lnTo>
                    <a:pt x="1417" y="150"/>
                  </a:lnTo>
                  <a:lnTo>
                    <a:pt x="1428" y="158"/>
                  </a:lnTo>
                  <a:lnTo>
                    <a:pt x="1437" y="167"/>
                  </a:lnTo>
                  <a:lnTo>
                    <a:pt x="1447" y="178"/>
                  </a:lnTo>
                  <a:lnTo>
                    <a:pt x="1456" y="189"/>
                  </a:lnTo>
                  <a:lnTo>
                    <a:pt x="1463" y="201"/>
                  </a:lnTo>
                  <a:lnTo>
                    <a:pt x="1470" y="215"/>
                  </a:lnTo>
                  <a:lnTo>
                    <a:pt x="1478" y="230"/>
                  </a:lnTo>
                  <a:lnTo>
                    <a:pt x="1483" y="246"/>
                  </a:lnTo>
                  <a:lnTo>
                    <a:pt x="1372" y="270"/>
                  </a:lnTo>
                  <a:lnTo>
                    <a:pt x="1372" y="270"/>
                  </a:lnTo>
                  <a:lnTo>
                    <a:pt x="1365" y="254"/>
                  </a:lnTo>
                  <a:lnTo>
                    <a:pt x="1362" y="248"/>
                  </a:lnTo>
                  <a:lnTo>
                    <a:pt x="1359" y="242"/>
                  </a:lnTo>
                  <a:lnTo>
                    <a:pt x="1359" y="242"/>
                  </a:lnTo>
                  <a:lnTo>
                    <a:pt x="1354" y="236"/>
                  </a:lnTo>
                  <a:lnTo>
                    <a:pt x="1348" y="230"/>
                  </a:lnTo>
                  <a:lnTo>
                    <a:pt x="1341" y="225"/>
                  </a:lnTo>
                  <a:lnTo>
                    <a:pt x="1334" y="221"/>
                  </a:lnTo>
                  <a:lnTo>
                    <a:pt x="1334" y="221"/>
                  </a:lnTo>
                  <a:lnTo>
                    <a:pt x="1325" y="217"/>
                  </a:lnTo>
                  <a:lnTo>
                    <a:pt x="1317" y="215"/>
                  </a:lnTo>
                  <a:lnTo>
                    <a:pt x="1308" y="214"/>
                  </a:lnTo>
                  <a:lnTo>
                    <a:pt x="1299" y="213"/>
                  </a:lnTo>
                  <a:lnTo>
                    <a:pt x="1299" y="213"/>
                  </a:lnTo>
                  <a:lnTo>
                    <a:pt x="1288" y="214"/>
                  </a:lnTo>
                  <a:lnTo>
                    <a:pt x="1279" y="215"/>
                  </a:lnTo>
                  <a:lnTo>
                    <a:pt x="1270" y="218"/>
                  </a:lnTo>
                  <a:lnTo>
                    <a:pt x="1262" y="221"/>
                  </a:lnTo>
                  <a:lnTo>
                    <a:pt x="1253" y="226"/>
                  </a:lnTo>
                  <a:lnTo>
                    <a:pt x="1246" y="232"/>
                  </a:lnTo>
                  <a:lnTo>
                    <a:pt x="1239" y="239"/>
                  </a:lnTo>
                  <a:lnTo>
                    <a:pt x="1234" y="248"/>
                  </a:lnTo>
                  <a:lnTo>
                    <a:pt x="1234" y="248"/>
                  </a:lnTo>
                  <a:lnTo>
                    <a:pt x="1230" y="254"/>
                  </a:lnTo>
                  <a:lnTo>
                    <a:pt x="1226" y="262"/>
                  </a:lnTo>
                  <a:lnTo>
                    <a:pt x="1223" y="270"/>
                  </a:lnTo>
                  <a:lnTo>
                    <a:pt x="1220" y="281"/>
                  </a:lnTo>
                  <a:lnTo>
                    <a:pt x="1218" y="291"/>
                  </a:lnTo>
                  <a:lnTo>
                    <a:pt x="1217" y="302"/>
                  </a:lnTo>
                  <a:lnTo>
                    <a:pt x="1216" y="328"/>
                  </a:lnTo>
                  <a:lnTo>
                    <a:pt x="1216" y="328"/>
                  </a:lnTo>
                  <a:lnTo>
                    <a:pt x="1216" y="344"/>
                  </a:lnTo>
                  <a:lnTo>
                    <a:pt x="1217" y="359"/>
                  </a:lnTo>
                  <a:lnTo>
                    <a:pt x="1219" y="372"/>
                  </a:lnTo>
                  <a:lnTo>
                    <a:pt x="1222" y="384"/>
                  </a:lnTo>
                  <a:lnTo>
                    <a:pt x="1225" y="396"/>
                  </a:lnTo>
                  <a:lnTo>
                    <a:pt x="1228" y="405"/>
                  </a:lnTo>
                  <a:lnTo>
                    <a:pt x="1232" y="413"/>
                  </a:lnTo>
                  <a:lnTo>
                    <a:pt x="1237" y="420"/>
                  </a:lnTo>
                  <a:lnTo>
                    <a:pt x="1237" y="420"/>
                  </a:lnTo>
                  <a:lnTo>
                    <a:pt x="1242" y="427"/>
                  </a:lnTo>
                  <a:lnTo>
                    <a:pt x="1248" y="432"/>
                  </a:lnTo>
                  <a:lnTo>
                    <a:pt x="1254" y="436"/>
                  </a:lnTo>
                  <a:lnTo>
                    <a:pt x="1262" y="439"/>
                  </a:lnTo>
                  <a:lnTo>
                    <a:pt x="1269" y="442"/>
                  </a:lnTo>
                  <a:lnTo>
                    <a:pt x="1277" y="444"/>
                  </a:lnTo>
                  <a:lnTo>
                    <a:pt x="1285" y="445"/>
                  </a:lnTo>
                  <a:lnTo>
                    <a:pt x="1295" y="446"/>
                  </a:lnTo>
                  <a:lnTo>
                    <a:pt x="1295" y="446"/>
                  </a:lnTo>
                  <a:lnTo>
                    <a:pt x="1304" y="445"/>
                  </a:lnTo>
                  <a:lnTo>
                    <a:pt x="1312" y="444"/>
                  </a:lnTo>
                  <a:lnTo>
                    <a:pt x="1319" y="443"/>
                  </a:lnTo>
                  <a:lnTo>
                    <a:pt x="1326" y="441"/>
                  </a:lnTo>
                  <a:lnTo>
                    <a:pt x="1333" y="438"/>
                  </a:lnTo>
                  <a:lnTo>
                    <a:pt x="1339" y="435"/>
                  </a:lnTo>
                  <a:lnTo>
                    <a:pt x="1345" y="431"/>
                  </a:lnTo>
                  <a:lnTo>
                    <a:pt x="1349" y="425"/>
                  </a:lnTo>
                  <a:lnTo>
                    <a:pt x="1349" y="425"/>
                  </a:lnTo>
                  <a:lnTo>
                    <a:pt x="1358" y="414"/>
                  </a:lnTo>
                  <a:lnTo>
                    <a:pt x="1365" y="401"/>
                  </a:lnTo>
                  <a:lnTo>
                    <a:pt x="1372" y="384"/>
                  </a:lnTo>
                  <a:lnTo>
                    <a:pt x="1376" y="366"/>
                  </a:lnTo>
                  <a:lnTo>
                    <a:pt x="1487" y="400"/>
                  </a:lnTo>
                  <a:lnTo>
                    <a:pt x="1487" y="400"/>
                  </a:lnTo>
                  <a:lnTo>
                    <a:pt x="1481" y="422"/>
                  </a:lnTo>
                  <a:lnTo>
                    <a:pt x="1472" y="442"/>
                  </a:lnTo>
                  <a:lnTo>
                    <a:pt x="1463" y="460"/>
                  </a:lnTo>
                  <a:lnTo>
                    <a:pt x="1452" y="478"/>
                  </a:lnTo>
                  <a:lnTo>
                    <a:pt x="1452" y="478"/>
                  </a:lnTo>
                  <a:lnTo>
                    <a:pt x="1438" y="492"/>
                  </a:lnTo>
                  <a:lnTo>
                    <a:pt x="1425" y="505"/>
                  </a:lnTo>
                  <a:lnTo>
                    <a:pt x="1410" y="516"/>
                  </a:lnTo>
                  <a:lnTo>
                    <a:pt x="1392" y="524"/>
                  </a:lnTo>
                  <a:lnTo>
                    <a:pt x="1392"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68" name="Freeform 154"/>
            <p:cNvSpPr>
              <a:spLocks noEditPoints="1"/>
            </p:cNvSpPr>
            <p:nvPr/>
          </p:nvSpPr>
          <p:spPr bwMode="auto">
            <a:xfrm>
              <a:off x="6296020" y="2092025"/>
              <a:ext cx="778707" cy="891618"/>
            </a:xfrm>
            <a:custGeom>
              <a:avLst/>
              <a:gdLst>
                <a:gd name="T0" fmla="*/ 1589 w 1599"/>
                <a:gd name="T1" fmla="*/ 550 h 1831"/>
                <a:gd name="T2" fmla="*/ 1055 w 1599"/>
                <a:gd name="T3" fmla="*/ 18 h 1831"/>
                <a:gd name="T4" fmla="*/ 1025 w 1599"/>
                <a:gd name="T5" fmla="*/ 1 h 1831"/>
                <a:gd name="T6" fmla="*/ 237 w 1599"/>
                <a:gd name="T7" fmla="*/ 0 h 1831"/>
                <a:gd name="T8" fmla="*/ 189 w 1599"/>
                <a:gd name="T9" fmla="*/ 5 h 1831"/>
                <a:gd name="T10" fmla="*/ 124 w 1599"/>
                <a:gd name="T11" fmla="*/ 29 h 1831"/>
                <a:gd name="T12" fmla="*/ 70 w 1599"/>
                <a:gd name="T13" fmla="*/ 70 h 1831"/>
                <a:gd name="T14" fmla="*/ 29 w 1599"/>
                <a:gd name="T15" fmla="*/ 125 h 1831"/>
                <a:gd name="T16" fmla="*/ 5 w 1599"/>
                <a:gd name="T17" fmla="*/ 189 h 1831"/>
                <a:gd name="T18" fmla="*/ 0 w 1599"/>
                <a:gd name="T19" fmla="*/ 238 h 1831"/>
                <a:gd name="T20" fmla="*/ 2 w 1599"/>
                <a:gd name="T21" fmla="*/ 759 h 1831"/>
                <a:gd name="T22" fmla="*/ 17 w 1599"/>
                <a:gd name="T23" fmla="*/ 789 h 1831"/>
                <a:gd name="T24" fmla="*/ 47 w 1599"/>
                <a:gd name="T25" fmla="*/ 804 h 1831"/>
                <a:gd name="T26" fmla="*/ 71 w 1599"/>
                <a:gd name="T27" fmla="*/ 804 h 1831"/>
                <a:gd name="T28" fmla="*/ 101 w 1599"/>
                <a:gd name="T29" fmla="*/ 789 h 1831"/>
                <a:gd name="T30" fmla="*/ 116 w 1599"/>
                <a:gd name="T31" fmla="*/ 759 h 1831"/>
                <a:gd name="T32" fmla="*/ 117 w 1599"/>
                <a:gd name="T33" fmla="*/ 238 h 1831"/>
                <a:gd name="T34" fmla="*/ 122 w 1599"/>
                <a:gd name="T35" fmla="*/ 202 h 1831"/>
                <a:gd name="T36" fmla="*/ 138 w 1599"/>
                <a:gd name="T37" fmla="*/ 170 h 1831"/>
                <a:gd name="T38" fmla="*/ 161 w 1599"/>
                <a:gd name="T39" fmla="*/ 145 h 1831"/>
                <a:gd name="T40" fmla="*/ 190 w 1599"/>
                <a:gd name="T41" fmla="*/ 127 h 1831"/>
                <a:gd name="T42" fmla="*/ 225 w 1599"/>
                <a:gd name="T43" fmla="*/ 117 h 1831"/>
                <a:gd name="T44" fmla="*/ 951 w 1599"/>
                <a:gd name="T45" fmla="*/ 404 h 1831"/>
                <a:gd name="T46" fmla="*/ 952 w 1599"/>
                <a:gd name="T47" fmla="*/ 429 h 1831"/>
                <a:gd name="T48" fmla="*/ 970 w 1599"/>
                <a:gd name="T49" fmla="*/ 497 h 1831"/>
                <a:gd name="T50" fmla="*/ 1005 w 1599"/>
                <a:gd name="T51" fmla="*/ 555 h 1831"/>
                <a:gd name="T52" fmla="*/ 1055 w 1599"/>
                <a:gd name="T53" fmla="*/ 602 h 1831"/>
                <a:gd name="T54" fmla="*/ 1118 w 1599"/>
                <a:gd name="T55" fmla="*/ 631 h 1831"/>
                <a:gd name="T56" fmla="*/ 1175 w 1599"/>
                <a:gd name="T57" fmla="*/ 642 h 1831"/>
                <a:gd name="T58" fmla="*/ 1482 w 1599"/>
                <a:gd name="T59" fmla="*/ 1594 h 1831"/>
                <a:gd name="T60" fmla="*/ 1480 w 1599"/>
                <a:gd name="T61" fmla="*/ 1618 h 1831"/>
                <a:gd name="T62" fmla="*/ 1467 w 1599"/>
                <a:gd name="T63" fmla="*/ 1651 h 1831"/>
                <a:gd name="T64" fmla="*/ 1447 w 1599"/>
                <a:gd name="T65" fmla="*/ 1679 h 1831"/>
                <a:gd name="T66" fmla="*/ 1419 w 1599"/>
                <a:gd name="T67" fmla="*/ 1700 h 1831"/>
                <a:gd name="T68" fmla="*/ 1386 w 1599"/>
                <a:gd name="T69" fmla="*/ 1711 h 1831"/>
                <a:gd name="T70" fmla="*/ 59 w 1599"/>
                <a:gd name="T71" fmla="*/ 1714 h 1831"/>
                <a:gd name="T72" fmla="*/ 36 w 1599"/>
                <a:gd name="T73" fmla="*/ 1718 h 1831"/>
                <a:gd name="T74" fmla="*/ 10 w 1599"/>
                <a:gd name="T75" fmla="*/ 1740 h 1831"/>
                <a:gd name="T76" fmla="*/ 0 w 1599"/>
                <a:gd name="T77" fmla="*/ 1773 h 1831"/>
                <a:gd name="T78" fmla="*/ 5 w 1599"/>
                <a:gd name="T79" fmla="*/ 1795 h 1831"/>
                <a:gd name="T80" fmla="*/ 26 w 1599"/>
                <a:gd name="T81" fmla="*/ 1821 h 1831"/>
                <a:gd name="T82" fmla="*/ 59 w 1599"/>
                <a:gd name="T83" fmla="*/ 1831 h 1831"/>
                <a:gd name="T84" fmla="*/ 1386 w 1599"/>
                <a:gd name="T85" fmla="*/ 1829 h 1831"/>
                <a:gd name="T86" fmla="*/ 1454 w 1599"/>
                <a:gd name="T87" fmla="*/ 1812 h 1831"/>
                <a:gd name="T88" fmla="*/ 1513 w 1599"/>
                <a:gd name="T89" fmla="*/ 1777 h 1831"/>
                <a:gd name="T90" fmla="*/ 1558 w 1599"/>
                <a:gd name="T91" fmla="*/ 1726 h 1831"/>
                <a:gd name="T92" fmla="*/ 1588 w 1599"/>
                <a:gd name="T93" fmla="*/ 1665 h 1831"/>
                <a:gd name="T94" fmla="*/ 1598 w 1599"/>
                <a:gd name="T95" fmla="*/ 1606 h 1831"/>
                <a:gd name="T96" fmla="*/ 1599 w 1599"/>
                <a:gd name="T97" fmla="*/ 583 h 1831"/>
                <a:gd name="T98" fmla="*/ 1594 w 1599"/>
                <a:gd name="T99" fmla="*/ 560 h 1831"/>
                <a:gd name="T100" fmla="*/ 1067 w 1599"/>
                <a:gd name="T101" fmla="*/ 404 h 1831"/>
                <a:gd name="T102" fmla="*/ 1188 w 1599"/>
                <a:gd name="T103" fmla="*/ 524 h 1831"/>
                <a:gd name="T104" fmla="*/ 1164 w 1599"/>
                <a:gd name="T105" fmla="*/ 522 h 1831"/>
                <a:gd name="T106" fmla="*/ 1131 w 1599"/>
                <a:gd name="T107" fmla="*/ 510 h 1831"/>
                <a:gd name="T108" fmla="*/ 1103 w 1599"/>
                <a:gd name="T109" fmla="*/ 490 h 1831"/>
                <a:gd name="T110" fmla="*/ 1083 w 1599"/>
                <a:gd name="T111" fmla="*/ 462 h 1831"/>
                <a:gd name="T112" fmla="*/ 1070 w 1599"/>
                <a:gd name="T113" fmla="*/ 429 h 1831"/>
                <a:gd name="T114" fmla="*/ 1067 w 1599"/>
                <a:gd name="T115" fmla="*/ 404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31">
                  <a:moveTo>
                    <a:pt x="1594" y="560"/>
                  </a:moveTo>
                  <a:lnTo>
                    <a:pt x="1594" y="560"/>
                  </a:lnTo>
                  <a:lnTo>
                    <a:pt x="1589" y="550"/>
                  </a:lnTo>
                  <a:lnTo>
                    <a:pt x="1582" y="542"/>
                  </a:lnTo>
                  <a:lnTo>
                    <a:pt x="1055" y="18"/>
                  </a:lnTo>
                  <a:lnTo>
                    <a:pt x="1055" y="18"/>
                  </a:lnTo>
                  <a:lnTo>
                    <a:pt x="1046" y="10"/>
                  </a:lnTo>
                  <a:lnTo>
                    <a:pt x="1035" y="5"/>
                  </a:lnTo>
                  <a:lnTo>
                    <a:pt x="1025" y="1"/>
                  </a:lnTo>
                  <a:lnTo>
                    <a:pt x="1014" y="0"/>
                  </a:lnTo>
                  <a:lnTo>
                    <a:pt x="237" y="0"/>
                  </a:lnTo>
                  <a:lnTo>
                    <a:pt x="237" y="0"/>
                  </a:lnTo>
                  <a:lnTo>
                    <a:pt x="225" y="1"/>
                  </a:lnTo>
                  <a:lnTo>
                    <a:pt x="213" y="1"/>
                  </a:lnTo>
                  <a:lnTo>
                    <a:pt x="189" y="5"/>
                  </a:lnTo>
                  <a:lnTo>
                    <a:pt x="167" y="11"/>
                  </a:lnTo>
                  <a:lnTo>
                    <a:pt x="145" y="19"/>
                  </a:lnTo>
                  <a:lnTo>
                    <a:pt x="124" y="29"/>
                  </a:lnTo>
                  <a:lnTo>
                    <a:pt x="105" y="41"/>
                  </a:lnTo>
                  <a:lnTo>
                    <a:pt x="86" y="55"/>
                  </a:lnTo>
                  <a:lnTo>
                    <a:pt x="70" y="70"/>
                  </a:lnTo>
                  <a:lnTo>
                    <a:pt x="54" y="86"/>
                  </a:lnTo>
                  <a:lnTo>
                    <a:pt x="41" y="105"/>
                  </a:lnTo>
                  <a:lnTo>
                    <a:pt x="29" y="125"/>
                  </a:lnTo>
                  <a:lnTo>
                    <a:pt x="19" y="145"/>
                  </a:lnTo>
                  <a:lnTo>
                    <a:pt x="11" y="167"/>
                  </a:lnTo>
                  <a:lnTo>
                    <a:pt x="5" y="189"/>
                  </a:lnTo>
                  <a:lnTo>
                    <a:pt x="2" y="213"/>
                  </a:lnTo>
                  <a:lnTo>
                    <a:pt x="1" y="225"/>
                  </a:lnTo>
                  <a:lnTo>
                    <a:pt x="0" y="238"/>
                  </a:lnTo>
                  <a:lnTo>
                    <a:pt x="0" y="747"/>
                  </a:lnTo>
                  <a:lnTo>
                    <a:pt x="0" y="747"/>
                  </a:lnTo>
                  <a:lnTo>
                    <a:pt x="2" y="759"/>
                  </a:lnTo>
                  <a:lnTo>
                    <a:pt x="5" y="770"/>
                  </a:lnTo>
                  <a:lnTo>
                    <a:pt x="10" y="779"/>
                  </a:lnTo>
                  <a:lnTo>
                    <a:pt x="17" y="789"/>
                  </a:lnTo>
                  <a:lnTo>
                    <a:pt x="26" y="796"/>
                  </a:lnTo>
                  <a:lnTo>
                    <a:pt x="36" y="801"/>
                  </a:lnTo>
                  <a:lnTo>
                    <a:pt x="47" y="804"/>
                  </a:lnTo>
                  <a:lnTo>
                    <a:pt x="59" y="805"/>
                  </a:lnTo>
                  <a:lnTo>
                    <a:pt x="59" y="805"/>
                  </a:lnTo>
                  <a:lnTo>
                    <a:pt x="71" y="804"/>
                  </a:lnTo>
                  <a:lnTo>
                    <a:pt x="81" y="801"/>
                  </a:lnTo>
                  <a:lnTo>
                    <a:pt x="91" y="796"/>
                  </a:lnTo>
                  <a:lnTo>
                    <a:pt x="101" y="789"/>
                  </a:lnTo>
                  <a:lnTo>
                    <a:pt x="107" y="779"/>
                  </a:lnTo>
                  <a:lnTo>
                    <a:pt x="113" y="770"/>
                  </a:lnTo>
                  <a:lnTo>
                    <a:pt x="116" y="759"/>
                  </a:lnTo>
                  <a:lnTo>
                    <a:pt x="117" y="747"/>
                  </a:lnTo>
                  <a:lnTo>
                    <a:pt x="117" y="238"/>
                  </a:lnTo>
                  <a:lnTo>
                    <a:pt x="117" y="238"/>
                  </a:lnTo>
                  <a:lnTo>
                    <a:pt x="118" y="225"/>
                  </a:lnTo>
                  <a:lnTo>
                    <a:pt x="120" y="213"/>
                  </a:lnTo>
                  <a:lnTo>
                    <a:pt x="122" y="202"/>
                  </a:lnTo>
                  <a:lnTo>
                    <a:pt x="126" y="190"/>
                  </a:lnTo>
                  <a:lnTo>
                    <a:pt x="132" y="180"/>
                  </a:lnTo>
                  <a:lnTo>
                    <a:pt x="138" y="170"/>
                  </a:lnTo>
                  <a:lnTo>
                    <a:pt x="145" y="161"/>
                  </a:lnTo>
                  <a:lnTo>
                    <a:pt x="152" y="152"/>
                  </a:lnTo>
                  <a:lnTo>
                    <a:pt x="161" y="145"/>
                  </a:lnTo>
                  <a:lnTo>
                    <a:pt x="171" y="138"/>
                  </a:lnTo>
                  <a:lnTo>
                    <a:pt x="180" y="132"/>
                  </a:lnTo>
                  <a:lnTo>
                    <a:pt x="190" y="127"/>
                  </a:lnTo>
                  <a:lnTo>
                    <a:pt x="202" y="122"/>
                  </a:lnTo>
                  <a:lnTo>
                    <a:pt x="213" y="119"/>
                  </a:lnTo>
                  <a:lnTo>
                    <a:pt x="225" y="117"/>
                  </a:lnTo>
                  <a:lnTo>
                    <a:pt x="237" y="117"/>
                  </a:lnTo>
                  <a:lnTo>
                    <a:pt x="951" y="117"/>
                  </a:lnTo>
                  <a:lnTo>
                    <a:pt x="951" y="404"/>
                  </a:lnTo>
                  <a:lnTo>
                    <a:pt x="951" y="404"/>
                  </a:lnTo>
                  <a:lnTo>
                    <a:pt x="951" y="417"/>
                  </a:lnTo>
                  <a:lnTo>
                    <a:pt x="952" y="429"/>
                  </a:lnTo>
                  <a:lnTo>
                    <a:pt x="955" y="453"/>
                  </a:lnTo>
                  <a:lnTo>
                    <a:pt x="961" y="475"/>
                  </a:lnTo>
                  <a:lnTo>
                    <a:pt x="970" y="497"/>
                  </a:lnTo>
                  <a:lnTo>
                    <a:pt x="979" y="517"/>
                  </a:lnTo>
                  <a:lnTo>
                    <a:pt x="991" y="537"/>
                  </a:lnTo>
                  <a:lnTo>
                    <a:pt x="1005" y="555"/>
                  </a:lnTo>
                  <a:lnTo>
                    <a:pt x="1020" y="572"/>
                  </a:lnTo>
                  <a:lnTo>
                    <a:pt x="1037" y="587"/>
                  </a:lnTo>
                  <a:lnTo>
                    <a:pt x="1055" y="602"/>
                  </a:lnTo>
                  <a:lnTo>
                    <a:pt x="1075" y="613"/>
                  </a:lnTo>
                  <a:lnTo>
                    <a:pt x="1095" y="623"/>
                  </a:lnTo>
                  <a:lnTo>
                    <a:pt x="1118" y="631"/>
                  </a:lnTo>
                  <a:lnTo>
                    <a:pt x="1140" y="637"/>
                  </a:lnTo>
                  <a:lnTo>
                    <a:pt x="1164" y="641"/>
                  </a:lnTo>
                  <a:lnTo>
                    <a:pt x="1175" y="642"/>
                  </a:lnTo>
                  <a:lnTo>
                    <a:pt x="1188" y="642"/>
                  </a:lnTo>
                  <a:lnTo>
                    <a:pt x="1482" y="642"/>
                  </a:lnTo>
                  <a:lnTo>
                    <a:pt x="1482" y="1594"/>
                  </a:lnTo>
                  <a:lnTo>
                    <a:pt x="1482" y="1594"/>
                  </a:lnTo>
                  <a:lnTo>
                    <a:pt x="1481" y="1606"/>
                  </a:lnTo>
                  <a:lnTo>
                    <a:pt x="1480" y="1618"/>
                  </a:lnTo>
                  <a:lnTo>
                    <a:pt x="1477" y="1630"/>
                  </a:lnTo>
                  <a:lnTo>
                    <a:pt x="1473" y="1641"/>
                  </a:lnTo>
                  <a:lnTo>
                    <a:pt x="1467" y="1651"/>
                  </a:lnTo>
                  <a:lnTo>
                    <a:pt x="1461" y="1661"/>
                  </a:lnTo>
                  <a:lnTo>
                    <a:pt x="1454" y="1670"/>
                  </a:lnTo>
                  <a:lnTo>
                    <a:pt x="1447" y="1679"/>
                  </a:lnTo>
                  <a:lnTo>
                    <a:pt x="1438" y="1686"/>
                  </a:lnTo>
                  <a:lnTo>
                    <a:pt x="1428" y="1694"/>
                  </a:lnTo>
                  <a:lnTo>
                    <a:pt x="1419" y="1700"/>
                  </a:lnTo>
                  <a:lnTo>
                    <a:pt x="1409" y="1705"/>
                  </a:lnTo>
                  <a:lnTo>
                    <a:pt x="1397" y="1709"/>
                  </a:lnTo>
                  <a:lnTo>
                    <a:pt x="1386" y="1711"/>
                  </a:lnTo>
                  <a:lnTo>
                    <a:pt x="1374" y="1713"/>
                  </a:lnTo>
                  <a:lnTo>
                    <a:pt x="1361" y="1714"/>
                  </a:lnTo>
                  <a:lnTo>
                    <a:pt x="59" y="1714"/>
                  </a:lnTo>
                  <a:lnTo>
                    <a:pt x="59" y="1714"/>
                  </a:lnTo>
                  <a:lnTo>
                    <a:pt x="47" y="1715"/>
                  </a:lnTo>
                  <a:lnTo>
                    <a:pt x="36" y="1718"/>
                  </a:lnTo>
                  <a:lnTo>
                    <a:pt x="26" y="1724"/>
                  </a:lnTo>
                  <a:lnTo>
                    <a:pt x="17" y="1731"/>
                  </a:lnTo>
                  <a:lnTo>
                    <a:pt x="10" y="1740"/>
                  </a:lnTo>
                  <a:lnTo>
                    <a:pt x="5" y="1750"/>
                  </a:lnTo>
                  <a:lnTo>
                    <a:pt x="2" y="1760"/>
                  </a:lnTo>
                  <a:lnTo>
                    <a:pt x="0" y="1773"/>
                  </a:lnTo>
                  <a:lnTo>
                    <a:pt x="0" y="1773"/>
                  </a:lnTo>
                  <a:lnTo>
                    <a:pt x="2" y="1784"/>
                  </a:lnTo>
                  <a:lnTo>
                    <a:pt x="5" y="1795"/>
                  </a:lnTo>
                  <a:lnTo>
                    <a:pt x="10" y="1806"/>
                  </a:lnTo>
                  <a:lnTo>
                    <a:pt x="17" y="1814"/>
                  </a:lnTo>
                  <a:lnTo>
                    <a:pt x="26" y="1821"/>
                  </a:lnTo>
                  <a:lnTo>
                    <a:pt x="36" y="1826"/>
                  </a:lnTo>
                  <a:lnTo>
                    <a:pt x="47" y="1829"/>
                  </a:lnTo>
                  <a:lnTo>
                    <a:pt x="59" y="1831"/>
                  </a:lnTo>
                  <a:lnTo>
                    <a:pt x="1361" y="1830"/>
                  </a:lnTo>
                  <a:lnTo>
                    <a:pt x="1361" y="1830"/>
                  </a:lnTo>
                  <a:lnTo>
                    <a:pt x="1386" y="1829"/>
                  </a:lnTo>
                  <a:lnTo>
                    <a:pt x="1409" y="1826"/>
                  </a:lnTo>
                  <a:lnTo>
                    <a:pt x="1432" y="1820"/>
                  </a:lnTo>
                  <a:lnTo>
                    <a:pt x="1454" y="1812"/>
                  </a:lnTo>
                  <a:lnTo>
                    <a:pt x="1475" y="1803"/>
                  </a:lnTo>
                  <a:lnTo>
                    <a:pt x="1494" y="1790"/>
                  </a:lnTo>
                  <a:lnTo>
                    <a:pt x="1513" y="1777"/>
                  </a:lnTo>
                  <a:lnTo>
                    <a:pt x="1529" y="1761"/>
                  </a:lnTo>
                  <a:lnTo>
                    <a:pt x="1545" y="1745"/>
                  </a:lnTo>
                  <a:lnTo>
                    <a:pt x="1558" y="1726"/>
                  </a:lnTo>
                  <a:lnTo>
                    <a:pt x="1570" y="1707"/>
                  </a:lnTo>
                  <a:lnTo>
                    <a:pt x="1581" y="1686"/>
                  </a:lnTo>
                  <a:lnTo>
                    <a:pt x="1588" y="1665"/>
                  </a:lnTo>
                  <a:lnTo>
                    <a:pt x="1594" y="1642"/>
                  </a:lnTo>
                  <a:lnTo>
                    <a:pt x="1597" y="1618"/>
                  </a:lnTo>
                  <a:lnTo>
                    <a:pt x="1598" y="1606"/>
                  </a:lnTo>
                  <a:lnTo>
                    <a:pt x="1599" y="1594"/>
                  </a:lnTo>
                  <a:lnTo>
                    <a:pt x="1599" y="583"/>
                  </a:lnTo>
                  <a:lnTo>
                    <a:pt x="1599" y="583"/>
                  </a:lnTo>
                  <a:lnTo>
                    <a:pt x="1598" y="572"/>
                  </a:lnTo>
                  <a:lnTo>
                    <a:pt x="1594" y="560"/>
                  </a:lnTo>
                  <a:lnTo>
                    <a:pt x="1594" y="560"/>
                  </a:lnTo>
                  <a:lnTo>
                    <a:pt x="1594" y="560"/>
                  </a:lnTo>
                  <a:lnTo>
                    <a:pt x="1594" y="560"/>
                  </a:lnTo>
                  <a:close/>
                  <a:moveTo>
                    <a:pt x="1067" y="404"/>
                  </a:moveTo>
                  <a:lnTo>
                    <a:pt x="1067" y="195"/>
                  </a:lnTo>
                  <a:lnTo>
                    <a:pt x="1398" y="524"/>
                  </a:lnTo>
                  <a:lnTo>
                    <a:pt x="1188" y="524"/>
                  </a:lnTo>
                  <a:lnTo>
                    <a:pt x="1188" y="524"/>
                  </a:lnTo>
                  <a:lnTo>
                    <a:pt x="1175" y="524"/>
                  </a:lnTo>
                  <a:lnTo>
                    <a:pt x="1164" y="522"/>
                  </a:lnTo>
                  <a:lnTo>
                    <a:pt x="1152" y="519"/>
                  </a:lnTo>
                  <a:lnTo>
                    <a:pt x="1141" y="515"/>
                  </a:lnTo>
                  <a:lnTo>
                    <a:pt x="1131" y="510"/>
                  </a:lnTo>
                  <a:lnTo>
                    <a:pt x="1121" y="504"/>
                  </a:lnTo>
                  <a:lnTo>
                    <a:pt x="1112" y="497"/>
                  </a:lnTo>
                  <a:lnTo>
                    <a:pt x="1103" y="490"/>
                  </a:lnTo>
                  <a:lnTo>
                    <a:pt x="1095" y="481"/>
                  </a:lnTo>
                  <a:lnTo>
                    <a:pt x="1088" y="472"/>
                  </a:lnTo>
                  <a:lnTo>
                    <a:pt x="1083" y="462"/>
                  </a:lnTo>
                  <a:lnTo>
                    <a:pt x="1078" y="451"/>
                  </a:lnTo>
                  <a:lnTo>
                    <a:pt x="1074" y="440"/>
                  </a:lnTo>
                  <a:lnTo>
                    <a:pt x="1070" y="429"/>
                  </a:lnTo>
                  <a:lnTo>
                    <a:pt x="1068" y="417"/>
                  </a:lnTo>
                  <a:lnTo>
                    <a:pt x="1067" y="404"/>
                  </a:lnTo>
                  <a:lnTo>
                    <a:pt x="1067"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99" name="Isosceles Triangle 98"/>
          <p:cNvSpPr/>
          <p:nvPr/>
        </p:nvSpPr>
        <p:spPr>
          <a:xfrm rot="5400000">
            <a:off x="6588249" y="2344848"/>
            <a:ext cx="269322" cy="129660"/>
          </a:xfrm>
          <a:prstGeom prs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defTabSz="457143"/>
            <a:endParaRPr lang="en-US" sz="800" dirty="0">
              <a:solidFill>
                <a:srgbClr val="003366"/>
              </a:solidFill>
              <a:latin typeface="Arial Narrow" panose="020B0606020202030204" pitchFamily="34" charset="0"/>
              <a:cs typeface="MoolBoran" panose="020B0100010101010101" pitchFamily="34" charset="0"/>
            </a:endParaRPr>
          </a:p>
        </p:txBody>
      </p:sp>
      <p:sp>
        <p:nvSpPr>
          <p:cNvPr id="100" name="Rectangle 99"/>
          <p:cNvSpPr/>
          <p:nvPr/>
        </p:nvSpPr>
        <p:spPr>
          <a:xfrm>
            <a:off x="5983218" y="2517161"/>
            <a:ext cx="53240" cy="988824"/>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800" dirty="0">
              <a:solidFill>
                <a:srgbClr val="003366"/>
              </a:solidFill>
              <a:latin typeface="Arial Narrow" panose="020B0606020202030204" pitchFamily="34" charset="0"/>
              <a:cs typeface="MoolBoran" panose="020B0100010101010101" pitchFamily="34" charset="0"/>
            </a:endParaRPr>
          </a:p>
        </p:txBody>
      </p:sp>
      <p:sp>
        <p:nvSpPr>
          <p:cNvPr id="102" name="Isosceles Triangle 101"/>
          <p:cNvSpPr/>
          <p:nvPr/>
        </p:nvSpPr>
        <p:spPr>
          <a:xfrm rot="16200000">
            <a:off x="1859903" y="2474150"/>
            <a:ext cx="269322" cy="129660"/>
          </a:xfrm>
          <a:prstGeom prs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defTabSz="457143"/>
            <a:endParaRPr lang="en-US" sz="800" dirty="0">
              <a:solidFill>
                <a:srgbClr val="003366"/>
              </a:solidFill>
              <a:latin typeface="Arial Narrow" panose="020B0606020202030204" pitchFamily="34" charset="0"/>
              <a:cs typeface="MoolBoran" panose="020B0100010101010101" pitchFamily="34" charset="0"/>
            </a:endParaRPr>
          </a:p>
        </p:txBody>
      </p:sp>
      <p:grpSp>
        <p:nvGrpSpPr>
          <p:cNvPr id="103" name="Group 102"/>
          <p:cNvGrpSpPr>
            <a:grpSpLocks noChangeAspect="1"/>
          </p:cNvGrpSpPr>
          <p:nvPr/>
        </p:nvGrpSpPr>
        <p:grpSpPr>
          <a:xfrm>
            <a:off x="5892760" y="3879299"/>
            <a:ext cx="204525" cy="227872"/>
            <a:chOff x="6194426" y="2092025"/>
            <a:chExt cx="880301" cy="891618"/>
          </a:xfrm>
          <a:solidFill>
            <a:srgbClr val="FF0000"/>
          </a:solidFill>
        </p:grpSpPr>
        <p:sp>
          <p:nvSpPr>
            <p:cNvPr id="104" name="Freeform 151"/>
            <p:cNvSpPr>
              <a:spLocks/>
            </p:cNvSpPr>
            <p:nvPr/>
          </p:nvSpPr>
          <p:spPr bwMode="auto">
            <a:xfrm>
              <a:off x="6328390" y="2669275"/>
              <a:ext cx="77872" cy="141584"/>
            </a:xfrm>
            <a:custGeom>
              <a:avLst/>
              <a:gdLst>
                <a:gd name="T0" fmla="*/ 30 w 122"/>
                <a:gd name="T1" fmla="*/ 0 h 223"/>
                <a:gd name="T2" fmla="*/ 0 w 122"/>
                <a:gd name="T3" fmla="*/ 0 h 223"/>
                <a:gd name="T4" fmla="*/ 0 w 122"/>
                <a:gd name="T5" fmla="*/ 223 h 223"/>
                <a:gd name="T6" fmla="*/ 30 w 122"/>
                <a:gd name="T7" fmla="*/ 223 h 223"/>
                <a:gd name="T8" fmla="*/ 30 w 122"/>
                <a:gd name="T9" fmla="*/ 223 h 223"/>
                <a:gd name="T10" fmla="*/ 49 w 122"/>
                <a:gd name="T11" fmla="*/ 222 h 223"/>
                <a:gd name="T12" fmla="*/ 64 w 122"/>
                <a:gd name="T13" fmla="*/ 221 h 223"/>
                <a:gd name="T14" fmla="*/ 77 w 122"/>
                <a:gd name="T15" fmla="*/ 218 h 223"/>
                <a:gd name="T16" fmla="*/ 86 w 122"/>
                <a:gd name="T17" fmla="*/ 214 h 223"/>
                <a:gd name="T18" fmla="*/ 86 w 122"/>
                <a:gd name="T19" fmla="*/ 214 h 223"/>
                <a:gd name="T20" fmla="*/ 94 w 122"/>
                <a:gd name="T21" fmla="*/ 209 h 223"/>
                <a:gd name="T22" fmla="*/ 101 w 122"/>
                <a:gd name="T23" fmla="*/ 202 h 223"/>
                <a:gd name="T24" fmla="*/ 107 w 122"/>
                <a:gd name="T25" fmla="*/ 193 h 223"/>
                <a:gd name="T26" fmla="*/ 113 w 122"/>
                <a:gd name="T27" fmla="*/ 184 h 223"/>
                <a:gd name="T28" fmla="*/ 113 w 122"/>
                <a:gd name="T29" fmla="*/ 184 h 223"/>
                <a:gd name="T30" fmla="*/ 117 w 122"/>
                <a:gd name="T31" fmla="*/ 170 h 223"/>
                <a:gd name="T32" fmla="*/ 120 w 122"/>
                <a:gd name="T33" fmla="*/ 155 h 223"/>
                <a:gd name="T34" fmla="*/ 121 w 122"/>
                <a:gd name="T35" fmla="*/ 136 h 223"/>
                <a:gd name="T36" fmla="*/ 122 w 122"/>
                <a:gd name="T37" fmla="*/ 113 h 223"/>
                <a:gd name="T38" fmla="*/ 122 w 122"/>
                <a:gd name="T39" fmla="*/ 113 h 223"/>
                <a:gd name="T40" fmla="*/ 122 w 122"/>
                <a:gd name="T41" fmla="*/ 96 h 223"/>
                <a:gd name="T42" fmla="*/ 121 w 122"/>
                <a:gd name="T43" fmla="*/ 83 h 223"/>
                <a:gd name="T44" fmla="*/ 119 w 122"/>
                <a:gd name="T45" fmla="*/ 70 h 223"/>
                <a:gd name="T46" fmla="*/ 117 w 122"/>
                <a:gd name="T47" fmla="*/ 57 h 223"/>
                <a:gd name="T48" fmla="*/ 114 w 122"/>
                <a:gd name="T49" fmla="*/ 47 h 223"/>
                <a:gd name="T50" fmla="*/ 110 w 122"/>
                <a:gd name="T51" fmla="*/ 38 h 223"/>
                <a:gd name="T52" fmla="*/ 105 w 122"/>
                <a:gd name="T53" fmla="*/ 31 h 223"/>
                <a:gd name="T54" fmla="*/ 100 w 122"/>
                <a:gd name="T55" fmla="*/ 23 h 223"/>
                <a:gd name="T56" fmla="*/ 100 w 122"/>
                <a:gd name="T57" fmla="*/ 23 h 223"/>
                <a:gd name="T58" fmla="*/ 95 w 122"/>
                <a:gd name="T59" fmla="*/ 18 h 223"/>
                <a:gd name="T60" fmla="*/ 89 w 122"/>
                <a:gd name="T61" fmla="*/ 13 h 223"/>
                <a:gd name="T62" fmla="*/ 81 w 122"/>
                <a:gd name="T63" fmla="*/ 9 h 223"/>
                <a:gd name="T64" fmla="*/ 73 w 122"/>
                <a:gd name="T65" fmla="*/ 6 h 223"/>
                <a:gd name="T66" fmla="*/ 63 w 122"/>
                <a:gd name="T67" fmla="*/ 3 h 223"/>
                <a:gd name="T68" fmla="*/ 53 w 122"/>
                <a:gd name="T69" fmla="*/ 1 h 223"/>
                <a:gd name="T70" fmla="*/ 43 w 122"/>
                <a:gd name="T71" fmla="*/ 0 h 223"/>
                <a:gd name="T72" fmla="*/ 30 w 122"/>
                <a:gd name="T73" fmla="*/ 0 h 223"/>
                <a:gd name="T74" fmla="*/ 30 w 122"/>
                <a:gd name="T7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223">
                  <a:moveTo>
                    <a:pt x="30" y="0"/>
                  </a:moveTo>
                  <a:lnTo>
                    <a:pt x="0" y="0"/>
                  </a:lnTo>
                  <a:lnTo>
                    <a:pt x="0" y="223"/>
                  </a:lnTo>
                  <a:lnTo>
                    <a:pt x="30" y="223"/>
                  </a:lnTo>
                  <a:lnTo>
                    <a:pt x="30" y="223"/>
                  </a:lnTo>
                  <a:lnTo>
                    <a:pt x="49" y="222"/>
                  </a:lnTo>
                  <a:lnTo>
                    <a:pt x="64" y="221"/>
                  </a:lnTo>
                  <a:lnTo>
                    <a:pt x="77" y="218"/>
                  </a:lnTo>
                  <a:lnTo>
                    <a:pt x="86" y="214"/>
                  </a:lnTo>
                  <a:lnTo>
                    <a:pt x="86" y="214"/>
                  </a:lnTo>
                  <a:lnTo>
                    <a:pt x="94" y="209"/>
                  </a:lnTo>
                  <a:lnTo>
                    <a:pt x="101" y="202"/>
                  </a:lnTo>
                  <a:lnTo>
                    <a:pt x="107" y="193"/>
                  </a:lnTo>
                  <a:lnTo>
                    <a:pt x="113" y="184"/>
                  </a:lnTo>
                  <a:lnTo>
                    <a:pt x="113" y="184"/>
                  </a:lnTo>
                  <a:lnTo>
                    <a:pt x="117" y="170"/>
                  </a:lnTo>
                  <a:lnTo>
                    <a:pt x="120" y="155"/>
                  </a:lnTo>
                  <a:lnTo>
                    <a:pt x="121" y="136"/>
                  </a:lnTo>
                  <a:lnTo>
                    <a:pt x="122" y="113"/>
                  </a:lnTo>
                  <a:lnTo>
                    <a:pt x="122" y="113"/>
                  </a:lnTo>
                  <a:lnTo>
                    <a:pt x="122" y="96"/>
                  </a:lnTo>
                  <a:lnTo>
                    <a:pt x="121" y="83"/>
                  </a:lnTo>
                  <a:lnTo>
                    <a:pt x="119" y="70"/>
                  </a:lnTo>
                  <a:lnTo>
                    <a:pt x="117" y="57"/>
                  </a:lnTo>
                  <a:lnTo>
                    <a:pt x="114" y="47"/>
                  </a:lnTo>
                  <a:lnTo>
                    <a:pt x="110" y="38"/>
                  </a:lnTo>
                  <a:lnTo>
                    <a:pt x="105" y="31"/>
                  </a:lnTo>
                  <a:lnTo>
                    <a:pt x="100" y="23"/>
                  </a:lnTo>
                  <a:lnTo>
                    <a:pt x="100" y="23"/>
                  </a:lnTo>
                  <a:lnTo>
                    <a:pt x="95" y="18"/>
                  </a:lnTo>
                  <a:lnTo>
                    <a:pt x="89" y="13"/>
                  </a:lnTo>
                  <a:lnTo>
                    <a:pt x="81" y="9"/>
                  </a:lnTo>
                  <a:lnTo>
                    <a:pt x="73" y="6"/>
                  </a:lnTo>
                  <a:lnTo>
                    <a:pt x="63" y="3"/>
                  </a:lnTo>
                  <a:lnTo>
                    <a:pt x="53" y="1"/>
                  </a:lnTo>
                  <a:lnTo>
                    <a:pt x="43"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42" name="Freeform 152"/>
            <p:cNvSpPr>
              <a:spLocks/>
            </p:cNvSpPr>
            <p:nvPr/>
          </p:nvSpPr>
          <p:spPr bwMode="auto">
            <a:xfrm>
              <a:off x="6538808" y="2667688"/>
              <a:ext cx="116808" cy="141584"/>
            </a:xfrm>
            <a:custGeom>
              <a:avLst/>
              <a:gdLst>
                <a:gd name="T0" fmla="*/ 85 w 171"/>
                <a:gd name="T1" fmla="*/ 0 h 232"/>
                <a:gd name="T2" fmla="*/ 66 w 171"/>
                <a:gd name="T3" fmla="*/ 2 h 232"/>
                <a:gd name="T4" fmla="*/ 50 w 171"/>
                <a:gd name="T5" fmla="*/ 7 h 232"/>
                <a:gd name="T6" fmla="*/ 35 w 171"/>
                <a:gd name="T7" fmla="*/ 15 h 232"/>
                <a:gd name="T8" fmla="*/ 23 w 171"/>
                <a:gd name="T9" fmla="*/ 26 h 232"/>
                <a:gd name="T10" fmla="*/ 18 w 171"/>
                <a:gd name="T11" fmla="*/ 35 h 232"/>
                <a:gd name="T12" fmla="*/ 9 w 171"/>
                <a:gd name="T13" fmla="*/ 52 h 232"/>
                <a:gd name="T14" fmla="*/ 3 w 171"/>
                <a:gd name="T15" fmla="*/ 75 h 232"/>
                <a:gd name="T16" fmla="*/ 0 w 171"/>
                <a:gd name="T17" fmla="*/ 101 h 232"/>
                <a:gd name="T18" fmla="*/ 0 w 171"/>
                <a:gd name="T19" fmla="*/ 116 h 232"/>
                <a:gd name="T20" fmla="*/ 1 w 171"/>
                <a:gd name="T21" fmla="*/ 145 h 232"/>
                <a:gd name="T22" fmla="*/ 5 w 171"/>
                <a:gd name="T23" fmla="*/ 169 h 232"/>
                <a:gd name="T24" fmla="*/ 13 w 171"/>
                <a:gd name="T25" fmla="*/ 189 h 232"/>
                <a:gd name="T26" fmla="*/ 23 w 171"/>
                <a:gd name="T27" fmla="*/ 205 h 232"/>
                <a:gd name="T28" fmla="*/ 29 w 171"/>
                <a:gd name="T29" fmla="*/ 211 h 232"/>
                <a:gd name="T30" fmla="*/ 42 w 171"/>
                <a:gd name="T31" fmla="*/ 222 h 232"/>
                <a:gd name="T32" fmla="*/ 58 w 171"/>
                <a:gd name="T33" fmla="*/ 228 h 232"/>
                <a:gd name="T34" fmla="*/ 75 w 171"/>
                <a:gd name="T35" fmla="*/ 232 h 232"/>
                <a:gd name="T36" fmla="*/ 86 w 171"/>
                <a:gd name="T37" fmla="*/ 232 h 232"/>
                <a:gd name="T38" fmla="*/ 104 w 171"/>
                <a:gd name="T39" fmla="*/ 230 h 232"/>
                <a:gd name="T40" fmla="*/ 122 w 171"/>
                <a:gd name="T41" fmla="*/ 225 h 232"/>
                <a:gd name="T42" fmla="*/ 136 w 171"/>
                <a:gd name="T43" fmla="*/ 217 h 232"/>
                <a:gd name="T44" fmla="*/ 148 w 171"/>
                <a:gd name="T45" fmla="*/ 205 h 232"/>
                <a:gd name="T46" fmla="*/ 153 w 171"/>
                <a:gd name="T47" fmla="*/ 198 h 232"/>
                <a:gd name="T48" fmla="*/ 162 w 171"/>
                <a:gd name="T49" fmla="*/ 180 h 232"/>
                <a:gd name="T50" fmla="*/ 168 w 171"/>
                <a:gd name="T51" fmla="*/ 156 h 232"/>
                <a:gd name="T52" fmla="*/ 170 w 171"/>
                <a:gd name="T53" fmla="*/ 127 h 232"/>
                <a:gd name="T54" fmla="*/ 171 w 171"/>
                <a:gd name="T55" fmla="*/ 111 h 232"/>
                <a:gd name="T56" fmla="*/ 169 w 171"/>
                <a:gd name="T57" fmla="*/ 84 h 232"/>
                <a:gd name="T58" fmla="*/ 165 w 171"/>
                <a:gd name="T59" fmla="*/ 60 h 232"/>
                <a:gd name="T60" fmla="*/ 158 w 171"/>
                <a:gd name="T61" fmla="*/ 42 h 232"/>
                <a:gd name="T62" fmla="*/ 147 w 171"/>
                <a:gd name="T63" fmla="*/ 26 h 232"/>
                <a:gd name="T64" fmla="*/ 141 w 171"/>
                <a:gd name="T65" fmla="*/ 20 h 232"/>
                <a:gd name="T66" fmla="*/ 128 w 171"/>
                <a:gd name="T67" fmla="*/ 10 h 232"/>
                <a:gd name="T68" fmla="*/ 112 w 171"/>
                <a:gd name="T69" fmla="*/ 4 h 232"/>
                <a:gd name="T70" fmla="*/ 94 w 171"/>
                <a:gd name="T71" fmla="*/ 0 h 232"/>
                <a:gd name="T72" fmla="*/ 85 w 171"/>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232">
                  <a:moveTo>
                    <a:pt x="85" y="0"/>
                  </a:moveTo>
                  <a:lnTo>
                    <a:pt x="85" y="0"/>
                  </a:lnTo>
                  <a:lnTo>
                    <a:pt x="75" y="0"/>
                  </a:lnTo>
                  <a:lnTo>
                    <a:pt x="66" y="2"/>
                  </a:lnTo>
                  <a:lnTo>
                    <a:pt x="58" y="4"/>
                  </a:lnTo>
                  <a:lnTo>
                    <a:pt x="50" y="7"/>
                  </a:lnTo>
                  <a:lnTo>
                    <a:pt x="42" y="10"/>
                  </a:lnTo>
                  <a:lnTo>
                    <a:pt x="35" y="15"/>
                  </a:lnTo>
                  <a:lnTo>
                    <a:pt x="29" y="20"/>
                  </a:lnTo>
                  <a:lnTo>
                    <a:pt x="23" y="26"/>
                  </a:lnTo>
                  <a:lnTo>
                    <a:pt x="23" y="26"/>
                  </a:lnTo>
                  <a:lnTo>
                    <a:pt x="18" y="35"/>
                  </a:lnTo>
                  <a:lnTo>
                    <a:pt x="13" y="43"/>
                  </a:lnTo>
                  <a:lnTo>
                    <a:pt x="9" y="52"/>
                  </a:lnTo>
                  <a:lnTo>
                    <a:pt x="5" y="62"/>
                  </a:lnTo>
                  <a:lnTo>
                    <a:pt x="3" y="75"/>
                  </a:lnTo>
                  <a:lnTo>
                    <a:pt x="1" y="87"/>
                  </a:lnTo>
                  <a:lnTo>
                    <a:pt x="0" y="101"/>
                  </a:lnTo>
                  <a:lnTo>
                    <a:pt x="0" y="116"/>
                  </a:lnTo>
                  <a:lnTo>
                    <a:pt x="0" y="116"/>
                  </a:lnTo>
                  <a:lnTo>
                    <a:pt x="0" y="131"/>
                  </a:lnTo>
                  <a:lnTo>
                    <a:pt x="1" y="145"/>
                  </a:lnTo>
                  <a:lnTo>
                    <a:pt x="3" y="158"/>
                  </a:lnTo>
                  <a:lnTo>
                    <a:pt x="5" y="169"/>
                  </a:lnTo>
                  <a:lnTo>
                    <a:pt x="8" y="180"/>
                  </a:lnTo>
                  <a:lnTo>
                    <a:pt x="13" y="189"/>
                  </a:lnTo>
                  <a:lnTo>
                    <a:pt x="18" y="198"/>
                  </a:lnTo>
                  <a:lnTo>
                    <a:pt x="23" y="205"/>
                  </a:lnTo>
                  <a:lnTo>
                    <a:pt x="23" y="205"/>
                  </a:lnTo>
                  <a:lnTo>
                    <a:pt x="29" y="211"/>
                  </a:lnTo>
                  <a:lnTo>
                    <a:pt x="35" y="217"/>
                  </a:lnTo>
                  <a:lnTo>
                    <a:pt x="42" y="222"/>
                  </a:lnTo>
                  <a:lnTo>
                    <a:pt x="50" y="225"/>
                  </a:lnTo>
                  <a:lnTo>
                    <a:pt x="58" y="228"/>
                  </a:lnTo>
                  <a:lnTo>
                    <a:pt x="67" y="230"/>
                  </a:lnTo>
                  <a:lnTo>
                    <a:pt x="75" y="232"/>
                  </a:lnTo>
                  <a:lnTo>
                    <a:pt x="86" y="232"/>
                  </a:lnTo>
                  <a:lnTo>
                    <a:pt x="86" y="232"/>
                  </a:lnTo>
                  <a:lnTo>
                    <a:pt x="95" y="232"/>
                  </a:lnTo>
                  <a:lnTo>
                    <a:pt x="104" y="230"/>
                  </a:lnTo>
                  <a:lnTo>
                    <a:pt x="113" y="228"/>
                  </a:lnTo>
                  <a:lnTo>
                    <a:pt x="122" y="225"/>
                  </a:lnTo>
                  <a:lnTo>
                    <a:pt x="129" y="222"/>
                  </a:lnTo>
                  <a:lnTo>
                    <a:pt x="136" y="217"/>
                  </a:lnTo>
                  <a:lnTo>
                    <a:pt x="142" y="211"/>
                  </a:lnTo>
                  <a:lnTo>
                    <a:pt x="148" y="205"/>
                  </a:lnTo>
                  <a:lnTo>
                    <a:pt x="148" y="205"/>
                  </a:lnTo>
                  <a:lnTo>
                    <a:pt x="153" y="198"/>
                  </a:lnTo>
                  <a:lnTo>
                    <a:pt x="158" y="190"/>
                  </a:lnTo>
                  <a:lnTo>
                    <a:pt x="162" y="180"/>
                  </a:lnTo>
                  <a:lnTo>
                    <a:pt x="165" y="168"/>
                  </a:lnTo>
                  <a:lnTo>
                    <a:pt x="168" y="156"/>
                  </a:lnTo>
                  <a:lnTo>
                    <a:pt x="169" y="143"/>
                  </a:lnTo>
                  <a:lnTo>
                    <a:pt x="170" y="127"/>
                  </a:lnTo>
                  <a:lnTo>
                    <a:pt x="171" y="111"/>
                  </a:lnTo>
                  <a:lnTo>
                    <a:pt x="171" y="111"/>
                  </a:lnTo>
                  <a:lnTo>
                    <a:pt x="170" y="96"/>
                  </a:lnTo>
                  <a:lnTo>
                    <a:pt x="169" y="84"/>
                  </a:lnTo>
                  <a:lnTo>
                    <a:pt x="167" y="72"/>
                  </a:lnTo>
                  <a:lnTo>
                    <a:pt x="165" y="60"/>
                  </a:lnTo>
                  <a:lnTo>
                    <a:pt x="162" y="51"/>
                  </a:lnTo>
                  <a:lnTo>
                    <a:pt x="158" y="42"/>
                  </a:lnTo>
                  <a:lnTo>
                    <a:pt x="152" y="34"/>
                  </a:lnTo>
                  <a:lnTo>
                    <a:pt x="147" y="26"/>
                  </a:lnTo>
                  <a:lnTo>
                    <a:pt x="147" y="26"/>
                  </a:lnTo>
                  <a:lnTo>
                    <a:pt x="141" y="20"/>
                  </a:lnTo>
                  <a:lnTo>
                    <a:pt x="135" y="15"/>
                  </a:lnTo>
                  <a:lnTo>
                    <a:pt x="128" y="10"/>
                  </a:lnTo>
                  <a:lnTo>
                    <a:pt x="120" y="7"/>
                  </a:lnTo>
                  <a:lnTo>
                    <a:pt x="112" y="4"/>
                  </a:lnTo>
                  <a:lnTo>
                    <a:pt x="103" y="2"/>
                  </a:lnTo>
                  <a:lnTo>
                    <a:pt x="94" y="0"/>
                  </a:lnTo>
                  <a:lnTo>
                    <a:pt x="85" y="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61" name="Freeform 153"/>
            <p:cNvSpPr>
              <a:spLocks noEditPoints="1"/>
            </p:cNvSpPr>
            <p:nvPr/>
          </p:nvSpPr>
          <p:spPr bwMode="auto">
            <a:xfrm>
              <a:off x="6194426" y="2569845"/>
              <a:ext cx="778707" cy="315375"/>
            </a:xfrm>
            <a:custGeom>
              <a:avLst/>
              <a:gdLst>
                <a:gd name="T0" fmla="*/ 1597 w 1602"/>
                <a:gd name="T1" fmla="*/ 85 h 648"/>
                <a:gd name="T2" fmla="*/ 1559 w 1602"/>
                <a:gd name="T3" fmla="*/ 28 h 648"/>
                <a:gd name="T4" fmla="*/ 1494 w 1602"/>
                <a:gd name="T5" fmla="*/ 1 h 648"/>
                <a:gd name="T6" fmla="*/ 84 w 1602"/>
                <a:gd name="T7" fmla="*/ 6 h 648"/>
                <a:gd name="T8" fmla="*/ 27 w 1602"/>
                <a:gd name="T9" fmla="*/ 44 h 648"/>
                <a:gd name="T10" fmla="*/ 0 w 1602"/>
                <a:gd name="T11" fmla="*/ 109 h 648"/>
                <a:gd name="T12" fmla="*/ 5 w 1602"/>
                <a:gd name="T13" fmla="*/ 562 h 648"/>
                <a:gd name="T14" fmla="*/ 43 w 1602"/>
                <a:gd name="T15" fmla="*/ 620 h 648"/>
                <a:gd name="T16" fmla="*/ 108 w 1602"/>
                <a:gd name="T17" fmla="*/ 647 h 648"/>
                <a:gd name="T18" fmla="*/ 1518 w 1602"/>
                <a:gd name="T19" fmla="*/ 642 h 648"/>
                <a:gd name="T20" fmla="*/ 1575 w 1602"/>
                <a:gd name="T21" fmla="*/ 603 h 648"/>
                <a:gd name="T22" fmla="*/ 1602 w 1602"/>
                <a:gd name="T23" fmla="*/ 540 h 648"/>
                <a:gd name="T24" fmla="*/ 530 w 1602"/>
                <a:gd name="T25" fmla="*/ 463 h 648"/>
                <a:gd name="T26" fmla="*/ 466 w 1602"/>
                <a:gd name="T27" fmla="*/ 517 h 648"/>
                <a:gd name="T28" fmla="*/ 375 w 1602"/>
                <a:gd name="T29" fmla="*/ 533 h 648"/>
                <a:gd name="T30" fmla="*/ 426 w 1602"/>
                <a:gd name="T31" fmla="*/ 129 h 648"/>
                <a:gd name="T32" fmla="*/ 497 w 1602"/>
                <a:gd name="T33" fmla="*/ 159 h 648"/>
                <a:gd name="T34" fmla="*/ 548 w 1602"/>
                <a:gd name="T35" fmla="*/ 231 h 648"/>
                <a:gd name="T36" fmla="*/ 563 w 1602"/>
                <a:gd name="T37" fmla="*/ 328 h 648"/>
                <a:gd name="T38" fmla="*/ 552 w 1602"/>
                <a:gd name="T39" fmla="*/ 420 h 648"/>
                <a:gd name="T40" fmla="*/ 999 w 1602"/>
                <a:gd name="T41" fmla="*/ 466 h 648"/>
                <a:gd name="T42" fmla="*/ 943 w 1602"/>
                <a:gd name="T43" fmla="*/ 515 h 648"/>
                <a:gd name="T44" fmla="*/ 877 w 1602"/>
                <a:gd name="T45" fmla="*/ 537 h 648"/>
                <a:gd name="T46" fmla="*/ 797 w 1602"/>
                <a:gd name="T47" fmla="*/ 539 h 648"/>
                <a:gd name="T48" fmla="*/ 716 w 1602"/>
                <a:gd name="T49" fmla="*/ 518 h 648"/>
                <a:gd name="T50" fmla="*/ 665 w 1602"/>
                <a:gd name="T51" fmla="*/ 481 h 648"/>
                <a:gd name="T52" fmla="*/ 630 w 1602"/>
                <a:gd name="T53" fmla="*/ 423 h 648"/>
                <a:gd name="T54" fmla="*/ 614 w 1602"/>
                <a:gd name="T55" fmla="*/ 330 h 648"/>
                <a:gd name="T56" fmla="*/ 635 w 1602"/>
                <a:gd name="T57" fmla="*/ 222 h 648"/>
                <a:gd name="T58" fmla="*/ 700 w 1602"/>
                <a:gd name="T59" fmla="*/ 150 h 648"/>
                <a:gd name="T60" fmla="*/ 825 w 1602"/>
                <a:gd name="T61" fmla="*/ 118 h 648"/>
                <a:gd name="T62" fmla="*/ 934 w 1602"/>
                <a:gd name="T63" fmla="*/ 140 h 648"/>
                <a:gd name="T64" fmla="*/ 1006 w 1602"/>
                <a:gd name="T65" fmla="*/ 203 h 648"/>
                <a:gd name="T66" fmla="*/ 1036 w 1602"/>
                <a:gd name="T67" fmla="*/ 327 h 648"/>
                <a:gd name="T68" fmla="*/ 1027 w 1602"/>
                <a:gd name="T69" fmla="*/ 406 h 648"/>
                <a:gd name="T70" fmla="*/ 1392 w 1602"/>
                <a:gd name="T71" fmla="*/ 524 h 648"/>
                <a:gd name="T72" fmla="*/ 1302 w 1602"/>
                <a:gd name="T73" fmla="*/ 541 h 648"/>
                <a:gd name="T74" fmla="*/ 1229 w 1602"/>
                <a:gd name="T75" fmla="*/ 532 h 648"/>
                <a:gd name="T76" fmla="*/ 1173 w 1602"/>
                <a:gd name="T77" fmla="*/ 510 h 648"/>
                <a:gd name="T78" fmla="*/ 1121 w 1602"/>
                <a:gd name="T79" fmla="*/ 453 h 648"/>
                <a:gd name="T80" fmla="*/ 1094 w 1602"/>
                <a:gd name="T81" fmla="*/ 381 h 648"/>
                <a:gd name="T82" fmla="*/ 1093 w 1602"/>
                <a:gd name="T83" fmla="*/ 281 h 648"/>
                <a:gd name="T84" fmla="*/ 1143 w 1602"/>
                <a:gd name="T85" fmla="*/ 173 h 648"/>
                <a:gd name="T86" fmla="*/ 1229 w 1602"/>
                <a:gd name="T87" fmla="*/ 126 h 648"/>
                <a:gd name="T88" fmla="*/ 1333 w 1602"/>
                <a:gd name="T89" fmla="*/ 120 h 648"/>
                <a:gd name="T90" fmla="*/ 1417 w 1602"/>
                <a:gd name="T91" fmla="*/ 150 h 648"/>
                <a:gd name="T92" fmla="*/ 1463 w 1602"/>
                <a:gd name="T93" fmla="*/ 201 h 648"/>
                <a:gd name="T94" fmla="*/ 1365 w 1602"/>
                <a:gd name="T95" fmla="*/ 254 h 648"/>
                <a:gd name="T96" fmla="*/ 1341 w 1602"/>
                <a:gd name="T97" fmla="*/ 225 h 648"/>
                <a:gd name="T98" fmla="*/ 1299 w 1602"/>
                <a:gd name="T99" fmla="*/ 213 h 648"/>
                <a:gd name="T100" fmla="*/ 1253 w 1602"/>
                <a:gd name="T101" fmla="*/ 226 h 648"/>
                <a:gd name="T102" fmla="*/ 1226 w 1602"/>
                <a:gd name="T103" fmla="*/ 262 h 648"/>
                <a:gd name="T104" fmla="*/ 1216 w 1602"/>
                <a:gd name="T105" fmla="*/ 328 h 648"/>
                <a:gd name="T106" fmla="*/ 1228 w 1602"/>
                <a:gd name="T107" fmla="*/ 405 h 648"/>
                <a:gd name="T108" fmla="*/ 1254 w 1602"/>
                <a:gd name="T109" fmla="*/ 436 h 648"/>
                <a:gd name="T110" fmla="*/ 1295 w 1602"/>
                <a:gd name="T111" fmla="*/ 446 h 648"/>
                <a:gd name="T112" fmla="*/ 1339 w 1602"/>
                <a:gd name="T113" fmla="*/ 435 h 648"/>
                <a:gd name="T114" fmla="*/ 1372 w 1602"/>
                <a:gd name="T115" fmla="*/ 384 h 648"/>
                <a:gd name="T116" fmla="*/ 1463 w 1602"/>
                <a:gd name="T117" fmla="*/ 460 h 648"/>
                <a:gd name="T118" fmla="*/ 1392 w 1602"/>
                <a:gd name="T119" fmla="*/ 5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2" h="648">
                  <a:moveTo>
                    <a:pt x="1602" y="527"/>
                  </a:moveTo>
                  <a:lnTo>
                    <a:pt x="1602" y="120"/>
                  </a:lnTo>
                  <a:lnTo>
                    <a:pt x="1602" y="120"/>
                  </a:lnTo>
                  <a:lnTo>
                    <a:pt x="1602" y="109"/>
                  </a:lnTo>
                  <a:lnTo>
                    <a:pt x="1600" y="96"/>
                  </a:lnTo>
                  <a:lnTo>
                    <a:pt x="1597" y="85"/>
                  </a:lnTo>
                  <a:lnTo>
                    <a:pt x="1593" y="74"/>
                  </a:lnTo>
                  <a:lnTo>
                    <a:pt x="1588" y="64"/>
                  </a:lnTo>
                  <a:lnTo>
                    <a:pt x="1581" y="53"/>
                  </a:lnTo>
                  <a:lnTo>
                    <a:pt x="1575" y="44"/>
                  </a:lnTo>
                  <a:lnTo>
                    <a:pt x="1567" y="36"/>
                  </a:lnTo>
                  <a:lnTo>
                    <a:pt x="1559" y="28"/>
                  </a:lnTo>
                  <a:lnTo>
                    <a:pt x="1550" y="20"/>
                  </a:lnTo>
                  <a:lnTo>
                    <a:pt x="1539" y="14"/>
                  </a:lnTo>
                  <a:lnTo>
                    <a:pt x="1529" y="10"/>
                  </a:lnTo>
                  <a:lnTo>
                    <a:pt x="1518" y="6"/>
                  </a:lnTo>
                  <a:lnTo>
                    <a:pt x="1506" y="3"/>
                  </a:lnTo>
                  <a:lnTo>
                    <a:pt x="1494" y="1"/>
                  </a:lnTo>
                  <a:lnTo>
                    <a:pt x="1482" y="0"/>
                  </a:lnTo>
                  <a:lnTo>
                    <a:pt x="120" y="0"/>
                  </a:lnTo>
                  <a:lnTo>
                    <a:pt x="120" y="0"/>
                  </a:lnTo>
                  <a:lnTo>
                    <a:pt x="108" y="1"/>
                  </a:lnTo>
                  <a:lnTo>
                    <a:pt x="95" y="3"/>
                  </a:lnTo>
                  <a:lnTo>
                    <a:pt x="84" y="6"/>
                  </a:lnTo>
                  <a:lnTo>
                    <a:pt x="73" y="10"/>
                  </a:lnTo>
                  <a:lnTo>
                    <a:pt x="63" y="14"/>
                  </a:lnTo>
                  <a:lnTo>
                    <a:pt x="52" y="20"/>
                  </a:lnTo>
                  <a:lnTo>
                    <a:pt x="43" y="28"/>
                  </a:lnTo>
                  <a:lnTo>
                    <a:pt x="35" y="36"/>
                  </a:lnTo>
                  <a:lnTo>
                    <a:pt x="27" y="44"/>
                  </a:lnTo>
                  <a:lnTo>
                    <a:pt x="20" y="53"/>
                  </a:lnTo>
                  <a:lnTo>
                    <a:pt x="14" y="64"/>
                  </a:lnTo>
                  <a:lnTo>
                    <a:pt x="9" y="74"/>
                  </a:lnTo>
                  <a:lnTo>
                    <a:pt x="5" y="85"/>
                  </a:lnTo>
                  <a:lnTo>
                    <a:pt x="2" y="96"/>
                  </a:lnTo>
                  <a:lnTo>
                    <a:pt x="0" y="109"/>
                  </a:lnTo>
                  <a:lnTo>
                    <a:pt x="0" y="120"/>
                  </a:lnTo>
                  <a:lnTo>
                    <a:pt x="0" y="527"/>
                  </a:lnTo>
                  <a:lnTo>
                    <a:pt x="0" y="527"/>
                  </a:lnTo>
                  <a:lnTo>
                    <a:pt x="0" y="540"/>
                  </a:lnTo>
                  <a:lnTo>
                    <a:pt x="2" y="551"/>
                  </a:lnTo>
                  <a:lnTo>
                    <a:pt x="5" y="562"/>
                  </a:lnTo>
                  <a:lnTo>
                    <a:pt x="9" y="574"/>
                  </a:lnTo>
                  <a:lnTo>
                    <a:pt x="14" y="584"/>
                  </a:lnTo>
                  <a:lnTo>
                    <a:pt x="20" y="594"/>
                  </a:lnTo>
                  <a:lnTo>
                    <a:pt x="27" y="603"/>
                  </a:lnTo>
                  <a:lnTo>
                    <a:pt x="35" y="612"/>
                  </a:lnTo>
                  <a:lnTo>
                    <a:pt x="43" y="620"/>
                  </a:lnTo>
                  <a:lnTo>
                    <a:pt x="52" y="627"/>
                  </a:lnTo>
                  <a:lnTo>
                    <a:pt x="63" y="633"/>
                  </a:lnTo>
                  <a:lnTo>
                    <a:pt x="73" y="638"/>
                  </a:lnTo>
                  <a:lnTo>
                    <a:pt x="84" y="642"/>
                  </a:lnTo>
                  <a:lnTo>
                    <a:pt x="95" y="644"/>
                  </a:lnTo>
                  <a:lnTo>
                    <a:pt x="108" y="647"/>
                  </a:lnTo>
                  <a:lnTo>
                    <a:pt x="120" y="648"/>
                  </a:lnTo>
                  <a:lnTo>
                    <a:pt x="1482" y="648"/>
                  </a:lnTo>
                  <a:lnTo>
                    <a:pt x="1482" y="648"/>
                  </a:lnTo>
                  <a:lnTo>
                    <a:pt x="1494" y="647"/>
                  </a:lnTo>
                  <a:lnTo>
                    <a:pt x="1506" y="644"/>
                  </a:lnTo>
                  <a:lnTo>
                    <a:pt x="1518" y="642"/>
                  </a:lnTo>
                  <a:lnTo>
                    <a:pt x="1529" y="638"/>
                  </a:lnTo>
                  <a:lnTo>
                    <a:pt x="1539" y="633"/>
                  </a:lnTo>
                  <a:lnTo>
                    <a:pt x="1550" y="627"/>
                  </a:lnTo>
                  <a:lnTo>
                    <a:pt x="1559" y="620"/>
                  </a:lnTo>
                  <a:lnTo>
                    <a:pt x="1567" y="612"/>
                  </a:lnTo>
                  <a:lnTo>
                    <a:pt x="1575" y="603"/>
                  </a:lnTo>
                  <a:lnTo>
                    <a:pt x="1581" y="594"/>
                  </a:lnTo>
                  <a:lnTo>
                    <a:pt x="1588" y="584"/>
                  </a:lnTo>
                  <a:lnTo>
                    <a:pt x="1593" y="574"/>
                  </a:lnTo>
                  <a:lnTo>
                    <a:pt x="1597" y="562"/>
                  </a:lnTo>
                  <a:lnTo>
                    <a:pt x="1600" y="551"/>
                  </a:lnTo>
                  <a:lnTo>
                    <a:pt x="1602" y="540"/>
                  </a:lnTo>
                  <a:lnTo>
                    <a:pt x="1602" y="527"/>
                  </a:lnTo>
                  <a:lnTo>
                    <a:pt x="1602" y="527"/>
                  </a:lnTo>
                  <a:close/>
                  <a:moveTo>
                    <a:pt x="549" y="430"/>
                  </a:moveTo>
                  <a:lnTo>
                    <a:pt x="549" y="430"/>
                  </a:lnTo>
                  <a:lnTo>
                    <a:pt x="541" y="447"/>
                  </a:lnTo>
                  <a:lnTo>
                    <a:pt x="530" y="463"/>
                  </a:lnTo>
                  <a:lnTo>
                    <a:pt x="520" y="477"/>
                  </a:lnTo>
                  <a:lnTo>
                    <a:pt x="508" y="489"/>
                  </a:lnTo>
                  <a:lnTo>
                    <a:pt x="508" y="489"/>
                  </a:lnTo>
                  <a:lnTo>
                    <a:pt x="493" y="501"/>
                  </a:lnTo>
                  <a:lnTo>
                    <a:pt x="480" y="510"/>
                  </a:lnTo>
                  <a:lnTo>
                    <a:pt x="466" y="517"/>
                  </a:lnTo>
                  <a:lnTo>
                    <a:pt x="450" y="522"/>
                  </a:lnTo>
                  <a:lnTo>
                    <a:pt x="450" y="522"/>
                  </a:lnTo>
                  <a:lnTo>
                    <a:pt x="431" y="527"/>
                  </a:lnTo>
                  <a:lnTo>
                    <a:pt x="411" y="530"/>
                  </a:lnTo>
                  <a:lnTo>
                    <a:pt x="393" y="532"/>
                  </a:lnTo>
                  <a:lnTo>
                    <a:pt x="375" y="533"/>
                  </a:lnTo>
                  <a:lnTo>
                    <a:pt x="188" y="533"/>
                  </a:lnTo>
                  <a:lnTo>
                    <a:pt x="188" y="125"/>
                  </a:lnTo>
                  <a:lnTo>
                    <a:pt x="375" y="125"/>
                  </a:lnTo>
                  <a:lnTo>
                    <a:pt x="375" y="125"/>
                  </a:lnTo>
                  <a:lnTo>
                    <a:pt x="402" y="126"/>
                  </a:lnTo>
                  <a:lnTo>
                    <a:pt x="426" y="129"/>
                  </a:lnTo>
                  <a:lnTo>
                    <a:pt x="446" y="133"/>
                  </a:lnTo>
                  <a:lnTo>
                    <a:pt x="456" y="137"/>
                  </a:lnTo>
                  <a:lnTo>
                    <a:pt x="465" y="141"/>
                  </a:lnTo>
                  <a:lnTo>
                    <a:pt x="465" y="141"/>
                  </a:lnTo>
                  <a:lnTo>
                    <a:pt x="481" y="149"/>
                  </a:lnTo>
                  <a:lnTo>
                    <a:pt x="497" y="159"/>
                  </a:lnTo>
                  <a:lnTo>
                    <a:pt x="509" y="170"/>
                  </a:lnTo>
                  <a:lnTo>
                    <a:pt x="521" y="184"/>
                  </a:lnTo>
                  <a:lnTo>
                    <a:pt x="521" y="184"/>
                  </a:lnTo>
                  <a:lnTo>
                    <a:pt x="531" y="198"/>
                  </a:lnTo>
                  <a:lnTo>
                    <a:pt x="541" y="214"/>
                  </a:lnTo>
                  <a:lnTo>
                    <a:pt x="548" y="231"/>
                  </a:lnTo>
                  <a:lnTo>
                    <a:pt x="553" y="249"/>
                  </a:lnTo>
                  <a:lnTo>
                    <a:pt x="553" y="249"/>
                  </a:lnTo>
                  <a:lnTo>
                    <a:pt x="558" y="268"/>
                  </a:lnTo>
                  <a:lnTo>
                    <a:pt x="561" y="288"/>
                  </a:lnTo>
                  <a:lnTo>
                    <a:pt x="563" y="307"/>
                  </a:lnTo>
                  <a:lnTo>
                    <a:pt x="563" y="328"/>
                  </a:lnTo>
                  <a:lnTo>
                    <a:pt x="563" y="328"/>
                  </a:lnTo>
                  <a:lnTo>
                    <a:pt x="562" y="359"/>
                  </a:lnTo>
                  <a:lnTo>
                    <a:pt x="560" y="386"/>
                  </a:lnTo>
                  <a:lnTo>
                    <a:pt x="558" y="398"/>
                  </a:lnTo>
                  <a:lnTo>
                    <a:pt x="555" y="409"/>
                  </a:lnTo>
                  <a:lnTo>
                    <a:pt x="552" y="420"/>
                  </a:lnTo>
                  <a:lnTo>
                    <a:pt x="549" y="430"/>
                  </a:lnTo>
                  <a:lnTo>
                    <a:pt x="549" y="430"/>
                  </a:lnTo>
                  <a:close/>
                  <a:moveTo>
                    <a:pt x="1013" y="444"/>
                  </a:moveTo>
                  <a:lnTo>
                    <a:pt x="1013" y="444"/>
                  </a:lnTo>
                  <a:lnTo>
                    <a:pt x="1007" y="454"/>
                  </a:lnTo>
                  <a:lnTo>
                    <a:pt x="999" y="466"/>
                  </a:lnTo>
                  <a:lnTo>
                    <a:pt x="991" y="475"/>
                  </a:lnTo>
                  <a:lnTo>
                    <a:pt x="983" y="484"/>
                  </a:lnTo>
                  <a:lnTo>
                    <a:pt x="974" y="492"/>
                  </a:lnTo>
                  <a:lnTo>
                    <a:pt x="964" y="501"/>
                  </a:lnTo>
                  <a:lnTo>
                    <a:pt x="954" y="508"/>
                  </a:lnTo>
                  <a:lnTo>
                    <a:pt x="943" y="515"/>
                  </a:lnTo>
                  <a:lnTo>
                    <a:pt x="943" y="515"/>
                  </a:lnTo>
                  <a:lnTo>
                    <a:pt x="932" y="521"/>
                  </a:lnTo>
                  <a:lnTo>
                    <a:pt x="919" y="526"/>
                  </a:lnTo>
                  <a:lnTo>
                    <a:pt x="906" y="530"/>
                  </a:lnTo>
                  <a:lnTo>
                    <a:pt x="892" y="533"/>
                  </a:lnTo>
                  <a:lnTo>
                    <a:pt x="877" y="537"/>
                  </a:lnTo>
                  <a:lnTo>
                    <a:pt x="863" y="539"/>
                  </a:lnTo>
                  <a:lnTo>
                    <a:pt x="846" y="540"/>
                  </a:lnTo>
                  <a:lnTo>
                    <a:pt x="830" y="541"/>
                  </a:lnTo>
                  <a:lnTo>
                    <a:pt x="830" y="541"/>
                  </a:lnTo>
                  <a:lnTo>
                    <a:pt x="813" y="540"/>
                  </a:lnTo>
                  <a:lnTo>
                    <a:pt x="797" y="539"/>
                  </a:lnTo>
                  <a:lnTo>
                    <a:pt x="781" y="538"/>
                  </a:lnTo>
                  <a:lnTo>
                    <a:pt x="767" y="534"/>
                  </a:lnTo>
                  <a:lnTo>
                    <a:pt x="753" y="531"/>
                  </a:lnTo>
                  <a:lnTo>
                    <a:pt x="739" y="528"/>
                  </a:lnTo>
                  <a:lnTo>
                    <a:pt x="727" y="523"/>
                  </a:lnTo>
                  <a:lnTo>
                    <a:pt x="716" y="518"/>
                  </a:lnTo>
                  <a:lnTo>
                    <a:pt x="716" y="518"/>
                  </a:lnTo>
                  <a:lnTo>
                    <a:pt x="704" y="512"/>
                  </a:lnTo>
                  <a:lnTo>
                    <a:pt x="694" y="506"/>
                  </a:lnTo>
                  <a:lnTo>
                    <a:pt x="684" y="498"/>
                  </a:lnTo>
                  <a:lnTo>
                    <a:pt x="674" y="490"/>
                  </a:lnTo>
                  <a:lnTo>
                    <a:pt x="665" y="481"/>
                  </a:lnTo>
                  <a:lnTo>
                    <a:pt x="657" y="471"/>
                  </a:lnTo>
                  <a:lnTo>
                    <a:pt x="650" y="460"/>
                  </a:lnTo>
                  <a:lnTo>
                    <a:pt x="643" y="449"/>
                  </a:lnTo>
                  <a:lnTo>
                    <a:pt x="643" y="449"/>
                  </a:lnTo>
                  <a:lnTo>
                    <a:pt x="635" y="437"/>
                  </a:lnTo>
                  <a:lnTo>
                    <a:pt x="630" y="423"/>
                  </a:lnTo>
                  <a:lnTo>
                    <a:pt x="625" y="410"/>
                  </a:lnTo>
                  <a:lnTo>
                    <a:pt x="621" y="395"/>
                  </a:lnTo>
                  <a:lnTo>
                    <a:pt x="618" y="380"/>
                  </a:lnTo>
                  <a:lnTo>
                    <a:pt x="616" y="364"/>
                  </a:lnTo>
                  <a:lnTo>
                    <a:pt x="615" y="347"/>
                  </a:lnTo>
                  <a:lnTo>
                    <a:pt x="614" y="330"/>
                  </a:lnTo>
                  <a:lnTo>
                    <a:pt x="614" y="330"/>
                  </a:lnTo>
                  <a:lnTo>
                    <a:pt x="615" y="305"/>
                  </a:lnTo>
                  <a:lnTo>
                    <a:pt x="618" y="283"/>
                  </a:lnTo>
                  <a:lnTo>
                    <a:pt x="622" y="261"/>
                  </a:lnTo>
                  <a:lnTo>
                    <a:pt x="628" y="240"/>
                  </a:lnTo>
                  <a:lnTo>
                    <a:pt x="635" y="222"/>
                  </a:lnTo>
                  <a:lnTo>
                    <a:pt x="646" y="204"/>
                  </a:lnTo>
                  <a:lnTo>
                    <a:pt x="657" y="189"/>
                  </a:lnTo>
                  <a:lnTo>
                    <a:pt x="669" y="174"/>
                  </a:lnTo>
                  <a:lnTo>
                    <a:pt x="669" y="174"/>
                  </a:lnTo>
                  <a:lnTo>
                    <a:pt x="685" y="161"/>
                  </a:lnTo>
                  <a:lnTo>
                    <a:pt x="700" y="150"/>
                  </a:lnTo>
                  <a:lnTo>
                    <a:pt x="718" y="140"/>
                  </a:lnTo>
                  <a:lnTo>
                    <a:pt x="736" y="132"/>
                  </a:lnTo>
                  <a:lnTo>
                    <a:pt x="757" y="126"/>
                  </a:lnTo>
                  <a:lnTo>
                    <a:pt x="777" y="122"/>
                  </a:lnTo>
                  <a:lnTo>
                    <a:pt x="800" y="119"/>
                  </a:lnTo>
                  <a:lnTo>
                    <a:pt x="825" y="118"/>
                  </a:lnTo>
                  <a:lnTo>
                    <a:pt x="825" y="118"/>
                  </a:lnTo>
                  <a:lnTo>
                    <a:pt x="849" y="119"/>
                  </a:lnTo>
                  <a:lnTo>
                    <a:pt x="873" y="122"/>
                  </a:lnTo>
                  <a:lnTo>
                    <a:pt x="894" y="126"/>
                  </a:lnTo>
                  <a:lnTo>
                    <a:pt x="915" y="132"/>
                  </a:lnTo>
                  <a:lnTo>
                    <a:pt x="934" y="140"/>
                  </a:lnTo>
                  <a:lnTo>
                    <a:pt x="951" y="149"/>
                  </a:lnTo>
                  <a:lnTo>
                    <a:pt x="968" y="160"/>
                  </a:lnTo>
                  <a:lnTo>
                    <a:pt x="982" y="173"/>
                  </a:lnTo>
                  <a:lnTo>
                    <a:pt x="982" y="173"/>
                  </a:lnTo>
                  <a:lnTo>
                    <a:pt x="994" y="187"/>
                  </a:lnTo>
                  <a:lnTo>
                    <a:pt x="1006" y="203"/>
                  </a:lnTo>
                  <a:lnTo>
                    <a:pt x="1015" y="220"/>
                  </a:lnTo>
                  <a:lnTo>
                    <a:pt x="1023" y="238"/>
                  </a:lnTo>
                  <a:lnTo>
                    <a:pt x="1029" y="259"/>
                  </a:lnTo>
                  <a:lnTo>
                    <a:pt x="1033" y="279"/>
                  </a:lnTo>
                  <a:lnTo>
                    <a:pt x="1035" y="302"/>
                  </a:lnTo>
                  <a:lnTo>
                    <a:pt x="1036" y="327"/>
                  </a:lnTo>
                  <a:lnTo>
                    <a:pt x="1036" y="327"/>
                  </a:lnTo>
                  <a:lnTo>
                    <a:pt x="1036" y="343"/>
                  </a:lnTo>
                  <a:lnTo>
                    <a:pt x="1035" y="361"/>
                  </a:lnTo>
                  <a:lnTo>
                    <a:pt x="1033" y="376"/>
                  </a:lnTo>
                  <a:lnTo>
                    <a:pt x="1030" y="392"/>
                  </a:lnTo>
                  <a:lnTo>
                    <a:pt x="1027" y="406"/>
                  </a:lnTo>
                  <a:lnTo>
                    <a:pt x="1023" y="419"/>
                  </a:lnTo>
                  <a:lnTo>
                    <a:pt x="1018" y="432"/>
                  </a:lnTo>
                  <a:lnTo>
                    <a:pt x="1013" y="444"/>
                  </a:lnTo>
                  <a:lnTo>
                    <a:pt x="1013" y="444"/>
                  </a:lnTo>
                  <a:close/>
                  <a:moveTo>
                    <a:pt x="1392" y="524"/>
                  </a:moveTo>
                  <a:lnTo>
                    <a:pt x="1392" y="524"/>
                  </a:lnTo>
                  <a:lnTo>
                    <a:pt x="1383" y="528"/>
                  </a:lnTo>
                  <a:lnTo>
                    <a:pt x="1374" y="531"/>
                  </a:lnTo>
                  <a:lnTo>
                    <a:pt x="1363" y="534"/>
                  </a:lnTo>
                  <a:lnTo>
                    <a:pt x="1352" y="537"/>
                  </a:lnTo>
                  <a:lnTo>
                    <a:pt x="1328" y="540"/>
                  </a:lnTo>
                  <a:lnTo>
                    <a:pt x="1302" y="541"/>
                  </a:lnTo>
                  <a:lnTo>
                    <a:pt x="1302" y="541"/>
                  </a:lnTo>
                  <a:lnTo>
                    <a:pt x="1285" y="540"/>
                  </a:lnTo>
                  <a:lnTo>
                    <a:pt x="1270" y="539"/>
                  </a:lnTo>
                  <a:lnTo>
                    <a:pt x="1255" y="538"/>
                  </a:lnTo>
                  <a:lnTo>
                    <a:pt x="1241" y="536"/>
                  </a:lnTo>
                  <a:lnTo>
                    <a:pt x="1229" y="532"/>
                  </a:lnTo>
                  <a:lnTo>
                    <a:pt x="1216" y="529"/>
                  </a:lnTo>
                  <a:lnTo>
                    <a:pt x="1204" y="525"/>
                  </a:lnTo>
                  <a:lnTo>
                    <a:pt x="1193" y="521"/>
                  </a:lnTo>
                  <a:lnTo>
                    <a:pt x="1193" y="521"/>
                  </a:lnTo>
                  <a:lnTo>
                    <a:pt x="1182" y="516"/>
                  </a:lnTo>
                  <a:lnTo>
                    <a:pt x="1173" y="510"/>
                  </a:lnTo>
                  <a:lnTo>
                    <a:pt x="1163" y="503"/>
                  </a:lnTo>
                  <a:lnTo>
                    <a:pt x="1154" y="494"/>
                  </a:lnTo>
                  <a:lnTo>
                    <a:pt x="1145" y="485"/>
                  </a:lnTo>
                  <a:lnTo>
                    <a:pt x="1136" y="476"/>
                  </a:lnTo>
                  <a:lnTo>
                    <a:pt x="1128" y="465"/>
                  </a:lnTo>
                  <a:lnTo>
                    <a:pt x="1121" y="453"/>
                  </a:lnTo>
                  <a:lnTo>
                    <a:pt x="1121" y="453"/>
                  </a:lnTo>
                  <a:lnTo>
                    <a:pt x="1114" y="440"/>
                  </a:lnTo>
                  <a:lnTo>
                    <a:pt x="1107" y="427"/>
                  </a:lnTo>
                  <a:lnTo>
                    <a:pt x="1102" y="412"/>
                  </a:lnTo>
                  <a:lnTo>
                    <a:pt x="1097" y="398"/>
                  </a:lnTo>
                  <a:lnTo>
                    <a:pt x="1094" y="381"/>
                  </a:lnTo>
                  <a:lnTo>
                    <a:pt x="1092" y="365"/>
                  </a:lnTo>
                  <a:lnTo>
                    <a:pt x="1090" y="347"/>
                  </a:lnTo>
                  <a:lnTo>
                    <a:pt x="1090" y="329"/>
                  </a:lnTo>
                  <a:lnTo>
                    <a:pt x="1090" y="329"/>
                  </a:lnTo>
                  <a:lnTo>
                    <a:pt x="1091" y="304"/>
                  </a:lnTo>
                  <a:lnTo>
                    <a:pt x="1093" y="281"/>
                  </a:lnTo>
                  <a:lnTo>
                    <a:pt x="1097" y="259"/>
                  </a:lnTo>
                  <a:lnTo>
                    <a:pt x="1103" y="239"/>
                  </a:lnTo>
                  <a:lnTo>
                    <a:pt x="1110" y="220"/>
                  </a:lnTo>
                  <a:lnTo>
                    <a:pt x="1120" y="203"/>
                  </a:lnTo>
                  <a:lnTo>
                    <a:pt x="1131" y="187"/>
                  </a:lnTo>
                  <a:lnTo>
                    <a:pt x="1143" y="173"/>
                  </a:lnTo>
                  <a:lnTo>
                    <a:pt x="1143" y="173"/>
                  </a:lnTo>
                  <a:lnTo>
                    <a:pt x="1158" y="160"/>
                  </a:lnTo>
                  <a:lnTo>
                    <a:pt x="1173" y="149"/>
                  </a:lnTo>
                  <a:lnTo>
                    <a:pt x="1191" y="140"/>
                  </a:lnTo>
                  <a:lnTo>
                    <a:pt x="1209" y="132"/>
                  </a:lnTo>
                  <a:lnTo>
                    <a:pt x="1229" y="126"/>
                  </a:lnTo>
                  <a:lnTo>
                    <a:pt x="1249" y="122"/>
                  </a:lnTo>
                  <a:lnTo>
                    <a:pt x="1272" y="119"/>
                  </a:lnTo>
                  <a:lnTo>
                    <a:pt x="1297" y="118"/>
                  </a:lnTo>
                  <a:lnTo>
                    <a:pt x="1297" y="118"/>
                  </a:lnTo>
                  <a:lnTo>
                    <a:pt x="1315" y="119"/>
                  </a:lnTo>
                  <a:lnTo>
                    <a:pt x="1333" y="120"/>
                  </a:lnTo>
                  <a:lnTo>
                    <a:pt x="1349" y="123"/>
                  </a:lnTo>
                  <a:lnTo>
                    <a:pt x="1364" y="126"/>
                  </a:lnTo>
                  <a:lnTo>
                    <a:pt x="1380" y="130"/>
                  </a:lnTo>
                  <a:lnTo>
                    <a:pt x="1393" y="136"/>
                  </a:lnTo>
                  <a:lnTo>
                    <a:pt x="1406" y="143"/>
                  </a:lnTo>
                  <a:lnTo>
                    <a:pt x="1417" y="150"/>
                  </a:lnTo>
                  <a:lnTo>
                    <a:pt x="1417" y="150"/>
                  </a:lnTo>
                  <a:lnTo>
                    <a:pt x="1428" y="158"/>
                  </a:lnTo>
                  <a:lnTo>
                    <a:pt x="1437" y="167"/>
                  </a:lnTo>
                  <a:lnTo>
                    <a:pt x="1447" y="178"/>
                  </a:lnTo>
                  <a:lnTo>
                    <a:pt x="1456" y="189"/>
                  </a:lnTo>
                  <a:lnTo>
                    <a:pt x="1463" y="201"/>
                  </a:lnTo>
                  <a:lnTo>
                    <a:pt x="1470" y="215"/>
                  </a:lnTo>
                  <a:lnTo>
                    <a:pt x="1478" y="230"/>
                  </a:lnTo>
                  <a:lnTo>
                    <a:pt x="1483" y="246"/>
                  </a:lnTo>
                  <a:lnTo>
                    <a:pt x="1372" y="270"/>
                  </a:lnTo>
                  <a:lnTo>
                    <a:pt x="1372" y="270"/>
                  </a:lnTo>
                  <a:lnTo>
                    <a:pt x="1365" y="254"/>
                  </a:lnTo>
                  <a:lnTo>
                    <a:pt x="1362" y="248"/>
                  </a:lnTo>
                  <a:lnTo>
                    <a:pt x="1359" y="242"/>
                  </a:lnTo>
                  <a:lnTo>
                    <a:pt x="1359" y="242"/>
                  </a:lnTo>
                  <a:lnTo>
                    <a:pt x="1354" y="236"/>
                  </a:lnTo>
                  <a:lnTo>
                    <a:pt x="1348" y="230"/>
                  </a:lnTo>
                  <a:lnTo>
                    <a:pt x="1341" y="225"/>
                  </a:lnTo>
                  <a:lnTo>
                    <a:pt x="1334" y="221"/>
                  </a:lnTo>
                  <a:lnTo>
                    <a:pt x="1334" y="221"/>
                  </a:lnTo>
                  <a:lnTo>
                    <a:pt x="1325" y="217"/>
                  </a:lnTo>
                  <a:lnTo>
                    <a:pt x="1317" y="215"/>
                  </a:lnTo>
                  <a:lnTo>
                    <a:pt x="1308" y="214"/>
                  </a:lnTo>
                  <a:lnTo>
                    <a:pt x="1299" y="213"/>
                  </a:lnTo>
                  <a:lnTo>
                    <a:pt x="1299" y="213"/>
                  </a:lnTo>
                  <a:lnTo>
                    <a:pt x="1288" y="214"/>
                  </a:lnTo>
                  <a:lnTo>
                    <a:pt x="1279" y="215"/>
                  </a:lnTo>
                  <a:lnTo>
                    <a:pt x="1270" y="218"/>
                  </a:lnTo>
                  <a:lnTo>
                    <a:pt x="1262" y="221"/>
                  </a:lnTo>
                  <a:lnTo>
                    <a:pt x="1253" y="226"/>
                  </a:lnTo>
                  <a:lnTo>
                    <a:pt x="1246" y="232"/>
                  </a:lnTo>
                  <a:lnTo>
                    <a:pt x="1239" y="239"/>
                  </a:lnTo>
                  <a:lnTo>
                    <a:pt x="1234" y="248"/>
                  </a:lnTo>
                  <a:lnTo>
                    <a:pt x="1234" y="248"/>
                  </a:lnTo>
                  <a:lnTo>
                    <a:pt x="1230" y="254"/>
                  </a:lnTo>
                  <a:lnTo>
                    <a:pt x="1226" y="262"/>
                  </a:lnTo>
                  <a:lnTo>
                    <a:pt x="1223" y="270"/>
                  </a:lnTo>
                  <a:lnTo>
                    <a:pt x="1220" y="281"/>
                  </a:lnTo>
                  <a:lnTo>
                    <a:pt x="1218" y="291"/>
                  </a:lnTo>
                  <a:lnTo>
                    <a:pt x="1217" y="302"/>
                  </a:lnTo>
                  <a:lnTo>
                    <a:pt x="1216" y="328"/>
                  </a:lnTo>
                  <a:lnTo>
                    <a:pt x="1216" y="328"/>
                  </a:lnTo>
                  <a:lnTo>
                    <a:pt x="1216" y="344"/>
                  </a:lnTo>
                  <a:lnTo>
                    <a:pt x="1217" y="359"/>
                  </a:lnTo>
                  <a:lnTo>
                    <a:pt x="1219" y="372"/>
                  </a:lnTo>
                  <a:lnTo>
                    <a:pt x="1222" y="384"/>
                  </a:lnTo>
                  <a:lnTo>
                    <a:pt x="1225" y="396"/>
                  </a:lnTo>
                  <a:lnTo>
                    <a:pt x="1228" y="405"/>
                  </a:lnTo>
                  <a:lnTo>
                    <a:pt x="1232" y="413"/>
                  </a:lnTo>
                  <a:lnTo>
                    <a:pt x="1237" y="420"/>
                  </a:lnTo>
                  <a:lnTo>
                    <a:pt x="1237" y="420"/>
                  </a:lnTo>
                  <a:lnTo>
                    <a:pt x="1242" y="427"/>
                  </a:lnTo>
                  <a:lnTo>
                    <a:pt x="1248" y="432"/>
                  </a:lnTo>
                  <a:lnTo>
                    <a:pt x="1254" y="436"/>
                  </a:lnTo>
                  <a:lnTo>
                    <a:pt x="1262" y="439"/>
                  </a:lnTo>
                  <a:lnTo>
                    <a:pt x="1269" y="442"/>
                  </a:lnTo>
                  <a:lnTo>
                    <a:pt x="1277" y="444"/>
                  </a:lnTo>
                  <a:lnTo>
                    <a:pt x="1285" y="445"/>
                  </a:lnTo>
                  <a:lnTo>
                    <a:pt x="1295" y="446"/>
                  </a:lnTo>
                  <a:lnTo>
                    <a:pt x="1295" y="446"/>
                  </a:lnTo>
                  <a:lnTo>
                    <a:pt x="1304" y="445"/>
                  </a:lnTo>
                  <a:lnTo>
                    <a:pt x="1312" y="444"/>
                  </a:lnTo>
                  <a:lnTo>
                    <a:pt x="1319" y="443"/>
                  </a:lnTo>
                  <a:lnTo>
                    <a:pt x="1326" y="441"/>
                  </a:lnTo>
                  <a:lnTo>
                    <a:pt x="1333" y="438"/>
                  </a:lnTo>
                  <a:lnTo>
                    <a:pt x="1339" y="435"/>
                  </a:lnTo>
                  <a:lnTo>
                    <a:pt x="1345" y="431"/>
                  </a:lnTo>
                  <a:lnTo>
                    <a:pt x="1349" y="425"/>
                  </a:lnTo>
                  <a:lnTo>
                    <a:pt x="1349" y="425"/>
                  </a:lnTo>
                  <a:lnTo>
                    <a:pt x="1358" y="414"/>
                  </a:lnTo>
                  <a:lnTo>
                    <a:pt x="1365" y="401"/>
                  </a:lnTo>
                  <a:lnTo>
                    <a:pt x="1372" y="384"/>
                  </a:lnTo>
                  <a:lnTo>
                    <a:pt x="1376" y="366"/>
                  </a:lnTo>
                  <a:lnTo>
                    <a:pt x="1487" y="400"/>
                  </a:lnTo>
                  <a:lnTo>
                    <a:pt x="1487" y="400"/>
                  </a:lnTo>
                  <a:lnTo>
                    <a:pt x="1481" y="422"/>
                  </a:lnTo>
                  <a:lnTo>
                    <a:pt x="1472" y="442"/>
                  </a:lnTo>
                  <a:lnTo>
                    <a:pt x="1463" y="460"/>
                  </a:lnTo>
                  <a:lnTo>
                    <a:pt x="1452" y="478"/>
                  </a:lnTo>
                  <a:lnTo>
                    <a:pt x="1452" y="478"/>
                  </a:lnTo>
                  <a:lnTo>
                    <a:pt x="1438" y="492"/>
                  </a:lnTo>
                  <a:lnTo>
                    <a:pt x="1425" y="505"/>
                  </a:lnTo>
                  <a:lnTo>
                    <a:pt x="1410" y="516"/>
                  </a:lnTo>
                  <a:lnTo>
                    <a:pt x="1392" y="524"/>
                  </a:lnTo>
                  <a:lnTo>
                    <a:pt x="1392"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63" name="Freeform 154"/>
            <p:cNvSpPr>
              <a:spLocks noEditPoints="1"/>
            </p:cNvSpPr>
            <p:nvPr/>
          </p:nvSpPr>
          <p:spPr bwMode="auto">
            <a:xfrm>
              <a:off x="6296020" y="2092025"/>
              <a:ext cx="778707" cy="891618"/>
            </a:xfrm>
            <a:custGeom>
              <a:avLst/>
              <a:gdLst>
                <a:gd name="T0" fmla="*/ 1589 w 1599"/>
                <a:gd name="T1" fmla="*/ 550 h 1831"/>
                <a:gd name="T2" fmla="*/ 1055 w 1599"/>
                <a:gd name="T3" fmla="*/ 18 h 1831"/>
                <a:gd name="T4" fmla="*/ 1025 w 1599"/>
                <a:gd name="T5" fmla="*/ 1 h 1831"/>
                <a:gd name="T6" fmla="*/ 237 w 1599"/>
                <a:gd name="T7" fmla="*/ 0 h 1831"/>
                <a:gd name="T8" fmla="*/ 189 w 1599"/>
                <a:gd name="T9" fmla="*/ 5 h 1831"/>
                <a:gd name="T10" fmla="*/ 124 w 1599"/>
                <a:gd name="T11" fmla="*/ 29 h 1831"/>
                <a:gd name="T12" fmla="*/ 70 w 1599"/>
                <a:gd name="T13" fmla="*/ 70 h 1831"/>
                <a:gd name="T14" fmla="*/ 29 w 1599"/>
                <a:gd name="T15" fmla="*/ 125 h 1831"/>
                <a:gd name="T16" fmla="*/ 5 w 1599"/>
                <a:gd name="T17" fmla="*/ 189 h 1831"/>
                <a:gd name="T18" fmla="*/ 0 w 1599"/>
                <a:gd name="T19" fmla="*/ 238 h 1831"/>
                <a:gd name="T20" fmla="*/ 2 w 1599"/>
                <a:gd name="T21" fmla="*/ 759 h 1831"/>
                <a:gd name="T22" fmla="*/ 17 w 1599"/>
                <a:gd name="T23" fmla="*/ 789 h 1831"/>
                <a:gd name="T24" fmla="*/ 47 w 1599"/>
                <a:gd name="T25" fmla="*/ 804 h 1831"/>
                <a:gd name="T26" fmla="*/ 71 w 1599"/>
                <a:gd name="T27" fmla="*/ 804 h 1831"/>
                <a:gd name="T28" fmla="*/ 101 w 1599"/>
                <a:gd name="T29" fmla="*/ 789 h 1831"/>
                <a:gd name="T30" fmla="*/ 116 w 1599"/>
                <a:gd name="T31" fmla="*/ 759 h 1831"/>
                <a:gd name="T32" fmla="*/ 117 w 1599"/>
                <a:gd name="T33" fmla="*/ 238 h 1831"/>
                <a:gd name="T34" fmla="*/ 122 w 1599"/>
                <a:gd name="T35" fmla="*/ 202 h 1831"/>
                <a:gd name="T36" fmla="*/ 138 w 1599"/>
                <a:gd name="T37" fmla="*/ 170 h 1831"/>
                <a:gd name="T38" fmla="*/ 161 w 1599"/>
                <a:gd name="T39" fmla="*/ 145 h 1831"/>
                <a:gd name="T40" fmla="*/ 190 w 1599"/>
                <a:gd name="T41" fmla="*/ 127 h 1831"/>
                <a:gd name="T42" fmla="*/ 225 w 1599"/>
                <a:gd name="T43" fmla="*/ 117 h 1831"/>
                <a:gd name="T44" fmla="*/ 951 w 1599"/>
                <a:gd name="T45" fmla="*/ 404 h 1831"/>
                <a:gd name="T46" fmla="*/ 952 w 1599"/>
                <a:gd name="T47" fmla="*/ 429 h 1831"/>
                <a:gd name="T48" fmla="*/ 970 w 1599"/>
                <a:gd name="T49" fmla="*/ 497 h 1831"/>
                <a:gd name="T50" fmla="*/ 1005 w 1599"/>
                <a:gd name="T51" fmla="*/ 555 h 1831"/>
                <a:gd name="T52" fmla="*/ 1055 w 1599"/>
                <a:gd name="T53" fmla="*/ 602 h 1831"/>
                <a:gd name="T54" fmla="*/ 1118 w 1599"/>
                <a:gd name="T55" fmla="*/ 631 h 1831"/>
                <a:gd name="T56" fmla="*/ 1175 w 1599"/>
                <a:gd name="T57" fmla="*/ 642 h 1831"/>
                <a:gd name="T58" fmla="*/ 1482 w 1599"/>
                <a:gd name="T59" fmla="*/ 1594 h 1831"/>
                <a:gd name="T60" fmla="*/ 1480 w 1599"/>
                <a:gd name="T61" fmla="*/ 1618 h 1831"/>
                <a:gd name="T62" fmla="*/ 1467 w 1599"/>
                <a:gd name="T63" fmla="*/ 1651 h 1831"/>
                <a:gd name="T64" fmla="*/ 1447 w 1599"/>
                <a:gd name="T65" fmla="*/ 1679 h 1831"/>
                <a:gd name="T66" fmla="*/ 1419 w 1599"/>
                <a:gd name="T67" fmla="*/ 1700 h 1831"/>
                <a:gd name="T68" fmla="*/ 1386 w 1599"/>
                <a:gd name="T69" fmla="*/ 1711 h 1831"/>
                <a:gd name="T70" fmla="*/ 59 w 1599"/>
                <a:gd name="T71" fmla="*/ 1714 h 1831"/>
                <a:gd name="T72" fmla="*/ 36 w 1599"/>
                <a:gd name="T73" fmla="*/ 1718 h 1831"/>
                <a:gd name="T74" fmla="*/ 10 w 1599"/>
                <a:gd name="T75" fmla="*/ 1740 h 1831"/>
                <a:gd name="T76" fmla="*/ 0 w 1599"/>
                <a:gd name="T77" fmla="*/ 1773 h 1831"/>
                <a:gd name="T78" fmla="*/ 5 w 1599"/>
                <a:gd name="T79" fmla="*/ 1795 h 1831"/>
                <a:gd name="T80" fmla="*/ 26 w 1599"/>
                <a:gd name="T81" fmla="*/ 1821 h 1831"/>
                <a:gd name="T82" fmla="*/ 59 w 1599"/>
                <a:gd name="T83" fmla="*/ 1831 h 1831"/>
                <a:gd name="T84" fmla="*/ 1386 w 1599"/>
                <a:gd name="T85" fmla="*/ 1829 h 1831"/>
                <a:gd name="T86" fmla="*/ 1454 w 1599"/>
                <a:gd name="T87" fmla="*/ 1812 h 1831"/>
                <a:gd name="T88" fmla="*/ 1513 w 1599"/>
                <a:gd name="T89" fmla="*/ 1777 h 1831"/>
                <a:gd name="T90" fmla="*/ 1558 w 1599"/>
                <a:gd name="T91" fmla="*/ 1726 h 1831"/>
                <a:gd name="T92" fmla="*/ 1588 w 1599"/>
                <a:gd name="T93" fmla="*/ 1665 h 1831"/>
                <a:gd name="T94" fmla="*/ 1598 w 1599"/>
                <a:gd name="T95" fmla="*/ 1606 h 1831"/>
                <a:gd name="T96" fmla="*/ 1599 w 1599"/>
                <a:gd name="T97" fmla="*/ 583 h 1831"/>
                <a:gd name="T98" fmla="*/ 1594 w 1599"/>
                <a:gd name="T99" fmla="*/ 560 h 1831"/>
                <a:gd name="T100" fmla="*/ 1067 w 1599"/>
                <a:gd name="T101" fmla="*/ 404 h 1831"/>
                <a:gd name="T102" fmla="*/ 1188 w 1599"/>
                <a:gd name="T103" fmla="*/ 524 h 1831"/>
                <a:gd name="T104" fmla="*/ 1164 w 1599"/>
                <a:gd name="T105" fmla="*/ 522 h 1831"/>
                <a:gd name="T106" fmla="*/ 1131 w 1599"/>
                <a:gd name="T107" fmla="*/ 510 h 1831"/>
                <a:gd name="T108" fmla="*/ 1103 w 1599"/>
                <a:gd name="T109" fmla="*/ 490 h 1831"/>
                <a:gd name="T110" fmla="*/ 1083 w 1599"/>
                <a:gd name="T111" fmla="*/ 462 h 1831"/>
                <a:gd name="T112" fmla="*/ 1070 w 1599"/>
                <a:gd name="T113" fmla="*/ 429 h 1831"/>
                <a:gd name="T114" fmla="*/ 1067 w 1599"/>
                <a:gd name="T115" fmla="*/ 404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31">
                  <a:moveTo>
                    <a:pt x="1594" y="560"/>
                  </a:moveTo>
                  <a:lnTo>
                    <a:pt x="1594" y="560"/>
                  </a:lnTo>
                  <a:lnTo>
                    <a:pt x="1589" y="550"/>
                  </a:lnTo>
                  <a:lnTo>
                    <a:pt x="1582" y="542"/>
                  </a:lnTo>
                  <a:lnTo>
                    <a:pt x="1055" y="18"/>
                  </a:lnTo>
                  <a:lnTo>
                    <a:pt x="1055" y="18"/>
                  </a:lnTo>
                  <a:lnTo>
                    <a:pt x="1046" y="10"/>
                  </a:lnTo>
                  <a:lnTo>
                    <a:pt x="1035" y="5"/>
                  </a:lnTo>
                  <a:lnTo>
                    <a:pt x="1025" y="1"/>
                  </a:lnTo>
                  <a:lnTo>
                    <a:pt x="1014" y="0"/>
                  </a:lnTo>
                  <a:lnTo>
                    <a:pt x="237" y="0"/>
                  </a:lnTo>
                  <a:lnTo>
                    <a:pt x="237" y="0"/>
                  </a:lnTo>
                  <a:lnTo>
                    <a:pt x="225" y="1"/>
                  </a:lnTo>
                  <a:lnTo>
                    <a:pt x="213" y="1"/>
                  </a:lnTo>
                  <a:lnTo>
                    <a:pt x="189" y="5"/>
                  </a:lnTo>
                  <a:lnTo>
                    <a:pt x="167" y="11"/>
                  </a:lnTo>
                  <a:lnTo>
                    <a:pt x="145" y="19"/>
                  </a:lnTo>
                  <a:lnTo>
                    <a:pt x="124" y="29"/>
                  </a:lnTo>
                  <a:lnTo>
                    <a:pt x="105" y="41"/>
                  </a:lnTo>
                  <a:lnTo>
                    <a:pt x="86" y="55"/>
                  </a:lnTo>
                  <a:lnTo>
                    <a:pt x="70" y="70"/>
                  </a:lnTo>
                  <a:lnTo>
                    <a:pt x="54" y="86"/>
                  </a:lnTo>
                  <a:lnTo>
                    <a:pt x="41" y="105"/>
                  </a:lnTo>
                  <a:lnTo>
                    <a:pt x="29" y="125"/>
                  </a:lnTo>
                  <a:lnTo>
                    <a:pt x="19" y="145"/>
                  </a:lnTo>
                  <a:lnTo>
                    <a:pt x="11" y="167"/>
                  </a:lnTo>
                  <a:lnTo>
                    <a:pt x="5" y="189"/>
                  </a:lnTo>
                  <a:lnTo>
                    <a:pt x="2" y="213"/>
                  </a:lnTo>
                  <a:lnTo>
                    <a:pt x="1" y="225"/>
                  </a:lnTo>
                  <a:lnTo>
                    <a:pt x="0" y="238"/>
                  </a:lnTo>
                  <a:lnTo>
                    <a:pt x="0" y="747"/>
                  </a:lnTo>
                  <a:lnTo>
                    <a:pt x="0" y="747"/>
                  </a:lnTo>
                  <a:lnTo>
                    <a:pt x="2" y="759"/>
                  </a:lnTo>
                  <a:lnTo>
                    <a:pt x="5" y="770"/>
                  </a:lnTo>
                  <a:lnTo>
                    <a:pt x="10" y="779"/>
                  </a:lnTo>
                  <a:lnTo>
                    <a:pt x="17" y="789"/>
                  </a:lnTo>
                  <a:lnTo>
                    <a:pt x="26" y="796"/>
                  </a:lnTo>
                  <a:lnTo>
                    <a:pt x="36" y="801"/>
                  </a:lnTo>
                  <a:lnTo>
                    <a:pt x="47" y="804"/>
                  </a:lnTo>
                  <a:lnTo>
                    <a:pt x="59" y="805"/>
                  </a:lnTo>
                  <a:lnTo>
                    <a:pt x="59" y="805"/>
                  </a:lnTo>
                  <a:lnTo>
                    <a:pt x="71" y="804"/>
                  </a:lnTo>
                  <a:lnTo>
                    <a:pt x="81" y="801"/>
                  </a:lnTo>
                  <a:lnTo>
                    <a:pt x="91" y="796"/>
                  </a:lnTo>
                  <a:lnTo>
                    <a:pt x="101" y="789"/>
                  </a:lnTo>
                  <a:lnTo>
                    <a:pt x="107" y="779"/>
                  </a:lnTo>
                  <a:lnTo>
                    <a:pt x="113" y="770"/>
                  </a:lnTo>
                  <a:lnTo>
                    <a:pt x="116" y="759"/>
                  </a:lnTo>
                  <a:lnTo>
                    <a:pt x="117" y="747"/>
                  </a:lnTo>
                  <a:lnTo>
                    <a:pt x="117" y="238"/>
                  </a:lnTo>
                  <a:lnTo>
                    <a:pt x="117" y="238"/>
                  </a:lnTo>
                  <a:lnTo>
                    <a:pt x="118" y="225"/>
                  </a:lnTo>
                  <a:lnTo>
                    <a:pt x="120" y="213"/>
                  </a:lnTo>
                  <a:lnTo>
                    <a:pt x="122" y="202"/>
                  </a:lnTo>
                  <a:lnTo>
                    <a:pt x="126" y="190"/>
                  </a:lnTo>
                  <a:lnTo>
                    <a:pt x="132" y="180"/>
                  </a:lnTo>
                  <a:lnTo>
                    <a:pt x="138" y="170"/>
                  </a:lnTo>
                  <a:lnTo>
                    <a:pt x="145" y="161"/>
                  </a:lnTo>
                  <a:lnTo>
                    <a:pt x="152" y="152"/>
                  </a:lnTo>
                  <a:lnTo>
                    <a:pt x="161" y="145"/>
                  </a:lnTo>
                  <a:lnTo>
                    <a:pt x="171" y="138"/>
                  </a:lnTo>
                  <a:lnTo>
                    <a:pt x="180" y="132"/>
                  </a:lnTo>
                  <a:lnTo>
                    <a:pt x="190" y="127"/>
                  </a:lnTo>
                  <a:lnTo>
                    <a:pt x="202" y="122"/>
                  </a:lnTo>
                  <a:lnTo>
                    <a:pt x="213" y="119"/>
                  </a:lnTo>
                  <a:lnTo>
                    <a:pt x="225" y="117"/>
                  </a:lnTo>
                  <a:lnTo>
                    <a:pt x="237" y="117"/>
                  </a:lnTo>
                  <a:lnTo>
                    <a:pt x="951" y="117"/>
                  </a:lnTo>
                  <a:lnTo>
                    <a:pt x="951" y="404"/>
                  </a:lnTo>
                  <a:lnTo>
                    <a:pt x="951" y="404"/>
                  </a:lnTo>
                  <a:lnTo>
                    <a:pt x="951" y="417"/>
                  </a:lnTo>
                  <a:lnTo>
                    <a:pt x="952" y="429"/>
                  </a:lnTo>
                  <a:lnTo>
                    <a:pt x="955" y="453"/>
                  </a:lnTo>
                  <a:lnTo>
                    <a:pt x="961" y="475"/>
                  </a:lnTo>
                  <a:lnTo>
                    <a:pt x="970" y="497"/>
                  </a:lnTo>
                  <a:lnTo>
                    <a:pt x="979" y="517"/>
                  </a:lnTo>
                  <a:lnTo>
                    <a:pt x="991" y="537"/>
                  </a:lnTo>
                  <a:lnTo>
                    <a:pt x="1005" y="555"/>
                  </a:lnTo>
                  <a:lnTo>
                    <a:pt x="1020" y="572"/>
                  </a:lnTo>
                  <a:lnTo>
                    <a:pt x="1037" y="587"/>
                  </a:lnTo>
                  <a:lnTo>
                    <a:pt x="1055" y="602"/>
                  </a:lnTo>
                  <a:lnTo>
                    <a:pt x="1075" y="613"/>
                  </a:lnTo>
                  <a:lnTo>
                    <a:pt x="1095" y="623"/>
                  </a:lnTo>
                  <a:lnTo>
                    <a:pt x="1118" y="631"/>
                  </a:lnTo>
                  <a:lnTo>
                    <a:pt x="1140" y="637"/>
                  </a:lnTo>
                  <a:lnTo>
                    <a:pt x="1164" y="641"/>
                  </a:lnTo>
                  <a:lnTo>
                    <a:pt x="1175" y="642"/>
                  </a:lnTo>
                  <a:lnTo>
                    <a:pt x="1188" y="642"/>
                  </a:lnTo>
                  <a:lnTo>
                    <a:pt x="1482" y="642"/>
                  </a:lnTo>
                  <a:lnTo>
                    <a:pt x="1482" y="1594"/>
                  </a:lnTo>
                  <a:lnTo>
                    <a:pt x="1482" y="1594"/>
                  </a:lnTo>
                  <a:lnTo>
                    <a:pt x="1481" y="1606"/>
                  </a:lnTo>
                  <a:lnTo>
                    <a:pt x="1480" y="1618"/>
                  </a:lnTo>
                  <a:lnTo>
                    <a:pt x="1477" y="1630"/>
                  </a:lnTo>
                  <a:lnTo>
                    <a:pt x="1473" y="1641"/>
                  </a:lnTo>
                  <a:lnTo>
                    <a:pt x="1467" y="1651"/>
                  </a:lnTo>
                  <a:lnTo>
                    <a:pt x="1461" y="1661"/>
                  </a:lnTo>
                  <a:lnTo>
                    <a:pt x="1454" y="1670"/>
                  </a:lnTo>
                  <a:lnTo>
                    <a:pt x="1447" y="1679"/>
                  </a:lnTo>
                  <a:lnTo>
                    <a:pt x="1438" y="1686"/>
                  </a:lnTo>
                  <a:lnTo>
                    <a:pt x="1428" y="1694"/>
                  </a:lnTo>
                  <a:lnTo>
                    <a:pt x="1419" y="1700"/>
                  </a:lnTo>
                  <a:lnTo>
                    <a:pt x="1409" y="1705"/>
                  </a:lnTo>
                  <a:lnTo>
                    <a:pt x="1397" y="1709"/>
                  </a:lnTo>
                  <a:lnTo>
                    <a:pt x="1386" y="1711"/>
                  </a:lnTo>
                  <a:lnTo>
                    <a:pt x="1374" y="1713"/>
                  </a:lnTo>
                  <a:lnTo>
                    <a:pt x="1361" y="1714"/>
                  </a:lnTo>
                  <a:lnTo>
                    <a:pt x="59" y="1714"/>
                  </a:lnTo>
                  <a:lnTo>
                    <a:pt x="59" y="1714"/>
                  </a:lnTo>
                  <a:lnTo>
                    <a:pt x="47" y="1715"/>
                  </a:lnTo>
                  <a:lnTo>
                    <a:pt x="36" y="1718"/>
                  </a:lnTo>
                  <a:lnTo>
                    <a:pt x="26" y="1724"/>
                  </a:lnTo>
                  <a:lnTo>
                    <a:pt x="17" y="1731"/>
                  </a:lnTo>
                  <a:lnTo>
                    <a:pt x="10" y="1740"/>
                  </a:lnTo>
                  <a:lnTo>
                    <a:pt x="5" y="1750"/>
                  </a:lnTo>
                  <a:lnTo>
                    <a:pt x="2" y="1760"/>
                  </a:lnTo>
                  <a:lnTo>
                    <a:pt x="0" y="1773"/>
                  </a:lnTo>
                  <a:lnTo>
                    <a:pt x="0" y="1773"/>
                  </a:lnTo>
                  <a:lnTo>
                    <a:pt x="2" y="1784"/>
                  </a:lnTo>
                  <a:lnTo>
                    <a:pt x="5" y="1795"/>
                  </a:lnTo>
                  <a:lnTo>
                    <a:pt x="10" y="1806"/>
                  </a:lnTo>
                  <a:lnTo>
                    <a:pt x="17" y="1814"/>
                  </a:lnTo>
                  <a:lnTo>
                    <a:pt x="26" y="1821"/>
                  </a:lnTo>
                  <a:lnTo>
                    <a:pt x="36" y="1826"/>
                  </a:lnTo>
                  <a:lnTo>
                    <a:pt x="47" y="1829"/>
                  </a:lnTo>
                  <a:lnTo>
                    <a:pt x="59" y="1831"/>
                  </a:lnTo>
                  <a:lnTo>
                    <a:pt x="1361" y="1830"/>
                  </a:lnTo>
                  <a:lnTo>
                    <a:pt x="1361" y="1830"/>
                  </a:lnTo>
                  <a:lnTo>
                    <a:pt x="1386" y="1829"/>
                  </a:lnTo>
                  <a:lnTo>
                    <a:pt x="1409" y="1826"/>
                  </a:lnTo>
                  <a:lnTo>
                    <a:pt x="1432" y="1820"/>
                  </a:lnTo>
                  <a:lnTo>
                    <a:pt x="1454" y="1812"/>
                  </a:lnTo>
                  <a:lnTo>
                    <a:pt x="1475" y="1803"/>
                  </a:lnTo>
                  <a:lnTo>
                    <a:pt x="1494" y="1790"/>
                  </a:lnTo>
                  <a:lnTo>
                    <a:pt x="1513" y="1777"/>
                  </a:lnTo>
                  <a:lnTo>
                    <a:pt x="1529" y="1761"/>
                  </a:lnTo>
                  <a:lnTo>
                    <a:pt x="1545" y="1745"/>
                  </a:lnTo>
                  <a:lnTo>
                    <a:pt x="1558" y="1726"/>
                  </a:lnTo>
                  <a:lnTo>
                    <a:pt x="1570" y="1707"/>
                  </a:lnTo>
                  <a:lnTo>
                    <a:pt x="1581" y="1686"/>
                  </a:lnTo>
                  <a:lnTo>
                    <a:pt x="1588" y="1665"/>
                  </a:lnTo>
                  <a:lnTo>
                    <a:pt x="1594" y="1642"/>
                  </a:lnTo>
                  <a:lnTo>
                    <a:pt x="1597" y="1618"/>
                  </a:lnTo>
                  <a:lnTo>
                    <a:pt x="1598" y="1606"/>
                  </a:lnTo>
                  <a:lnTo>
                    <a:pt x="1599" y="1594"/>
                  </a:lnTo>
                  <a:lnTo>
                    <a:pt x="1599" y="583"/>
                  </a:lnTo>
                  <a:lnTo>
                    <a:pt x="1599" y="583"/>
                  </a:lnTo>
                  <a:lnTo>
                    <a:pt x="1598" y="572"/>
                  </a:lnTo>
                  <a:lnTo>
                    <a:pt x="1594" y="560"/>
                  </a:lnTo>
                  <a:lnTo>
                    <a:pt x="1594" y="560"/>
                  </a:lnTo>
                  <a:lnTo>
                    <a:pt x="1594" y="560"/>
                  </a:lnTo>
                  <a:lnTo>
                    <a:pt x="1594" y="560"/>
                  </a:lnTo>
                  <a:close/>
                  <a:moveTo>
                    <a:pt x="1067" y="404"/>
                  </a:moveTo>
                  <a:lnTo>
                    <a:pt x="1067" y="195"/>
                  </a:lnTo>
                  <a:lnTo>
                    <a:pt x="1398" y="524"/>
                  </a:lnTo>
                  <a:lnTo>
                    <a:pt x="1188" y="524"/>
                  </a:lnTo>
                  <a:lnTo>
                    <a:pt x="1188" y="524"/>
                  </a:lnTo>
                  <a:lnTo>
                    <a:pt x="1175" y="524"/>
                  </a:lnTo>
                  <a:lnTo>
                    <a:pt x="1164" y="522"/>
                  </a:lnTo>
                  <a:lnTo>
                    <a:pt x="1152" y="519"/>
                  </a:lnTo>
                  <a:lnTo>
                    <a:pt x="1141" y="515"/>
                  </a:lnTo>
                  <a:lnTo>
                    <a:pt x="1131" y="510"/>
                  </a:lnTo>
                  <a:lnTo>
                    <a:pt x="1121" y="504"/>
                  </a:lnTo>
                  <a:lnTo>
                    <a:pt x="1112" y="497"/>
                  </a:lnTo>
                  <a:lnTo>
                    <a:pt x="1103" y="490"/>
                  </a:lnTo>
                  <a:lnTo>
                    <a:pt x="1095" y="481"/>
                  </a:lnTo>
                  <a:lnTo>
                    <a:pt x="1088" y="472"/>
                  </a:lnTo>
                  <a:lnTo>
                    <a:pt x="1083" y="462"/>
                  </a:lnTo>
                  <a:lnTo>
                    <a:pt x="1078" y="451"/>
                  </a:lnTo>
                  <a:lnTo>
                    <a:pt x="1074" y="440"/>
                  </a:lnTo>
                  <a:lnTo>
                    <a:pt x="1070" y="429"/>
                  </a:lnTo>
                  <a:lnTo>
                    <a:pt x="1068" y="417"/>
                  </a:lnTo>
                  <a:lnTo>
                    <a:pt x="1067" y="404"/>
                  </a:lnTo>
                  <a:lnTo>
                    <a:pt x="1067"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89" name="Rectangle 88"/>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Case Study #3</a:t>
            </a:r>
            <a:endParaRPr lang="en-US" sz="2400" b="1" kern="0" dirty="0">
              <a:solidFill>
                <a:srgbClr val="FFFFFF"/>
              </a:solidFill>
            </a:endParaRPr>
          </a:p>
        </p:txBody>
      </p:sp>
      <p:sp>
        <p:nvSpPr>
          <p:cNvPr id="90" name="Rectangle 89"/>
          <p:cNvSpPr/>
          <p:nvPr/>
        </p:nvSpPr>
        <p:spPr>
          <a:xfrm>
            <a:off x="2750345" y="142877"/>
            <a:ext cx="63063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Detect data leaks though cloud apps</a:t>
            </a:r>
            <a:endParaRPr lang="en-US" sz="2000" kern="0" dirty="0">
              <a:solidFill>
                <a:srgbClr val="676767"/>
              </a:solidFill>
            </a:endParaRPr>
          </a:p>
        </p:txBody>
      </p:sp>
      <p:sp>
        <p:nvSpPr>
          <p:cNvPr id="91" name="Isosceles Triangle 90"/>
          <p:cNvSpPr/>
          <p:nvPr/>
        </p:nvSpPr>
        <p:spPr>
          <a:xfrm rot="5400000">
            <a:off x="269043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92" name="Rectangle 91"/>
          <p:cNvSpPr/>
          <p:nvPr/>
        </p:nvSpPr>
        <p:spPr>
          <a:xfrm>
            <a:off x="-1355" y="1168806"/>
            <a:ext cx="3723828" cy="765329"/>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Suspicious Activity:</a:t>
            </a:r>
          </a:p>
          <a:p>
            <a:pPr defTabSz="914378" fontAlgn="auto">
              <a:spcBef>
                <a:spcPts val="0"/>
              </a:spcBef>
              <a:spcAft>
                <a:spcPts val="0"/>
              </a:spcAft>
              <a:defRPr/>
            </a:pPr>
            <a:r>
              <a:rPr lang="en-US" kern="0" dirty="0" smtClean="0">
                <a:solidFill>
                  <a:srgbClr val="676767"/>
                </a:solidFill>
                <a:latin typeface="Arial"/>
              </a:rPr>
              <a:t>Insider sends data to cloud app</a:t>
            </a:r>
            <a:endParaRPr lang="en-US" kern="0" dirty="0">
              <a:solidFill>
                <a:srgbClr val="676767"/>
              </a:solidFill>
              <a:latin typeface="Arial"/>
            </a:endParaRPr>
          </a:p>
        </p:txBody>
      </p:sp>
      <p:sp>
        <p:nvSpPr>
          <p:cNvPr id="93" name="Rectangle 92"/>
          <p:cNvSpPr/>
          <p:nvPr/>
        </p:nvSpPr>
        <p:spPr>
          <a:xfrm>
            <a:off x="5436381" y="1205669"/>
            <a:ext cx="3723828" cy="765329"/>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And then: </a:t>
            </a:r>
            <a:r>
              <a:rPr lang="en-US" kern="0" dirty="0" smtClean="0">
                <a:solidFill>
                  <a:srgbClr val="676767"/>
                </a:solidFill>
                <a:latin typeface="Arial"/>
              </a:rPr>
              <a:t>Outsider accesses data from cloud app</a:t>
            </a:r>
            <a:endParaRPr lang="en-US" kern="0" dirty="0">
              <a:solidFill>
                <a:srgbClr val="676767"/>
              </a:solidFill>
              <a:latin typeface="Arial"/>
            </a:endParaRPr>
          </a:p>
        </p:txBody>
      </p:sp>
    </p:spTree>
    <p:extLst>
      <p:ext uri="{BB962C8B-B14F-4D97-AF65-F5344CB8AC3E}">
        <p14:creationId xmlns:p14="http://schemas.microsoft.com/office/powerpoint/2010/main" val="182329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Mitigation Methodologies</a:t>
            </a:r>
            <a:endParaRPr lang="en-US" dirty="0"/>
          </a:p>
        </p:txBody>
      </p:sp>
    </p:spTree>
    <p:extLst>
      <p:ext uri="{BB962C8B-B14F-4D97-AF65-F5344CB8AC3E}">
        <p14:creationId xmlns:p14="http://schemas.microsoft.com/office/powerpoint/2010/main" val="14075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The Cyber Question</a:t>
            </a:r>
            <a:endParaRPr lang="en-US" sz="2400" b="1" kern="0" dirty="0">
              <a:solidFill>
                <a:schemeClr val="bg1"/>
              </a:solidFill>
              <a:ea typeface="ＭＳ Ｐゴシック" charset="0"/>
            </a:endParaRPr>
          </a:p>
        </p:txBody>
      </p:sp>
      <p:sp>
        <p:nvSpPr>
          <p:cNvPr id="5" name="Rectangle 4"/>
          <p:cNvSpPr/>
          <p:nvPr/>
        </p:nvSpPr>
        <p:spPr>
          <a:xfrm>
            <a:off x="3957239" y="142877"/>
            <a:ext cx="5099465"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Cybersecurity Risk Management</a:t>
            </a:r>
            <a:endParaRPr lang="en-US" sz="2000" kern="0" dirty="0">
              <a:solidFill>
                <a:srgbClr val="676767"/>
              </a:solidFill>
              <a:ea typeface="ＭＳ Ｐゴシック" charset="0"/>
            </a:endParaRPr>
          </a:p>
        </p:txBody>
      </p:sp>
      <p:sp>
        <p:nvSpPr>
          <p:cNvPr id="6" name="Isosceles Triangle 5"/>
          <p:cNvSpPr/>
          <p:nvPr/>
        </p:nvSpPr>
        <p:spPr>
          <a:xfrm rot="5400000">
            <a:off x="38977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pic>
        <p:nvPicPr>
          <p:cNvPr id="84" name="Picture 83"/>
          <p:cNvPicPr>
            <a:picLocks noChangeAspect="1"/>
          </p:cNvPicPr>
          <p:nvPr/>
        </p:nvPicPr>
        <p:blipFill>
          <a:blip r:embed="rId2"/>
          <a:stretch>
            <a:fillRect/>
          </a:stretch>
        </p:blipFill>
        <p:spPr>
          <a:xfrm>
            <a:off x="6773655" y="1098817"/>
            <a:ext cx="2283049" cy="3489727"/>
          </a:xfrm>
          <a:prstGeom prst="rect">
            <a:avLst/>
          </a:prstGeom>
        </p:spPr>
      </p:pic>
      <p:pic>
        <p:nvPicPr>
          <p:cNvPr id="85" name="Picture 84"/>
          <p:cNvPicPr>
            <a:picLocks noChangeAspect="1"/>
          </p:cNvPicPr>
          <p:nvPr/>
        </p:nvPicPr>
        <p:blipFill>
          <a:blip r:embed="rId3"/>
          <a:stretch>
            <a:fillRect/>
          </a:stretch>
        </p:blipFill>
        <p:spPr>
          <a:xfrm>
            <a:off x="3965794" y="1095136"/>
            <a:ext cx="4076835" cy="3489727"/>
          </a:xfrm>
          <a:prstGeom prst="rect">
            <a:avLst/>
          </a:prstGeom>
        </p:spPr>
      </p:pic>
      <p:sp>
        <p:nvSpPr>
          <p:cNvPr id="86" name="Rectangle 85"/>
          <p:cNvSpPr/>
          <p:nvPr/>
        </p:nvSpPr>
        <p:spPr>
          <a:xfrm>
            <a:off x="5560059" y="1354092"/>
            <a:ext cx="3418396" cy="379656"/>
          </a:xfrm>
          <a:prstGeom prst="rect">
            <a:avLst/>
          </a:prstGeom>
        </p:spPr>
        <p:txBody>
          <a:bodyPr wrap="square">
            <a:spAutoFit/>
          </a:bodyPr>
          <a:lstStyle/>
          <a:p>
            <a:pPr algn="r" defTabSz="609585"/>
            <a:r>
              <a:rPr lang="en-US" sz="1867" dirty="0">
                <a:solidFill>
                  <a:srgbClr val="FFFFFF"/>
                </a:solidFill>
                <a:latin typeface="Arial"/>
                <a:cs typeface="+mn-cs"/>
              </a:rPr>
              <a:t>Unacceptable Risk Level</a:t>
            </a:r>
          </a:p>
        </p:txBody>
      </p:sp>
      <p:sp>
        <p:nvSpPr>
          <p:cNvPr id="87" name="Rectangle 86"/>
          <p:cNvSpPr/>
          <p:nvPr/>
        </p:nvSpPr>
        <p:spPr>
          <a:xfrm>
            <a:off x="5545154" y="3894650"/>
            <a:ext cx="3418396" cy="379656"/>
          </a:xfrm>
          <a:prstGeom prst="rect">
            <a:avLst/>
          </a:prstGeom>
        </p:spPr>
        <p:txBody>
          <a:bodyPr wrap="square">
            <a:spAutoFit/>
          </a:bodyPr>
          <a:lstStyle/>
          <a:p>
            <a:pPr algn="r" defTabSz="609585"/>
            <a:r>
              <a:rPr lang="en-US" sz="1867" dirty="0">
                <a:solidFill>
                  <a:srgbClr val="FFFFFF"/>
                </a:solidFill>
                <a:latin typeface="Arial"/>
                <a:cs typeface="+mn-cs"/>
              </a:rPr>
              <a:t>Acceptable Risk Level</a:t>
            </a:r>
          </a:p>
        </p:txBody>
      </p:sp>
      <p:cxnSp>
        <p:nvCxnSpPr>
          <p:cNvPr id="88" name="Straight Connector 87"/>
          <p:cNvCxnSpPr/>
          <p:nvPr/>
        </p:nvCxnSpPr>
        <p:spPr>
          <a:xfrm flipH="1">
            <a:off x="5483252" y="1765975"/>
            <a:ext cx="3291840" cy="0"/>
          </a:xfrm>
          <a:prstGeom prst="line">
            <a:avLst/>
          </a:prstGeom>
          <a:noFill/>
          <a:ln w="9525" cap="flat" cmpd="sng" algn="ctr">
            <a:solidFill>
              <a:srgbClr val="FFFFFF">
                <a:lumMod val="75000"/>
              </a:srgbClr>
            </a:solidFill>
            <a:prstDash val="solid"/>
          </a:ln>
          <a:effectLst/>
        </p:spPr>
      </p:cxnSp>
      <p:cxnSp>
        <p:nvCxnSpPr>
          <p:cNvPr id="89" name="Straight Connector 88"/>
          <p:cNvCxnSpPr/>
          <p:nvPr/>
        </p:nvCxnSpPr>
        <p:spPr>
          <a:xfrm flipH="1">
            <a:off x="5483252" y="4310437"/>
            <a:ext cx="3291840" cy="0"/>
          </a:xfrm>
          <a:prstGeom prst="line">
            <a:avLst/>
          </a:prstGeom>
          <a:noFill/>
          <a:ln w="9525" cap="flat" cmpd="sng" algn="ctr">
            <a:solidFill>
              <a:srgbClr val="FFFFFF">
                <a:lumMod val="75000"/>
              </a:srgbClr>
            </a:solidFill>
            <a:prstDash val="solid"/>
          </a:ln>
          <a:effectLst/>
        </p:spPr>
      </p:cxnSp>
      <p:cxnSp>
        <p:nvCxnSpPr>
          <p:cNvPr id="90" name="Straight Connector 89"/>
          <p:cNvCxnSpPr/>
          <p:nvPr/>
        </p:nvCxnSpPr>
        <p:spPr>
          <a:xfrm flipH="1">
            <a:off x="5537314" y="2403849"/>
            <a:ext cx="3291840" cy="0"/>
          </a:xfrm>
          <a:prstGeom prst="line">
            <a:avLst/>
          </a:prstGeom>
          <a:noFill/>
          <a:ln w="9525" cap="flat" cmpd="sng" algn="ctr">
            <a:solidFill>
              <a:srgbClr val="FFFFFF">
                <a:lumMod val="75000"/>
              </a:srgbClr>
            </a:solidFill>
            <a:prstDash val="solid"/>
          </a:ln>
          <a:effectLst/>
        </p:spPr>
      </p:cxnSp>
      <p:cxnSp>
        <p:nvCxnSpPr>
          <p:cNvPr id="91" name="Straight Connector 90"/>
          <p:cNvCxnSpPr/>
          <p:nvPr/>
        </p:nvCxnSpPr>
        <p:spPr>
          <a:xfrm flipH="1">
            <a:off x="5537314" y="3024449"/>
            <a:ext cx="3291840" cy="0"/>
          </a:xfrm>
          <a:prstGeom prst="line">
            <a:avLst/>
          </a:prstGeom>
          <a:noFill/>
          <a:ln w="9525" cap="flat" cmpd="sng" algn="ctr">
            <a:solidFill>
              <a:srgbClr val="FFFFFF">
                <a:lumMod val="75000"/>
              </a:srgbClr>
            </a:solidFill>
            <a:prstDash val="solid"/>
          </a:ln>
          <a:effectLst/>
        </p:spPr>
      </p:cxnSp>
      <p:cxnSp>
        <p:nvCxnSpPr>
          <p:cNvPr id="92" name="Straight Connector 91"/>
          <p:cNvCxnSpPr/>
          <p:nvPr/>
        </p:nvCxnSpPr>
        <p:spPr>
          <a:xfrm flipH="1">
            <a:off x="5493853" y="3665751"/>
            <a:ext cx="3291840" cy="0"/>
          </a:xfrm>
          <a:prstGeom prst="line">
            <a:avLst/>
          </a:prstGeom>
          <a:noFill/>
          <a:ln w="9525" cap="flat" cmpd="sng" algn="ctr">
            <a:solidFill>
              <a:srgbClr val="FFFFFF">
                <a:lumMod val="75000"/>
              </a:srgbClr>
            </a:solidFill>
            <a:prstDash val="solid"/>
          </a:ln>
          <a:effectLst/>
        </p:spPr>
      </p:cxnSp>
      <p:sp>
        <p:nvSpPr>
          <p:cNvPr id="93" name="Isosceles Triangle 92"/>
          <p:cNvSpPr/>
          <p:nvPr/>
        </p:nvSpPr>
        <p:spPr>
          <a:xfrm rot="5400000">
            <a:off x="5449182" y="2942840"/>
            <a:ext cx="184604" cy="154485"/>
          </a:xfrm>
          <a:prstGeom prst="triangle">
            <a:avLst/>
          </a:prstGeom>
          <a:solidFill>
            <a:srgbClr val="33CC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94" name="Isosceles Triangle 93"/>
          <p:cNvSpPr/>
          <p:nvPr/>
        </p:nvSpPr>
        <p:spPr>
          <a:xfrm rot="5400000">
            <a:off x="5449182" y="3593080"/>
            <a:ext cx="184604" cy="154485"/>
          </a:xfrm>
          <a:prstGeom prst="triangle">
            <a:avLst/>
          </a:prstGeom>
          <a:solidFill>
            <a:srgbClr val="33CC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95" name="Isosceles Triangle 94"/>
          <p:cNvSpPr/>
          <p:nvPr/>
        </p:nvSpPr>
        <p:spPr>
          <a:xfrm rot="5400000">
            <a:off x="5445008" y="2333241"/>
            <a:ext cx="184604" cy="154485"/>
          </a:xfrm>
          <a:prstGeom prst="triangle">
            <a:avLst/>
          </a:prstGeom>
          <a:solidFill>
            <a:srgbClr val="33CC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96" name="Isosceles Triangle 95"/>
          <p:cNvSpPr/>
          <p:nvPr/>
        </p:nvSpPr>
        <p:spPr>
          <a:xfrm rot="5400000">
            <a:off x="5445007" y="1694012"/>
            <a:ext cx="184604" cy="154485"/>
          </a:xfrm>
          <a:prstGeom prst="triangle">
            <a:avLst/>
          </a:prstGeom>
          <a:solidFill>
            <a:srgbClr val="33CC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97" name="Isosceles Triangle 96"/>
          <p:cNvSpPr/>
          <p:nvPr/>
        </p:nvSpPr>
        <p:spPr>
          <a:xfrm rot="5400000">
            <a:off x="5449182" y="4242041"/>
            <a:ext cx="184604" cy="154485"/>
          </a:xfrm>
          <a:prstGeom prst="triangle">
            <a:avLst/>
          </a:prstGeom>
          <a:solidFill>
            <a:srgbClr val="33CC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98" name="Rectangle 97"/>
          <p:cNvSpPr/>
          <p:nvPr/>
        </p:nvSpPr>
        <p:spPr>
          <a:xfrm>
            <a:off x="356988" y="1091455"/>
            <a:ext cx="3600251" cy="3493408"/>
          </a:xfrm>
          <a:prstGeom prst="rect">
            <a:avLst/>
          </a:prstGeom>
          <a:solidFill>
            <a:srgbClr val="FFFFFF">
              <a:lumMod val="95000"/>
              <a:alpha val="90000"/>
            </a:srgbClr>
          </a:solidFill>
          <a:ln w="25400" cap="flat" cmpd="sng" algn="ctr">
            <a:noFill/>
            <a:prstDash val="solid"/>
          </a:ln>
          <a:effectLst/>
        </p:spPr>
        <p:txBody>
          <a:bodyPr lIns="0" tIns="45720" rIns="182880" bIns="45720" rtlCol="0" anchor="ctr"/>
          <a:lstStyle/>
          <a:p>
            <a:pPr algn="ctr" defTabSz="914378" fontAlgn="auto">
              <a:spcBef>
                <a:spcPts val="0"/>
              </a:spcBef>
              <a:spcAft>
                <a:spcPts val="0"/>
              </a:spcAft>
              <a:defRPr/>
            </a:pPr>
            <a:r>
              <a:rPr lang="en-US" sz="2800" b="1" kern="0" dirty="0" smtClean="0">
                <a:solidFill>
                  <a:srgbClr val="676767"/>
                </a:solidFill>
                <a:latin typeface="Arial"/>
                <a:cs typeface="+mn-cs"/>
              </a:rPr>
              <a:t>How can we </a:t>
            </a:r>
            <a:r>
              <a:rPr lang="en-US" sz="3600" b="1" kern="0" dirty="0" smtClean="0">
                <a:solidFill>
                  <a:srgbClr val="676767"/>
                </a:solidFill>
                <a:latin typeface="Arial"/>
                <a:cs typeface="+mn-cs"/>
              </a:rPr>
              <a:t>efficiently </a:t>
            </a:r>
          </a:p>
          <a:p>
            <a:pPr algn="ctr" defTabSz="914378" fontAlgn="auto">
              <a:spcBef>
                <a:spcPts val="0"/>
              </a:spcBef>
              <a:spcAft>
                <a:spcPts val="0"/>
              </a:spcAft>
              <a:defRPr/>
            </a:pPr>
            <a:r>
              <a:rPr lang="en-US" kern="0" dirty="0" smtClean="0">
                <a:solidFill>
                  <a:srgbClr val="676767"/>
                </a:solidFill>
                <a:latin typeface="Arial"/>
                <a:cs typeface="+mn-cs"/>
              </a:rPr>
              <a:t>and </a:t>
            </a:r>
          </a:p>
          <a:p>
            <a:pPr algn="ctr" defTabSz="914378" fontAlgn="auto">
              <a:spcBef>
                <a:spcPts val="0"/>
              </a:spcBef>
              <a:spcAft>
                <a:spcPts val="0"/>
              </a:spcAft>
              <a:defRPr/>
            </a:pPr>
            <a:r>
              <a:rPr lang="en-US" sz="3600" b="1" kern="0" dirty="0" smtClean="0">
                <a:solidFill>
                  <a:srgbClr val="676767"/>
                </a:solidFill>
                <a:latin typeface="Arial"/>
                <a:cs typeface="+mn-cs"/>
              </a:rPr>
              <a:t>effectively </a:t>
            </a:r>
            <a:endParaRPr lang="en-US" sz="2800" b="1" kern="0" dirty="0" smtClean="0">
              <a:solidFill>
                <a:srgbClr val="676767"/>
              </a:solidFill>
              <a:latin typeface="Arial"/>
              <a:cs typeface="+mn-cs"/>
            </a:endParaRPr>
          </a:p>
          <a:p>
            <a:pPr algn="ctr" defTabSz="914378" fontAlgn="auto">
              <a:spcBef>
                <a:spcPts val="0"/>
              </a:spcBef>
              <a:spcAft>
                <a:spcPts val="0"/>
              </a:spcAft>
              <a:defRPr/>
            </a:pPr>
            <a:r>
              <a:rPr lang="en-US" sz="2800" b="1" kern="0" dirty="0" smtClean="0">
                <a:solidFill>
                  <a:srgbClr val="676767"/>
                </a:solidFill>
                <a:latin typeface="Arial"/>
                <a:cs typeface="+mn-cs"/>
              </a:rPr>
              <a:t>manage our </a:t>
            </a:r>
          </a:p>
          <a:p>
            <a:pPr algn="ctr" defTabSz="914378" fontAlgn="auto">
              <a:spcBef>
                <a:spcPts val="0"/>
              </a:spcBef>
              <a:spcAft>
                <a:spcPts val="0"/>
              </a:spcAft>
              <a:defRPr/>
            </a:pPr>
            <a:r>
              <a:rPr lang="en-US" sz="2800" b="1" kern="0" dirty="0" smtClean="0">
                <a:solidFill>
                  <a:srgbClr val="676767"/>
                </a:solidFill>
                <a:latin typeface="Arial"/>
                <a:cs typeface="+mn-cs"/>
              </a:rPr>
              <a:t>cyber risks?</a:t>
            </a:r>
            <a:endParaRPr lang="en-US" sz="1400" kern="0" dirty="0">
              <a:solidFill>
                <a:srgbClr val="676767"/>
              </a:solidFill>
              <a:latin typeface="Arial"/>
              <a:cs typeface="+mn-cs"/>
            </a:endParaRPr>
          </a:p>
        </p:txBody>
      </p:sp>
      <p:sp>
        <p:nvSpPr>
          <p:cNvPr id="106" name="Rectangle 105"/>
          <p:cNvSpPr/>
          <p:nvPr/>
        </p:nvSpPr>
        <p:spPr>
          <a:xfrm flipH="1">
            <a:off x="305787" y="1091455"/>
            <a:ext cx="51201" cy="349300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108" name="Isosceles Triangle 107"/>
          <p:cNvSpPr/>
          <p:nvPr/>
        </p:nvSpPr>
        <p:spPr>
          <a:xfrm rot="5400000">
            <a:off x="287151" y="166764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Tree>
    <p:extLst>
      <p:ext uri="{BB962C8B-B14F-4D97-AF65-F5344CB8AC3E}">
        <p14:creationId xmlns:p14="http://schemas.microsoft.com/office/powerpoint/2010/main" val="343774197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132860" y="3787000"/>
            <a:ext cx="1728787" cy="590790"/>
          </a:xfrm>
          <a:prstGeom prst="rect">
            <a:avLst/>
          </a:prstGeom>
        </p:spPr>
      </p:pic>
      <p:sp>
        <p:nvSpPr>
          <p:cNvPr id="4" name="Rectangle 3"/>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The Cyber Answer</a:t>
            </a:r>
            <a:endParaRPr lang="en-US" sz="2400" b="1" kern="0" dirty="0">
              <a:solidFill>
                <a:schemeClr val="bg1"/>
              </a:solidFill>
              <a:ea typeface="ＭＳ Ｐゴシック" charset="0"/>
            </a:endParaRPr>
          </a:p>
        </p:txBody>
      </p:sp>
      <p:sp>
        <p:nvSpPr>
          <p:cNvPr id="5" name="Rectangle 4"/>
          <p:cNvSpPr/>
          <p:nvPr/>
        </p:nvSpPr>
        <p:spPr>
          <a:xfrm>
            <a:off x="3957239" y="142877"/>
            <a:ext cx="5099465"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Leverage Industry Best Practices</a:t>
            </a:r>
            <a:endParaRPr lang="en-US" sz="2000" kern="0" dirty="0">
              <a:solidFill>
                <a:srgbClr val="676767"/>
              </a:solidFill>
              <a:ea typeface="ＭＳ Ｐゴシック" charset="0"/>
            </a:endParaRPr>
          </a:p>
        </p:txBody>
      </p:sp>
      <p:sp>
        <p:nvSpPr>
          <p:cNvPr id="6" name="Isosceles Triangle 5"/>
          <p:cNvSpPr/>
          <p:nvPr/>
        </p:nvSpPr>
        <p:spPr>
          <a:xfrm rot="5400000">
            <a:off x="38977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
        <p:nvSpPr>
          <p:cNvPr id="20" name="Rectangle 19"/>
          <p:cNvSpPr/>
          <p:nvPr/>
        </p:nvSpPr>
        <p:spPr>
          <a:xfrm>
            <a:off x="214664" y="1367083"/>
            <a:ext cx="6936230" cy="731520"/>
          </a:xfrm>
          <a:prstGeom prst="rect">
            <a:avLst/>
          </a:prstGeom>
          <a:solidFill>
            <a:srgbClr val="F3F3F4"/>
          </a:solidFill>
          <a:ln w="25400" cap="flat" cmpd="sng" algn="ctr">
            <a:noFill/>
            <a:prstDash val="solid"/>
          </a:ln>
          <a:effectLst/>
        </p:spPr>
        <p:txBody>
          <a:bodyPr lIns="731520" tIns="0" rtlCol="0" anchor="ctr"/>
          <a:lstStyle/>
          <a:p>
            <a:pPr fontAlgn="auto">
              <a:spcBef>
                <a:spcPts val="0"/>
              </a:spcBef>
              <a:spcAft>
                <a:spcPts val="0"/>
              </a:spcAft>
              <a:defRPr/>
            </a:pPr>
            <a:r>
              <a:rPr lang="en-US" b="1" kern="0" dirty="0" smtClean="0">
                <a:solidFill>
                  <a:srgbClr val="FFFFFF">
                    <a:lumMod val="50000"/>
                  </a:srgbClr>
                </a:solidFill>
              </a:rPr>
              <a:t>National Institute of Standards and Technology (NIST)</a:t>
            </a:r>
            <a:endParaRPr lang="en-US" b="1" kern="0" dirty="0">
              <a:solidFill>
                <a:srgbClr val="FFFFFF">
                  <a:lumMod val="50000"/>
                </a:srgbClr>
              </a:solidFill>
            </a:endParaRPr>
          </a:p>
          <a:p>
            <a:pPr fontAlgn="auto">
              <a:spcBef>
                <a:spcPts val="0"/>
              </a:spcBef>
              <a:spcAft>
                <a:spcPts val="0"/>
              </a:spcAft>
              <a:defRPr/>
            </a:pPr>
            <a:r>
              <a:rPr lang="en-US" sz="1400" kern="0" dirty="0" smtClean="0">
                <a:solidFill>
                  <a:srgbClr val="FFFFFF">
                    <a:lumMod val="50000"/>
                  </a:srgbClr>
                </a:solidFill>
              </a:rPr>
              <a:t>NIST Cybersecurity Framework, NIST Risk Management Framework</a:t>
            </a:r>
          </a:p>
          <a:p>
            <a:pPr fontAlgn="auto">
              <a:spcBef>
                <a:spcPts val="0"/>
              </a:spcBef>
              <a:spcAft>
                <a:spcPts val="0"/>
              </a:spcAft>
              <a:defRPr/>
            </a:pPr>
            <a:r>
              <a:rPr lang="en-US" sz="1200" kern="0" dirty="0" smtClean="0">
                <a:solidFill>
                  <a:srgbClr val="FFFFFF">
                    <a:lumMod val="50000"/>
                  </a:srgbClr>
                </a:solidFill>
                <a:hlinkClick r:id="rId4"/>
              </a:rPr>
              <a:t>http://www.nist.gov/</a:t>
            </a:r>
            <a:endParaRPr lang="en-US" sz="1200" kern="0" dirty="0" smtClean="0">
              <a:solidFill>
                <a:srgbClr val="FFFFFF">
                  <a:lumMod val="50000"/>
                </a:srgbClr>
              </a:solidFill>
            </a:endParaRPr>
          </a:p>
        </p:txBody>
      </p:sp>
      <p:sp>
        <p:nvSpPr>
          <p:cNvPr id="21" name="Rectangle 20"/>
          <p:cNvSpPr/>
          <p:nvPr/>
        </p:nvSpPr>
        <p:spPr>
          <a:xfrm>
            <a:off x="214678" y="2151822"/>
            <a:ext cx="6936216" cy="731520"/>
          </a:xfrm>
          <a:prstGeom prst="rect">
            <a:avLst/>
          </a:prstGeom>
          <a:solidFill>
            <a:srgbClr val="F3F3F4"/>
          </a:solidFill>
          <a:ln w="25400" cap="flat" cmpd="sng" algn="ctr">
            <a:noFill/>
            <a:prstDash val="solid"/>
          </a:ln>
          <a:effectLst/>
        </p:spPr>
        <p:txBody>
          <a:bodyPr lIns="731520" tIns="0" rtlCol="0" anchor="ctr"/>
          <a:lstStyle/>
          <a:p>
            <a:pPr fontAlgn="auto">
              <a:spcBef>
                <a:spcPts val="0"/>
              </a:spcBef>
              <a:spcAft>
                <a:spcPts val="0"/>
              </a:spcAft>
              <a:defRPr/>
            </a:pPr>
            <a:r>
              <a:rPr lang="en-US" b="1" kern="0" dirty="0" smtClean="0">
                <a:solidFill>
                  <a:srgbClr val="FFFFFF">
                    <a:lumMod val="50000"/>
                  </a:srgbClr>
                </a:solidFill>
              </a:rPr>
              <a:t>Center for Internet Security (CIS)</a:t>
            </a:r>
            <a:endParaRPr lang="en-US" b="1" kern="0" dirty="0">
              <a:solidFill>
                <a:srgbClr val="FFFFFF">
                  <a:lumMod val="50000"/>
                </a:srgbClr>
              </a:solidFill>
            </a:endParaRPr>
          </a:p>
          <a:p>
            <a:pPr fontAlgn="auto">
              <a:spcBef>
                <a:spcPts val="0"/>
              </a:spcBef>
              <a:spcAft>
                <a:spcPts val="0"/>
              </a:spcAft>
              <a:defRPr/>
            </a:pPr>
            <a:r>
              <a:rPr lang="en-US" sz="1400" kern="0" dirty="0" smtClean="0">
                <a:solidFill>
                  <a:srgbClr val="FFFFFF">
                    <a:lumMod val="50000"/>
                  </a:srgbClr>
                </a:solidFill>
              </a:rPr>
              <a:t>CIS Critical Security Controls</a:t>
            </a:r>
          </a:p>
          <a:p>
            <a:pPr fontAlgn="auto">
              <a:spcBef>
                <a:spcPts val="0"/>
              </a:spcBef>
              <a:spcAft>
                <a:spcPts val="0"/>
              </a:spcAft>
              <a:defRPr/>
            </a:pPr>
            <a:r>
              <a:rPr lang="en-US" sz="1200" kern="0" dirty="0" smtClean="0">
                <a:solidFill>
                  <a:srgbClr val="FFFFFF">
                    <a:lumMod val="50000"/>
                  </a:srgbClr>
                </a:solidFill>
                <a:hlinkClick r:id="rId5"/>
              </a:rPr>
              <a:t>http://www.cisecurity.org/</a:t>
            </a:r>
            <a:endParaRPr lang="en-US" sz="1200" kern="0" dirty="0" smtClean="0">
              <a:solidFill>
                <a:srgbClr val="FFFFFF">
                  <a:lumMod val="50000"/>
                </a:srgbClr>
              </a:solidFill>
            </a:endParaRPr>
          </a:p>
        </p:txBody>
      </p:sp>
      <p:sp>
        <p:nvSpPr>
          <p:cNvPr id="22" name="Rectangle 21"/>
          <p:cNvSpPr/>
          <p:nvPr/>
        </p:nvSpPr>
        <p:spPr>
          <a:xfrm>
            <a:off x="214667" y="2936728"/>
            <a:ext cx="6936227" cy="731520"/>
          </a:xfrm>
          <a:prstGeom prst="rect">
            <a:avLst/>
          </a:prstGeom>
          <a:solidFill>
            <a:srgbClr val="F3F3F4"/>
          </a:solidFill>
          <a:ln w="25400" cap="flat" cmpd="sng" algn="ctr">
            <a:noFill/>
            <a:prstDash val="solid"/>
          </a:ln>
          <a:effectLst/>
        </p:spPr>
        <p:txBody>
          <a:bodyPr lIns="731520" rtlCol="0" anchor="ctr"/>
          <a:lstStyle/>
          <a:p>
            <a:pPr fontAlgn="auto">
              <a:spcBef>
                <a:spcPts val="0"/>
              </a:spcBef>
              <a:spcAft>
                <a:spcPts val="0"/>
              </a:spcAft>
              <a:defRPr/>
            </a:pPr>
            <a:r>
              <a:rPr lang="en-US" b="1" kern="0" dirty="0">
                <a:solidFill>
                  <a:srgbClr val="FFFFFF">
                    <a:lumMod val="50000"/>
                  </a:srgbClr>
                </a:solidFill>
                <a:latin typeface="Arial"/>
              </a:rPr>
              <a:t>International Organization for </a:t>
            </a:r>
            <a:r>
              <a:rPr lang="en-US" b="1" kern="0" dirty="0" smtClean="0">
                <a:solidFill>
                  <a:srgbClr val="FFFFFF">
                    <a:lumMod val="50000"/>
                  </a:srgbClr>
                </a:solidFill>
                <a:latin typeface="Arial"/>
              </a:rPr>
              <a:t>Standardization (ISO)</a:t>
            </a:r>
          </a:p>
          <a:p>
            <a:pPr fontAlgn="auto">
              <a:spcBef>
                <a:spcPts val="0"/>
              </a:spcBef>
              <a:spcAft>
                <a:spcPts val="0"/>
              </a:spcAft>
              <a:defRPr/>
            </a:pPr>
            <a:r>
              <a:rPr lang="en-US" sz="1400" kern="0" dirty="0" smtClean="0">
                <a:solidFill>
                  <a:srgbClr val="FFFFFF">
                    <a:lumMod val="50000"/>
                  </a:srgbClr>
                </a:solidFill>
                <a:latin typeface="Arial"/>
              </a:rPr>
              <a:t>ISO 27000-series publications</a:t>
            </a:r>
          </a:p>
          <a:p>
            <a:pPr fontAlgn="auto">
              <a:spcBef>
                <a:spcPts val="0"/>
              </a:spcBef>
              <a:spcAft>
                <a:spcPts val="0"/>
              </a:spcAft>
              <a:defRPr/>
            </a:pPr>
            <a:r>
              <a:rPr lang="en-US" sz="1200" kern="0" dirty="0" smtClean="0">
                <a:solidFill>
                  <a:srgbClr val="FFFFFF">
                    <a:lumMod val="50000"/>
                  </a:srgbClr>
                </a:solidFill>
                <a:latin typeface="Arial"/>
                <a:hlinkClick r:id="rId6"/>
              </a:rPr>
              <a:t>http://www.iso.org/</a:t>
            </a:r>
            <a:endParaRPr lang="en-US" sz="1200" kern="0" dirty="0">
              <a:solidFill>
                <a:srgbClr val="FFFFFF">
                  <a:lumMod val="50000"/>
                </a:srgbClr>
              </a:solidFill>
              <a:latin typeface="Arial"/>
            </a:endParaRPr>
          </a:p>
        </p:txBody>
      </p:sp>
      <p:sp>
        <p:nvSpPr>
          <p:cNvPr id="23" name="Rectangle 22"/>
          <p:cNvSpPr/>
          <p:nvPr/>
        </p:nvSpPr>
        <p:spPr>
          <a:xfrm>
            <a:off x="214667" y="3717529"/>
            <a:ext cx="6936227" cy="731520"/>
          </a:xfrm>
          <a:prstGeom prst="rect">
            <a:avLst/>
          </a:prstGeom>
          <a:solidFill>
            <a:srgbClr val="F3F3F4"/>
          </a:solidFill>
          <a:ln w="25400" cap="flat" cmpd="sng" algn="ctr">
            <a:noFill/>
            <a:prstDash val="solid"/>
          </a:ln>
          <a:effectLst/>
        </p:spPr>
        <p:txBody>
          <a:bodyPr lIns="731520" rtlCol="0" anchor="ctr"/>
          <a:lstStyle/>
          <a:p>
            <a:pPr fontAlgn="auto">
              <a:spcBef>
                <a:spcPts val="0"/>
              </a:spcBef>
              <a:spcAft>
                <a:spcPts val="0"/>
              </a:spcAft>
              <a:defRPr/>
            </a:pPr>
            <a:r>
              <a:rPr lang="en-US" b="1" kern="0" dirty="0" smtClean="0">
                <a:solidFill>
                  <a:srgbClr val="FFFFFF">
                    <a:lumMod val="50000"/>
                  </a:srgbClr>
                </a:solidFill>
              </a:rPr>
              <a:t>ISACA</a:t>
            </a:r>
            <a:endParaRPr lang="en-US" kern="0" dirty="0">
              <a:solidFill>
                <a:srgbClr val="FFFFFF">
                  <a:lumMod val="50000"/>
                </a:srgbClr>
              </a:solidFill>
            </a:endParaRPr>
          </a:p>
          <a:p>
            <a:pPr fontAlgn="auto">
              <a:spcBef>
                <a:spcPts val="0"/>
              </a:spcBef>
              <a:spcAft>
                <a:spcPts val="0"/>
              </a:spcAft>
              <a:defRPr/>
            </a:pPr>
            <a:r>
              <a:rPr lang="en-US" sz="1400" kern="0" dirty="0" smtClean="0">
                <a:solidFill>
                  <a:srgbClr val="FFFFFF">
                    <a:lumMod val="50000"/>
                  </a:srgbClr>
                </a:solidFill>
              </a:rPr>
              <a:t>COBIT 5 Framework</a:t>
            </a:r>
          </a:p>
          <a:p>
            <a:pPr fontAlgn="auto">
              <a:spcBef>
                <a:spcPts val="0"/>
              </a:spcBef>
              <a:spcAft>
                <a:spcPts val="0"/>
              </a:spcAft>
              <a:defRPr/>
            </a:pPr>
            <a:r>
              <a:rPr lang="en-US" sz="1200" kern="0" dirty="0" smtClean="0">
                <a:solidFill>
                  <a:srgbClr val="FFFFFF">
                    <a:lumMod val="50000"/>
                  </a:srgbClr>
                </a:solidFill>
                <a:hlinkClick r:id="rId7"/>
              </a:rPr>
              <a:t>http://www.isaca.org/</a:t>
            </a:r>
            <a:endParaRPr lang="en-US" sz="1200" kern="0" dirty="0" smtClean="0">
              <a:solidFill>
                <a:srgbClr val="FFFFFF">
                  <a:lumMod val="50000"/>
                </a:srgbClr>
              </a:solidFill>
            </a:endParaRPr>
          </a:p>
        </p:txBody>
      </p:sp>
      <p:sp>
        <p:nvSpPr>
          <p:cNvPr id="24" name="Rectangle 23"/>
          <p:cNvSpPr/>
          <p:nvPr/>
        </p:nvSpPr>
        <p:spPr>
          <a:xfrm flipH="1">
            <a:off x="655830" y="1367605"/>
            <a:ext cx="51201" cy="7315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25" name="Isosceles Triangle 24"/>
          <p:cNvSpPr/>
          <p:nvPr/>
        </p:nvSpPr>
        <p:spPr>
          <a:xfrm rot="5400000">
            <a:off x="630057" y="166764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26" name="Rectangle 25"/>
          <p:cNvSpPr/>
          <p:nvPr/>
        </p:nvSpPr>
        <p:spPr>
          <a:xfrm>
            <a:off x="212739" y="1367254"/>
            <a:ext cx="394816" cy="731520"/>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smtClean="0">
                <a:solidFill>
                  <a:schemeClr val="bg2"/>
                </a:solidFill>
                <a:latin typeface="Arial"/>
                <a:cs typeface="+mn-cs"/>
              </a:rPr>
              <a:t>1</a:t>
            </a:r>
            <a:endParaRPr lang="en-US" kern="0" dirty="0">
              <a:solidFill>
                <a:schemeClr val="bg2"/>
              </a:solidFill>
              <a:latin typeface="Arial"/>
              <a:cs typeface="+mn-cs"/>
            </a:endParaRPr>
          </a:p>
        </p:txBody>
      </p:sp>
      <p:pic>
        <p:nvPicPr>
          <p:cNvPr id="3" name="Picture 2"/>
          <p:cNvPicPr>
            <a:picLocks noChangeAspect="1"/>
          </p:cNvPicPr>
          <p:nvPr/>
        </p:nvPicPr>
        <p:blipFill>
          <a:blip r:embed="rId8"/>
          <a:stretch>
            <a:fillRect/>
          </a:stretch>
        </p:blipFill>
        <p:spPr>
          <a:xfrm>
            <a:off x="7248720" y="2979725"/>
            <a:ext cx="1786124" cy="617543"/>
          </a:xfrm>
          <a:prstGeom prst="rect">
            <a:avLst/>
          </a:prstGeom>
        </p:spPr>
      </p:pic>
      <p:pic>
        <p:nvPicPr>
          <p:cNvPr id="7" name="Picture 6"/>
          <p:cNvPicPr>
            <a:picLocks noChangeAspect="1"/>
          </p:cNvPicPr>
          <p:nvPr/>
        </p:nvPicPr>
        <p:blipFill>
          <a:blip r:embed="rId9"/>
          <a:stretch>
            <a:fillRect/>
          </a:stretch>
        </p:blipFill>
        <p:spPr>
          <a:xfrm>
            <a:off x="7241575" y="1397732"/>
            <a:ext cx="1746035" cy="671191"/>
          </a:xfrm>
          <a:prstGeom prst="rect">
            <a:avLst/>
          </a:prstGeom>
        </p:spPr>
      </p:pic>
      <p:pic>
        <p:nvPicPr>
          <p:cNvPr id="8" name="Picture 7"/>
          <p:cNvPicPr>
            <a:picLocks noChangeAspect="1"/>
          </p:cNvPicPr>
          <p:nvPr/>
        </p:nvPicPr>
        <p:blipFill>
          <a:blip r:embed="rId10"/>
          <a:stretch>
            <a:fillRect/>
          </a:stretch>
        </p:blipFill>
        <p:spPr>
          <a:xfrm>
            <a:off x="7168389" y="2230406"/>
            <a:ext cx="1972124" cy="569949"/>
          </a:xfrm>
          <a:prstGeom prst="rect">
            <a:avLst/>
          </a:prstGeom>
        </p:spPr>
      </p:pic>
      <p:sp>
        <p:nvSpPr>
          <p:cNvPr id="46" name="Rectangle 45"/>
          <p:cNvSpPr/>
          <p:nvPr/>
        </p:nvSpPr>
        <p:spPr>
          <a:xfrm flipH="1">
            <a:off x="664281" y="2152173"/>
            <a:ext cx="51201" cy="7315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47" name="Isosceles Triangle 46"/>
          <p:cNvSpPr/>
          <p:nvPr/>
        </p:nvSpPr>
        <p:spPr>
          <a:xfrm rot="5400000">
            <a:off x="638508" y="2452208"/>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48" name="Rectangle 47"/>
          <p:cNvSpPr/>
          <p:nvPr/>
        </p:nvSpPr>
        <p:spPr>
          <a:xfrm>
            <a:off x="221190" y="2151822"/>
            <a:ext cx="394816" cy="731520"/>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chemeClr val="bg2"/>
                </a:solidFill>
                <a:latin typeface="Arial"/>
                <a:cs typeface="+mn-cs"/>
              </a:rPr>
              <a:t>2</a:t>
            </a:r>
          </a:p>
        </p:txBody>
      </p:sp>
      <p:sp>
        <p:nvSpPr>
          <p:cNvPr id="49" name="Rectangle 48"/>
          <p:cNvSpPr/>
          <p:nvPr/>
        </p:nvSpPr>
        <p:spPr>
          <a:xfrm flipH="1">
            <a:off x="657769" y="2932974"/>
            <a:ext cx="51201" cy="7315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50" name="Isosceles Triangle 49"/>
          <p:cNvSpPr/>
          <p:nvPr/>
        </p:nvSpPr>
        <p:spPr>
          <a:xfrm rot="5400000">
            <a:off x="631996" y="3233009"/>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51" name="Rectangle 50"/>
          <p:cNvSpPr/>
          <p:nvPr/>
        </p:nvSpPr>
        <p:spPr>
          <a:xfrm>
            <a:off x="214678" y="2932623"/>
            <a:ext cx="394816" cy="731520"/>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chemeClr val="bg2"/>
                </a:solidFill>
                <a:latin typeface="Arial"/>
                <a:cs typeface="+mn-cs"/>
              </a:rPr>
              <a:t>3</a:t>
            </a:r>
          </a:p>
        </p:txBody>
      </p:sp>
      <p:sp>
        <p:nvSpPr>
          <p:cNvPr id="52" name="Rectangle 51"/>
          <p:cNvSpPr/>
          <p:nvPr/>
        </p:nvSpPr>
        <p:spPr>
          <a:xfrm flipH="1">
            <a:off x="664281" y="3713775"/>
            <a:ext cx="51201" cy="7315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53" name="Isosceles Triangle 52"/>
          <p:cNvSpPr/>
          <p:nvPr/>
        </p:nvSpPr>
        <p:spPr>
          <a:xfrm rot="5400000">
            <a:off x="638508" y="401381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54" name="Rectangle 53"/>
          <p:cNvSpPr/>
          <p:nvPr/>
        </p:nvSpPr>
        <p:spPr>
          <a:xfrm>
            <a:off x="221190" y="3713424"/>
            <a:ext cx="394816" cy="731520"/>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chemeClr val="bg2"/>
                </a:solidFill>
                <a:latin typeface="Arial"/>
                <a:cs typeface="+mn-cs"/>
              </a:rPr>
              <a:t>4</a:t>
            </a:r>
          </a:p>
        </p:txBody>
      </p:sp>
    </p:spTree>
    <p:extLst>
      <p:ext uri="{BB962C8B-B14F-4D97-AF65-F5344CB8AC3E}">
        <p14:creationId xmlns:p14="http://schemas.microsoft.com/office/powerpoint/2010/main" val="75904657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7977" y="2288491"/>
            <a:ext cx="3321464" cy="2112081"/>
          </a:xfrm>
          <a:prstGeom prst="rect">
            <a:avLst/>
          </a:prstGeom>
        </p:spPr>
      </p:pic>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NIST Cybersecurity Framework</a:t>
            </a:r>
            <a:endParaRPr lang="en-US" sz="2400" b="1" kern="0" dirty="0">
              <a:solidFill>
                <a:schemeClr val="bg1"/>
              </a:solidFill>
              <a:ea typeface="ＭＳ Ｐゴシック" charset="0"/>
            </a:endParaRPr>
          </a:p>
        </p:txBody>
      </p:sp>
      <p:sp>
        <p:nvSpPr>
          <p:cNvPr id="58" name="Rectangle 57"/>
          <p:cNvSpPr/>
          <p:nvPr/>
        </p:nvSpPr>
        <p:spPr>
          <a:xfrm>
            <a:off x="5150644" y="142877"/>
            <a:ext cx="39060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It’s gaining momentum</a:t>
            </a:r>
            <a:endParaRPr lang="en-US" sz="2000" kern="0" dirty="0">
              <a:solidFill>
                <a:srgbClr val="676767"/>
              </a:solidFill>
              <a:ea typeface="ＭＳ Ｐゴシック" charset="0"/>
            </a:endParaRPr>
          </a:p>
        </p:txBody>
      </p:sp>
      <p:sp>
        <p:nvSpPr>
          <p:cNvPr id="71" name="Isosceles Triangle 70"/>
          <p:cNvSpPr/>
          <p:nvPr/>
        </p:nvSpPr>
        <p:spPr>
          <a:xfrm rot="5400000">
            <a:off x="5090752"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
        <p:nvSpPr>
          <p:cNvPr id="73" name="Rectangle 72"/>
          <p:cNvSpPr/>
          <p:nvPr/>
        </p:nvSpPr>
        <p:spPr>
          <a:xfrm>
            <a:off x="4944756" y="1251628"/>
            <a:ext cx="4106663"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Common </a:t>
            </a:r>
            <a:r>
              <a:rPr lang="en-US" kern="0" dirty="0">
                <a:solidFill>
                  <a:srgbClr val="676767"/>
                </a:solidFill>
                <a:latin typeface="Arial"/>
              </a:rPr>
              <a:t>cybersecurity </a:t>
            </a:r>
            <a:r>
              <a:rPr lang="en-US" kern="0" dirty="0" smtClean="0">
                <a:solidFill>
                  <a:srgbClr val="676767"/>
                </a:solidFill>
                <a:latin typeface="Arial"/>
                <a:cs typeface="+mn-cs"/>
              </a:rPr>
              <a:t>language</a:t>
            </a:r>
            <a:endParaRPr lang="en-US" kern="0" dirty="0">
              <a:solidFill>
                <a:srgbClr val="676767"/>
              </a:solidFill>
              <a:latin typeface="Arial"/>
              <a:cs typeface="+mn-cs"/>
            </a:endParaRPr>
          </a:p>
        </p:txBody>
      </p:sp>
      <p:sp>
        <p:nvSpPr>
          <p:cNvPr id="74" name="Rectangle 73"/>
          <p:cNvSpPr/>
          <p:nvPr/>
        </p:nvSpPr>
        <p:spPr>
          <a:xfrm>
            <a:off x="4944756" y="1766998"/>
            <a:ext cx="4106662"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Risk-based investment decisions</a:t>
            </a:r>
            <a:endParaRPr lang="en-US" kern="0" dirty="0">
              <a:solidFill>
                <a:srgbClr val="676767"/>
              </a:solidFill>
              <a:latin typeface="Arial"/>
              <a:cs typeface="+mn-cs"/>
            </a:endParaRPr>
          </a:p>
        </p:txBody>
      </p:sp>
      <p:sp>
        <p:nvSpPr>
          <p:cNvPr id="79" name="Rectangle 78"/>
          <p:cNvSpPr/>
          <p:nvPr/>
        </p:nvSpPr>
        <p:spPr>
          <a:xfrm>
            <a:off x="4944756" y="2268081"/>
            <a:ext cx="4106662"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a:solidFill>
                  <a:srgbClr val="676767"/>
                </a:solidFill>
                <a:latin typeface="Arial"/>
              </a:rPr>
              <a:t>Leverages existing best practices</a:t>
            </a:r>
          </a:p>
        </p:txBody>
      </p:sp>
      <p:sp>
        <p:nvSpPr>
          <p:cNvPr id="81" name="Isosceles Triangle 80"/>
          <p:cNvSpPr/>
          <p:nvPr/>
        </p:nvSpPr>
        <p:spPr>
          <a:xfrm rot="5400000">
            <a:off x="4886009" y="1944740"/>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2" name="Rectangle 81"/>
          <p:cNvSpPr/>
          <p:nvPr/>
        </p:nvSpPr>
        <p:spPr>
          <a:xfrm>
            <a:off x="4534251" y="1761971"/>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2</a:t>
            </a:r>
            <a:endParaRPr lang="en-US" kern="0" dirty="0">
              <a:solidFill>
                <a:schemeClr val="bg2"/>
              </a:solidFill>
              <a:latin typeface="Arial"/>
              <a:cs typeface="+mn-cs"/>
            </a:endParaRPr>
          </a:p>
        </p:txBody>
      </p:sp>
      <p:sp>
        <p:nvSpPr>
          <p:cNvPr id="83" name="Isosceles Triangle 82"/>
          <p:cNvSpPr/>
          <p:nvPr/>
        </p:nvSpPr>
        <p:spPr>
          <a:xfrm rot="5400000">
            <a:off x="4886009" y="1446823"/>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4" name="Rectangle 83"/>
          <p:cNvSpPr/>
          <p:nvPr/>
        </p:nvSpPr>
        <p:spPr>
          <a:xfrm>
            <a:off x="4534251" y="1256739"/>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1</a:t>
            </a:r>
            <a:endParaRPr lang="en-US" kern="0" dirty="0">
              <a:solidFill>
                <a:schemeClr val="bg2"/>
              </a:solidFill>
              <a:latin typeface="Arial"/>
              <a:cs typeface="+mn-cs"/>
            </a:endParaRPr>
          </a:p>
        </p:txBody>
      </p:sp>
      <p:sp>
        <p:nvSpPr>
          <p:cNvPr id="85" name="Isosceles Triangle 84"/>
          <p:cNvSpPr/>
          <p:nvPr/>
        </p:nvSpPr>
        <p:spPr>
          <a:xfrm rot="5400000">
            <a:off x="4886009" y="2461029"/>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6" name="Rectangle 85"/>
          <p:cNvSpPr/>
          <p:nvPr/>
        </p:nvSpPr>
        <p:spPr>
          <a:xfrm>
            <a:off x="4534251" y="2270945"/>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3</a:t>
            </a:r>
            <a:endParaRPr lang="en-US" kern="0" dirty="0">
              <a:solidFill>
                <a:schemeClr val="bg2"/>
              </a:solidFill>
              <a:latin typeface="Arial"/>
              <a:cs typeface="+mn-cs"/>
            </a:endParaRPr>
          </a:p>
        </p:txBody>
      </p:sp>
      <p:sp>
        <p:nvSpPr>
          <p:cNvPr id="87" name="Rectangle 86"/>
          <p:cNvSpPr/>
          <p:nvPr/>
        </p:nvSpPr>
        <p:spPr>
          <a:xfrm>
            <a:off x="4944756" y="2767892"/>
            <a:ext cx="4106662"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Simple, flexible, and global</a:t>
            </a:r>
            <a:endParaRPr lang="en-US" kern="0" dirty="0">
              <a:solidFill>
                <a:srgbClr val="676767"/>
              </a:solidFill>
              <a:latin typeface="Arial"/>
              <a:cs typeface="+mn-cs"/>
            </a:endParaRPr>
          </a:p>
        </p:txBody>
      </p:sp>
      <p:sp>
        <p:nvSpPr>
          <p:cNvPr id="88" name="Isosceles Triangle 87"/>
          <p:cNvSpPr/>
          <p:nvPr/>
        </p:nvSpPr>
        <p:spPr>
          <a:xfrm rot="5400000">
            <a:off x="4886009" y="2960840"/>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9" name="Rectangle 88"/>
          <p:cNvSpPr/>
          <p:nvPr/>
        </p:nvSpPr>
        <p:spPr>
          <a:xfrm>
            <a:off x="4534251" y="2770756"/>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4</a:t>
            </a:r>
            <a:endParaRPr lang="en-US" kern="0" dirty="0">
              <a:solidFill>
                <a:schemeClr val="bg2"/>
              </a:solidFill>
              <a:latin typeface="Arial"/>
              <a:cs typeface="+mn-cs"/>
            </a:endParaRPr>
          </a:p>
        </p:txBody>
      </p:sp>
      <p:sp>
        <p:nvSpPr>
          <p:cNvPr id="90" name="Rectangle 89"/>
          <p:cNvSpPr/>
          <p:nvPr/>
        </p:nvSpPr>
        <p:spPr>
          <a:xfrm>
            <a:off x="4950042" y="3277052"/>
            <a:ext cx="4106662"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Freely available to everyone</a:t>
            </a:r>
            <a:endParaRPr lang="en-US" kern="0" dirty="0">
              <a:solidFill>
                <a:srgbClr val="676767"/>
              </a:solidFill>
              <a:latin typeface="Arial"/>
              <a:cs typeface="+mn-cs"/>
            </a:endParaRPr>
          </a:p>
        </p:txBody>
      </p:sp>
      <p:sp>
        <p:nvSpPr>
          <p:cNvPr id="91" name="Isosceles Triangle 90"/>
          <p:cNvSpPr/>
          <p:nvPr/>
        </p:nvSpPr>
        <p:spPr>
          <a:xfrm rot="5400000">
            <a:off x="4891295" y="3470000"/>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92" name="Rectangle 91"/>
          <p:cNvSpPr/>
          <p:nvPr/>
        </p:nvSpPr>
        <p:spPr>
          <a:xfrm>
            <a:off x="4539537" y="3279916"/>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5</a:t>
            </a:r>
            <a:endParaRPr lang="en-US" kern="0" dirty="0">
              <a:solidFill>
                <a:schemeClr val="bg2"/>
              </a:solidFill>
              <a:latin typeface="Arial"/>
              <a:cs typeface="+mn-cs"/>
            </a:endParaRPr>
          </a:p>
        </p:txBody>
      </p:sp>
      <p:sp>
        <p:nvSpPr>
          <p:cNvPr id="93" name="Rectangle 92"/>
          <p:cNvSpPr/>
          <p:nvPr/>
        </p:nvSpPr>
        <p:spPr>
          <a:xfrm>
            <a:off x="4944756" y="3785705"/>
            <a:ext cx="4106662" cy="457200"/>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Supply chain risk management</a:t>
            </a:r>
            <a:endParaRPr lang="en-US" kern="0" dirty="0">
              <a:solidFill>
                <a:srgbClr val="676767"/>
              </a:solidFill>
              <a:latin typeface="Arial"/>
              <a:cs typeface="+mn-cs"/>
            </a:endParaRPr>
          </a:p>
        </p:txBody>
      </p:sp>
      <p:sp>
        <p:nvSpPr>
          <p:cNvPr id="94" name="Isosceles Triangle 93"/>
          <p:cNvSpPr/>
          <p:nvPr/>
        </p:nvSpPr>
        <p:spPr>
          <a:xfrm rot="5400000">
            <a:off x="4886009" y="3978653"/>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95" name="Rectangle 94"/>
          <p:cNvSpPr/>
          <p:nvPr/>
        </p:nvSpPr>
        <p:spPr>
          <a:xfrm>
            <a:off x="4534251" y="3788569"/>
            <a:ext cx="411480" cy="45720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6</a:t>
            </a:r>
            <a:endParaRPr lang="en-US" kern="0" dirty="0">
              <a:solidFill>
                <a:schemeClr val="bg2"/>
              </a:solidFill>
              <a:latin typeface="Arial"/>
              <a:cs typeface="+mn-cs"/>
            </a:endParaRPr>
          </a:p>
        </p:txBody>
      </p:sp>
      <p:pic>
        <p:nvPicPr>
          <p:cNvPr id="4" name="Picture 3"/>
          <p:cNvPicPr>
            <a:picLocks noChangeAspect="1"/>
          </p:cNvPicPr>
          <p:nvPr/>
        </p:nvPicPr>
        <p:blipFill>
          <a:blip r:embed="rId3"/>
          <a:stretch>
            <a:fillRect/>
          </a:stretch>
        </p:blipFill>
        <p:spPr>
          <a:xfrm>
            <a:off x="8401046" y="3848159"/>
            <a:ext cx="562785" cy="314498"/>
          </a:xfrm>
          <a:prstGeom prst="rect">
            <a:avLst/>
          </a:prstGeom>
        </p:spPr>
      </p:pic>
      <p:sp>
        <p:nvSpPr>
          <p:cNvPr id="100" name="Rectangle 99"/>
          <p:cNvSpPr/>
          <p:nvPr/>
        </p:nvSpPr>
        <p:spPr>
          <a:xfrm rot="5400000">
            <a:off x="3066898" y="2880033"/>
            <a:ext cx="3657600" cy="2743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pic>
        <p:nvPicPr>
          <p:cNvPr id="19" name="Picture 18"/>
          <p:cNvPicPr>
            <a:picLocks noChangeAspect="1"/>
          </p:cNvPicPr>
          <p:nvPr/>
        </p:nvPicPr>
        <p:blipFill>
          <a:blip r:embed="rId4"/>
          <a:stretch>
            <a:fillRect/>
          </a:stretch>
        </p:blipFill>
        <p:spPr>
          <a:xfrm>
            <a:off x="521315" y="1301652"/>
            <a:ext cx="3377080" cy="1152968"/>
          </a:xfrm>
          <a:prstGeom prst="rect">
            <a:avLst/>
          </a:prstGeom>
        </p:spPr>
      </p:pic>
      <p:sp>
        <p:nvSpPr>
          <p:cNvPr id="18" name="Rectangle 17"/>
          <p:cNvSpPr/>
          <p:nvPr/>
        </p:nvSpPr>
        <p:spPr>
          <a:xfrm>
            <a:off x="514730" y="1275540"/>
            <a:ext cx="3383665" cy="2970229"/>
          </a:xfrm>
          <a:prstGeom prst="rect">
            <a:avLst/>
          </a:prstGeom>
          <a:noFill/>
          <a:ln w="381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389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Abstract</a:t>
            </a:r>
            <a:endParaRPr lang="en-US" sz="2400" b="1" kern="0" dirty="0">
              <a:solidFill>
                <a:schemeClr val="bg1"/>
              </a:solidFill>
              <a:ea typeface="ＭＳ Ｐゴシック" charset="0"/>
            </a:endParaRPr>
          </a:p>
        </p:txBody>
      </p:sp>
      <p:sp>
        <p:nvSpPr>
          <p:cNvPr id="4" name="Rectangle 3"/>
          <p:cNvSpPr/>
          <p:nvPr/>
        </p:nvSpPr>
        <p:spPr>
          <a:xfrm>
            <a:off x="3957239" y="142877"/>
            <a:ext cx="5099465"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Internal Security Threats</a:t>
            </a:r>
            <a:endParaRPr lang="en-US" sz="2000" kern="0" dirty="0">
              <a:solidFill>
                <a:srgbClr val="676767"/>
              </a:solidFill>
              <a:ea typeface="ＭＳ Ｐゴシック" charset="0"/>
            </a:endParaRPr>
          </a:p>
        </p:txBody>
      </p:sp>
      <p:sp>
        <p:nvSpPr>
          <p:cNvPr id="5" name="Isosceles Triangle 4"/>
          <p:cNvSpPr/>
          <p:nvPr/>
        </p:nvSpPr>
        <p:spPr>
          <a:xfrm rot="5400000">
            <a:off x="38977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
        <p:nvSpPr>
          <p:cNvPr id="8" name="TextBox 7"/>
          <p:cNvSpPr txBox="1"/>
          <p:nvPr/>
        </p:nvSpPr>
        <p:spPr>
          <a:xfrm>
            <a:off x="421481" y="1250156"/>
            <a:ext cx="8301037" cy="3123932"/>
          </a:xfrm>
          <a:prstGeom prst="rect">
            <a:avLst/>
          </a:prstGeom>
          <a:noFill/>
        </p:spPr>
        <p:txBody>
          <a:bodyPr wrap="square" rtlCol="0">
            <a:spAutoFit/>
          </a:bodyPr>
          <a:lstStyle/>
          <a:p>
            <a:r>
              <a:rPr lang="en-US" sz="2400" dirty="0"/>
              <a:t>People are our most valuable assets, so we entrust them with legitimate access to critical systems and sensitive information to carry out their duties. But people can also become major internal threats by the actions they take – whether unintentionally risky or intentionally malicious. </a:t>
            </a:r>
            <a:endParaRPr lang="en-US" sz="2400" dirty="0" smtClean="0"/>
          </a:p>
          <a:p>
            <a:pPr>
              <a:spcBef>
                <a:spcPts val="600"/>
              </a:spcBef>
            </a:pPr>
            <a:r>
              <a:rPr lang="en-US" sz="2400" dirty="0" smtClean="0"/>
              <a:t>This </a:t>
            </a:r>
            <a:r>
              <a:rPr lang="en-US" sz="2400" dirty="0"/>
              <a:t>session explores real-world insider threat case studies and shows how a cybersecurity best-practices approach helps to mitigate the risk of insider threats. </a:t>
            </a:r>
          </a:p>
        </p:txBody>
      </p:sp>
    </p:spTree>
    <p:extLst>
      <p:ext uri="{BB962C8B-B14F-4D97-AF65-F5344CB8AC3E}">
        <p14:creationId xmlns:p14="http://schemas.microsoft.com/office/powerpoint/2010/main" val="25388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3079" y="1166236"/>
            <a:ext cx="1503699" cy="2489369"/>
            <a:chOff x="361681" y="975615"/>
            <a:chExt cx="1832879" cy="3474720"/>
          </a:xfrm>
        </p:grpSpPr>
        <p:sp>
          <p:nvSpPr>
            <p:cNvPr id="8" name="Rectangle 7"/>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9" name="Rectangle 8"/>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10" name="Rectangle 9"/>
          <p:cNvSpPr/>
          <p:nvPr/>
        </p:nvSpPr>
        <p:spPr>
          <a:xfrm>
            <a:off x="603079" y="1731343"/>
            <a:ext cx="1503699" cy="438580"/>
          </a:xfrm>
          <a:prstGeom prst="rect">
            <a:avLst/>
          </a:prstGeom>
        </p:spPr>
        <p:txBody>
          <a:bodyPr wrap="square" lIns="0" tIns="34289" rIns="0" bIns="34289">
            <a:spAutoFit/>
          </a:bodyPr>
          <a:lstStyle/>
          <a:p>
            <a:pPr algn="ctr" defTabSz="457063"/>
            <a:r>
              <a:rPr lang="en-US" sz="2400" b="1" dirty="0" smtClean="0">
                <a:solidFill>
                  <a:srgbClr val="2462B2">
                    <a:lumMod val="75000"/>
                  </a:srgbClr>
                </a:solidFill>
              </a:rPr>
              <a:t>Identify</a:t>
            </a:r>
            <a:endParaRPr lang="en-US" sz="2400" b="1" dirty="0">
              <a:solidFill>
                <a:srgbClr val="2462B2">
                  <a:lumMod val="75000"/>
                </a:srgbClr>
              </a:solidFill>
            </a:endParaRPr>
          </a:p>
        </p:txBody>
      </p:sp>
      <p:sp>
        <p:nvSpPr>
          <p:cNvPr id="11" name="Oval 10"/>
          <p:cNvSpPr>
            <a:spLocks noChangeAspect="1"/>
          </p:cNvSpPr>
          <p:nvPr/>
        </p:nvSpPr>
        <p:spPr>
          <a:xfrm>
            <a:off x="851259" y="2409325"/>
            <a:ext cx="980240" cy="98024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25" name="Group 24"/>
          <p:cNvGrpSpPr/>
          <p:nvPr/>
        </p:nvGrpSpPr>
        <p:grpSpPr>
          <a:xfrm>
            <a:off x="2203889" y="1164640"/>
            <a:ext cx="1503699" cy="2489369"/>
            <a:chOff x="361681" y="975615"/>
            <a:chExt cx="1832879" cy="3474720"/>
          </a:xfrm>
        </p:grpSpPr>
        <p:sp>
          <p:nvSpPr>
            <p:cNvPr id="26" name="Rectangle 25"/>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27" name="Rectangle 26"/>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28" name="Rectangle 27"/>
          <p:cNvSpPr/>
          <p:nvPr/>
        </p:nvSpPr>
        <p:spPr>
          <a:xfrm>
            <a:off x="2203889" y="1729747"/>
            <a:ext cx="1503699" cy="438580"/>
          </a:xfrm>
          <a:prstGeom prst="rect">
            <a:avLst/>
          </a:prstGeom>
        </p:spPr>
        <p:txBody>
          <a:bodyPr wrap="square" lIns="0" tIns="34289" rIns="0" bIns="34289">
            <a:spAutoFit/>
          </a:bodyPr>
          <a:lstStyle/>
          <a:p>
            <a:pPr algn="ctr" defTabSz="457063"/>
            <a:r>
              <a:rPr lang="en-US" sz="2400" b="1" dirty="0" smtClean="0">
                <a:solidFill>
                  <a:srgbClr val="2462B2">
                    <a:lumMod val="75000"/>
                  </a:srgbClr>
                </a:solidFill>
              </a:rPr>
              <a:t>Protect</a:t>
            </a:r>
            <a:endParaRPr lang="en-US" sz="2400" b="1" dirty="0">
              <a:solidFill>
                <a:srgbClr val="2462B2">
                  <a:lumMod val="75000"/>
                </a:srgbClr>
              </a:solidFill>
            </a:endParaRPr>
          </a:p>
        </p:txBody>
      </p:sp>
      <p:sp>
        <p:nvSpPr>
          <p:cNvPr id="29" name="Oval 28"/>
          <p:cNvSpPr>
            <a:spLocks noChangeAspect="1"/>
          </p:cNvSpPr>
          <p:nvPr/>
        </p:nvSpPr>
        <p:spPr>
          <a:xfrm>
            <a:off x="2452069" y="2407729"/>
            <a:ext cx="980240" cy="98024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30" name="Group 29"/>
          <p:cNvGrpSpPr/>
          <p:nvPr/>
        </p:nvGrpSpPr>
        <p:grpSpPr>
          <a:xfrm>
            <a:off x="3804699" y="1166236"/>
            <a:ext cx="1503699" cy="2489369"/>
            <a:chOff x="361681" y="975615"/>
            <a:chExt cx="1832879" cy="3474720"/>
          </a:xfrm>
        </p:grpSpPr>
        <p:sp>
          <p:nvSpPr>
            <p:cNvPr id="31" name="Rectangle 30"/>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32" name="Rectangle 31"/>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33" name="Rectangle 32"/>
          <p:cNvSpPr/>
          <p:nvPr/>
        </p:nvSpPr>
        <p:spPr>
          <a:xfrm>
            <a:off x="3804699" y="1731343"/>
            <a:ext cx="1503699" cy="438580"/>
          </a:xfrm>
          <a:prstGeom prst="rect">
            <a:avLst/>
          </a:prstGeom>
        </p:spPr>
        <p:txBody>
          <a:bodyPr wrap="square" lIns="0" tIns="34289" rIns="0" bIns="34289">
            <a:spAutoFit/>
          </a:bodyPr>
          <a:lstStyle/>
          <a:p>
            <a:pPr algn="ctr" defTabSz="457063"/>
            <a:r>
              <a:rPr lang="en-US" sz="2400" b="1" dirty="0" smtClean="0">
                <a:solidFill>
                  <a:srgbClr val="2462B2">
                    <a:lumMod val="75000"/>
                  </a:srgbClr>
                </a:solidFill>
              </a:rPr>
              <a:t>Detect</a:t>
            </a:r>
            <a:endParaRPr lang="en-US" sz="2400" b="1" dirty="0">
              <a:solidFill>
                <a:srgbClr val="2462B2">
                  <a:lumMod val="75000"/>
                </a:srgbClr>
              </a:solidFill>
            </a:endParaRPr>
          </a:p>
        </p:txBody>
      </p:sp>
      <p:sp>
        <p:nvSpPr>
          <p:cNvPr id="34" name="Oval 33"/>
          <p:cNvSpPr>
            <a:spLocks noChangeAspect="1"/>
          </p:cNvSpPr>
          <p:nvPr/>
        </p:nvSpPr>
        <p:spPr>
          <a:xfrm>
            <a:off x="4052879" y="2409325"/>
            <a:ext cx="980240" cy="98024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35" name="Group 34"/>
          <p:cNvGrpSpPr/>
          <p:nvPr/>
        </p:nvGrpSpPr>
        <p:grpSpPr>
          <a:xfrm>
            <a:off x="5402906" y="1164640"/>
            <a:ext cx="1503699" cy="2489369"/>
            <a:chOff x="361681" y="975615"/>
            <a:chExt cx="1832879" cy="3474720"/>
          </a:xfrm>
        </p:grpSpPr>
        <p:sp>
          <p:nvSpPr>
            <p:cNvPr id="36" name="Rectangle 35"/>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37" name="Rectangle 36"/>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38" name="Rectangle 37"/>
          <p:cNvSpPr/>
          <p:nvPr/>
        </p:nvSpPr>
        <p:spPr>
          <a:xfrm>
            <a:off x="5402906" y="1729747"/>
            <a:ext cx="1503699" cy="438580"/>
          </a:xfrm>
          <a:prstGeom prst="rect">
            <a:avLst/>
          </a:prstGeom>
        </p:spPr>
        <p:txBody>
          <a:bodyPr wrap="square" lIns="0" tIns="34289" rIns="0" bIns="34289">
            <a:spAutoFit/>
          </a:bodyPr>
          <a:lstStyle/>
          <a:p>
            <a:pPr algn="ctr" defTabSz="457063"/>
            <a:r>
              <a:rPr lang="en-US" sz="2400" b="1" dirty="0" smtClean="0">
                <a:solidFill>
                  <a:srgbClr val="2462B2">
                    <a:lumMod val="75000"/>
                  </a:srgbClr>
                </a:solidFill>
              </a:rPr>
              <a:t>Respond</a:t>
            </a:r>
            <a:endParaRPr lang="en-US" sz="2400" b="1" dirty="0">
              <a:solidFill>
                <a:srgbClr val="2462B2">
                  <a:lumMod val="75000"/>
                </a:srgbClr>
              </a:solidFill>
            </a:endParaRPr>
          </a:p>
        </p:txBody>
      </p:sp>
      <p:sp>
        <p:nvSpPr>
          <p:cNvPr id="39" name="Oval 38"/>
          <p:cNvSpPr>
            <a:spLocks noChangeAspect="1"/>
          </p:cNvSpPr>
          <p:nvPr/>
        </p:nvSpPr>
        <p:spPr>
          <a:xfrm>
            <a:off x="5651086" y="2407729"/>
            <a:ext cx="980240" cy="98024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40" name="Group 39"/>
          <p:cNvGrpSpPr/>
          <p:nvPr/>
        </p:nvGrpSpPr>
        <p:grpSpPr>
          <a:xfrm>
            <a:off x="7001113" y="1163044"/>
            <a:ext cx="1503699" cy="2489369"/>
            <a:chOff x="361681" y="975615"/>
            <a:chExt cx="1832879" cy="3474720"/>
          </a:xfrm>
        </p:grpSpPr>
        <p:sp>
          <p:nvSpPr>
            <p:cNvPr id="41" name="Rectangle 40"/>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42" name="Rectangle 41"/>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43" name="Rectangle 42"/>
          <p:cNvSpPr/>
          <p:nvPr/>
        </p:nvSpPr>
        <p:spPr>
          <a:xfrm>
            <a:off x="7001113" y="1728151"/>
            <a:ext cx="1503699" cy="438580"/>
          </a:xfrm>
          <a:prstGeom prst="rect">
            <a:avLst/>
          </a:prstGeom>
        </p:spPr>
        <p:txBody>
          <a:bodyPr wrap="square" lIns="0" tIns="34289" rIns="0" bIns="34289">
            <a:spAutoFit/>
          </a:bodyPr>
          <a:lstStyle/>
          <a:p>
            <a:pPr algn="ctr" defTabSz="457063"/>
            <a:r>
              <a:rPr lang="en-US" sz="2400" b="1" dirty="0" smtClean="0">
                <a:solidFill>
                  <a:srgbClr val="2462B2">
                    <a:lumMod val="75000"/>
                  </a:srgbClr>
                </a:solidFill>
              </a:rPr>
              <a:t>Recover</a:t>
            </a:r>
            <a:endParaRPr lang="en-US" sz="2400" b="1" dirty="0">
              <a:solidFill>
                <a:srgbClr val="2462B2">
                  <a:lumMod val="75000"/>
                </a:srgbClr>
              </a:solidFill>
            </a:endParaRPr>
          </a:p>
        </p:txBody>
      </p:sp>
      <p:sp>
        <p:nvSpPr>
          <p:cNvPr id="44" name="Oval 43"/>
          <p:cNvSpPr>
            <a:spLocks noChangeAspect="1"/>
          </p:cNvSpPr>
          <p:nvPr/>
        </p:nvSpPr>
        <p:spPr>
          <a:xfrm>
            <a:off x="7249293" y="2406133"/>
            <a:ext cx="980240" cy="98024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45" name="Group 44"/>
          <p:cNvGrpSpPr>
            <a:grpSpLocks noChangeAspect="1"/>
          </p:cNvGrpSpPr>
          <p:nvPr/>
        </p:nvGrpSpPr>
        <p:grpSpPr bwMode="auto">
          <a:xfrm>
            <a:off x="975614" y="2675498"/>
            <a:ext cx="731308" cy="426740"/>
            <a:chOff x="1710" y="2899"/>
            <a:chExt cx="1700" cy="992"/>
          </a:xfrm>
          <a:solidFill>
            <a:schemeClr val="bg1"/>
          </a:solidFill>
          <a:effectLst/>
        </p:grpSpPr>
        <p:sp>
          <p:nvSpPr>
            <p:cNvPr id="46" name="Freeform 11"/>
            <p:cNvSpPr>
              <a:spLocks noEditPoints="1"/>
            </p:cNvSpPr>
            <p:nvPr/>
          </p:nvSpPr>
          <p:spPr bwMode="auto">
            <a:xfrm>
              <a:off x="1710" y="2899"/>
              <a:ext cx="1700" cy="992"/>
            </a:xfrm>
            <a:custGeom>
              <a:avLst/>
              <a:gdLst>
                <a:gd name="T0" fmla="*/ 109 w 239"/>
                <a:gd name="T1" fmla="*/ 16 h 139"/>
                <a:gd name="T2" fmla="*/ 127 w 239"/>
                <a:gd name="T3" fmla="*/ 16 h 139"/>
                <a:gd name="T4" fmla="*/ 129 w 239"/>
                <a:gd name="T5" fmla="*/ 12 h 139"/>
                <a:gd name="T6" fmla="*/ 159 w 239"/>
                <a:gd name="T7" fmla="*/ 9 h 139"/>
                <a:gd name="T8" fmla="*/ 168 w 239"/>
                <a:gd name="T9" fmla="*/ 18 h 139"/>
                <a:gd name="T10" fmla="*/ 171 w 239"/>
                <a:gd name="T11" fmla="*/ 20 h 139"/>
                <a:gd name="T12" fmla="*/ 197 w 239"/>
                <a:gd name="T13" fmla="*/ 29 h 139"/>
                <a:gd name="T14" fmla="*/ 217 w 239"/>
                <a:gd name="T15" fmla="*/ 46 h 139"/>
                <a:gd name="T16" fmla="*/ 226 w 239"/>
                <a:gd name="T17" fmla="*/ 112 h 139"/>
                <a:gd name="T18" fmla="*/ 173 w 239"/>
                <a:gd name="T19" fmla="*/ 135 h 139"/>
                <a:gd name="T20" fmla="*/ 132 w 239"/>
                <a:gd name="T21" fmla="*/ 95 h 139"/>
                <a:gd name="T22" fmla="*/ 131 w 239"/>
                <a:gd name="T23" fmla="*/ 93 h 139"/>
                <a:gd name="T24" fmla="*/ 104 w 239"/>
                <a:gd name="T25" fmla="*/ 93 h 139"/>
                <a:gd name="T26" fmla="*/ 104 w 239"/>
                <a:gd name="T27" fmla="*/ 96 h 139"/>
                <a:gd name="T28" fmla="*/ 47 w 239"/>
                <a:gd name="T29" fmla="*/ 135 h 139"/>
                <a:gd name="T30" fmla="*/ 2 w 239"/>
                <a:gd name="T31" fmla="*/ 90 h 139"/>
                <a:gd name="T32" fmla="*/ 19 w 239"/>
                <a:gd name="T33" fmla="*/ 46 h 139"/>
                <a:gd name="T34" fmla="*/ 42 w 239"/>
                <a:gd name="T35" fmla="*/ 28 h 139"/>
                <a:gd name="T36" fmla="*/ 64 w 239"/>
                <a:gd name="T37" fmla="*/ 20 h 139"/>
                <a:gd name="T38" fmla="*/ 67 w 239"/>
                <a:gd name="T39" fmla="*/ 18 h 139"/>
                <a:gd name="T40" fmla="*/ 76 w 239"/>
                <a:gd name="T41" fmla="*/ 10 h 139"/>
                <a:gd name="T42" fmla="*/ 108 w 239"/>
                <a:gd name="T43" fmla="*/ 15 h 139"/>
                <a:gd name="T44" fmla="*/ 109 w 239"/>
                <a:gd name="T45" fmla="*/ 16 h 139"/>
                <a:gd name="T46" fmla="*/ 19 w 239"/>
                <a:gd name="T47" fmla="*/ 84 h 139"/>
                <a:gd name="T48" fmla="*/ 53 w 239"/>
                <a:gd name="T49" fmla="*/ 119 h 139"/>
                <a:gd name="T50" fmla="*/ 88 w 239"/>
                <a:gd name="T51" fmla="*/ 85 h 139"/>
                <a:gd name="T52" fmla="*/ 55 w 239"/>
                <a:gd name="T53" fmla="*/ 50 h 139"/>
                <a:gd name="T54" fmla="*/ 19 w 239"/>
                <a:gd name="T55" fmla="*/ 84 h 139"/>
                <a:gd name="T56" fmla="*/ 148 w 239"/>
                <a:gd name="T57" fmla="*/ 84 h 139"/>
                <a:gd name="T58" fmla="*/ 183 w 239"/>
                <a:gd name="T59" fmla="*/ 119 h 139"/>
                <a:gd name="T60" fmla="*/ 217 w 239"/>
                <a:gd name="T61" fmla="*/ 83 h 139"/>
                <a:gd name="T62" fmla="*/ 181 w 239"/>
                <a:gd name="T63" fmla="*/ 50 h 139"/>
                <a:gd name="T64" fmla="*/ 148 w 239"/>
                <a:gd name="T65" fmla="*/ 84 h 139"/>
                <a:gd name="T66" fmla="*/ 131 w 239"/>
                <a:gd name="T67" fmla="*/ 70 h 139"/>
                <a:gd name="T68" fmla="*/ 118 w 239"/>
                <a:gd name="T69" fmla="*/ 56 h 139"/>
                <a:gd name="T70" fmla="*/ 104 w 239"/>
                <a:gd name="T71" fmla="*/ 69 h 139"/>
                <a:gd name="T72" fmla="*/ 117 w 239"/>
                <a:gd name="T73" fmla="*/ 83 h 139"/>
                <a:gd name="T74" fmla="*/ 131 w 2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39">
                  <a:moveTo>
                    <a:pt x="109" y="16"/>
                  </a:moveTo>
                  <a:cubicBezTo>
                    <a:pt x="115" y="13"/>
                    <a:pt x="121" y="13"/>
                    <a:pt x="127" y="16"/>
                  </a:cubicBezTo>
                  <a:cubicBezTo>
                    <a:pt x="128" y="15"/>
                    <a:pt x="128" y="13"/>
                    <a:pt x="129" y="12"/>
                  </a:cubicBezTo>
                  <a:cubicBezTo>
                    <a:pt x="136" y="2"/>
                    <a:pt x="150" y="1"/>
                    <a:pt x="159" y="9"/>
                  </a:cubicBezTo>
                  <a:cubicBezTo>
                    <a:pt x="162" y="12"/>
                    <a:pt x="165" y="15"/>
                    <a:pt x="168" y="18"/>
                  </a:cubicBezTo>
                  <a:cubicBezTo>
                    <a:pt x="169" y="19"/>
                    <a:pt x="170" y="20"/>
                    <a:pt x="171" y="20"/>
                  </a:cubicBezTo>
                  <a:cubicBezTo>
                    <a:pt x="181" y="20"/>
                    <a:pt x="189" y="24"/>
                    <a:pt x="197" y="29"/>
                  </a:cubicBezTo>
                  <a:cubicBezTo>
                    <a:pt x="203" y="35"/>
                    <a:pt x="210" y="40"/>
                    <a:pt x="217" y="46"/>
                  </a:cubicBezTo>
                  <a:cubicBezTo>
                    <a:pt x="235" y="62"/>
                    <a:pt x="239" y="91"/>
                    <a:pt x="226" y="112"/>
                  </a:cubicBezTo>
                  <a:cubicBezTo>
                    <a:pt x="214" y="129"/>
                    <a:pt x="194" y="139"/>
                    <a:pt x="173" y="135"/>
                  </a:cubicBezTo>
                  <a:cubicBezTo>
                    <a:pt x="152" y="131"/>
                    <a:pt x="136" y="116"/>
                    <a:pt x="132" y="95"/>
                  </a:cubicBezTo>
                  <a:cubicBezTo>
                    <a:pt x="132" y="94"/>
                    <a:pt x="131" y="94"/>
                    <a:pt x="131" y="93"/>
                  </a:cubicBezTo>
                  <a:cubicBezTo>
                    <a:pt x="122" y="97"/>
                    <a:pt x="114" y="98"/>
                    <a:pt x="104" y="93"/>
                  </a:cubicBezTo>
                  <a:cubicBezTo>
                    <a:pt x="104" y="94"/>
                    <a:pt x="104" y="95"/>
                    <a:pt x="104" y="96"/>
                  </a:cubicBezTo>
                  <a:cubicBezTo>
                    <a:pt x="98" y="122"/>
                    <a:pt x="72" y="139"/>
                    <a:pt x="47" y="135"/>
                  </a:cubicBezTo>
                  <a:cubicBezTo>
                    <a:pt x="23" y="132"/>
                    <a:pt x="5" y="114"/>
                    <a:pt x="2" y="90"/>
                  </a:cubicBezTo>
                  <a:cubicBezTo>
                    <a:pt x="0" y="73"/>
                    <a:pt x="6" y="58"/>
                    <a:pt x="19" y="46"/>
                  </a:cubicBezTo>
                  <a:cubicBezTo>
                    <a:pt x="26" y="40"/>
                    <a:pt x="34" y="34"/>
                    <a:pt x="42" y="28"/>
                  </a:cubicBezTo>
                  <a:cubicBezTo>
                    <a:pt x="48" y="23"/>
                    <a:pt x="56" y="20"/>
                    <a:pt x="64" y="20"/>
                  </a:cubicBezTo>
                  <a:cubicBezTo>
                    <a:pt x="65" y="20"/>
                    <a:pt x="67" y="19"/>
                    <a:pt x="67" y="18"/>
                  </a:cubicBezTo>
                  <a:cubicBezTo>
                    <a:pt x="70" y="16"/>
                    <a:pt x="73" y="13"/>
                    <a:pt x="76" y="10"/>
                  </a:cubicBezTo>
                  <a:cubicBezTo>
                    <a:pt x="87" y="0"/>
                    <a:pt x="101" y="2"/>
                    <a:pt x="108" y="15"/>
                  </a:cubicBezTo>
                  <a:cubicBezTo>
                    <a:pt x="108" y="15"/>
                    <a:pt x="109" y="15"/>
                    <a:pt x="109" y="16"/>
                  </a:cubicBezTo>
                  <a:close/>
                  <a:moveTo>
                    <a:pt x="19" y="84"/>
                  </a:moveTo>
                  <a:cubicBezTo>
                    <a:pt x="19" y="103"/>
                    <a:pt x="34" y="119"/>
                    <a:pt x="53" y="119"/>
                  </a:cubicBezTo>
                  <a:cubicBezTo>
                    <a:pt x="72" y="119"/>
                    <a:pt x="88" y="104"/>
                    <a:pt x="88" y="85"/>
                  </a:cubicBezTo>
                  <a:cubicBezTo>
                    <a:pt x="88" y="66"/>
                    <a:pt x="73" y="50"/>
                    <a:pt x="55" y="50"/>
                  </a:cubicBezTo>
                  <a:cubicBezTo>
                    <a:pt x="35" y="50"/>
                    <a:pt x="19" y="64"/>
                    <a:pt x="19" y="84"/>
                  </a:cubicBezTo>
                  <a:close/>
                  <a:moveTo>
                    <a:pt x="148" y="84"/>
                  </a:moveTo>
                  <a:cubicBezTo>
                    <a:pt x="148" y="104"/>
                    <a:pt x="163" y="119"/>
                    <a:pt x="183" y="119"/>
                  </a:cubicBezTo>
                  <a:cubicBezTo>
                    <a:pt x="203" y="118"/>
                    <a:pt x="217" y="102"/>
                    <a:pt x="217" y="83"/>
                  </a:cubicBezTo>
                  <a:cubicBezTo>
                    <a:pt x="216" y="64"/>
                    <a:pt x="200" y="49"/>
                    <a:pt x="181" y="50"/>
                  </a:cubicBezTo>
                  <a:cubicBezTo>
                    <a:pt x="163" y="50"/>
                    <a:pt x="147" y="66"/>
                    <a:pt x="148" y="84"/>
                  </a:cubicBezTo>
                  <a:close/>
                  <a:moveTo>
                    <a:pt x="131" y="70"/>
                  </a:moveTo>
                  <a:cubicBezTo>
                    <a:pt x="131" y="62"/>
                    <a:pt x="126" y="56"/>
                    <a:pt x="118" y="56"/>
                  </a:cubicBezTo>
                  <a:cubicBezTo>
                    <a:pt x="110" y="55"/>
                    <a:pt x="104" y="62"/>
                    <a:pt x="104" y="69"/>
                  </a:cubicBezTo>
                  <a:cubicBezTo>
                    <a:pt x="104" y="77"/>
                    <a:pt x="110" y="83"/>
                    <a:pt x="117" y="83"/>
                  </a:cubicBezTo>
                  <a:cubicBezTo>
                    <a:pt x="125" y="83"/>
                    <a:pt x="131" y="77"/>
                    <a:pt x="13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47" name="Freeform 12"/>
            <p:cNvSpPr>
              <a:spLocks/>
            </p:cNvSpPr>
            <p:nvPr/>
          </p:nvSpPr>
          <p:spPr bwMode="auto">
            <a:xfrm>
              <a:off x="1895" y="3399"/>
              <a:ext cx="334" cy="292"/>
            </a:xfrm>
            <a:custGeom>
              <a:avLst/>
              <a:gdLst>
                <a:gd name="T0" fmla="*/ 47 w 47"/>
                <a:gd name="T1" fmla="*/ 31 h 41"/>
                <a:gd name="T2" fmla="*/ 25 w 47"/>
                <a:gd name="T3" fmla="*/ 40 h 41"/>
                <a:gd name="T4" fmla="*/ 3 w 47"/>
                <a:gd name="T5" fmla="*/ 22 h 41"/>
                <a:gd name="T6" fmla="*/ 7 w 47"/>
                <a:gd name="T7" fmla="*/ 0 h 41"/>
                <a:gd name="T8" fmla="*/ 19 w 47"/>
                <a:gd name="T9" fmla="*/ 26 h 41"/>
                <a:gd name="T10" fmla="*/ 47 w 47"/>
                <a:gd name="T11" fmla="*/ 31 h 41"/>
              </a:gdLst>
              <a:ahLst/>
              <a:cxnLst>
                <a:cxn ang="0">
                  <a:pos x="T0" y="T1"/>
                </a:cxn>
                <a:cxn ang="0">
                  <a:pos x="T2" y="T3"/>
                </a:cxn>
                <a:cxn ang="0">
                  <a:pos x="T4" y="T5"/>
                </a:cxn>
                <a:cxn ang="0">
                  <a:pos x="T6" y="T7"/>
                </a:cxn>
                <a:cxn ang="0">
                  <a:pos x="T8" y="T9"/>
                </a:cxn>
                <a:cxn ang="0">
                  <a:pos x="T10" y="T11"/>
                </a:cxn>
              </a:cxnLst>
              <a:rect l="0" t="0" r="r" b="b"/>
              <a:pathLst>
                <a:path w="47" h="41">
                  <a:moveTo>
                    <a:pt x="47" y="31"/>
                  </a:moveTo>
                  <a:cubicBezTo>
                    <a:pt x="41" y="37"/>
                    <a:pt x="34" y="41"/>
                    <a:pt x="25" y="40"/>
                  </a:cubicBezTo>
                  <a:cubicBezTo>
                    <a:pt x="14" y="39"/>
                    <a:pt x="7" y="33"/>
                    <a:pt x="3" y="22"/>
                  </a:cubicBezTo>
                  <a:cubicBezTo>
                    <a:pt x="0" y="15"/>
                    <a:pt x="2" y="7"/>
                    <a:pt x="7" y="0"/>
                  </a:cubicBezTo>
                  <a:cubicBezTo>
                    <a:pt x="7" y="11"/>
                    <a:pt x="10" y="19"/>
                    <a:pt x="19" y="26"/>
                  </a:cubicBezTo>
                  <a:cubicBezTo>
                    <a:pt x="27" y="32"/>
                    <a:pt x="36" y="33"/>
                    <a:pt x="4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48" name="Freeform 13"/>
            <p:cNvSpPr>
              <a:spLocks/>
            </p:cNvSpPr>
            <p:nvPr/>
          </p:nvSpPr>
          <p:spPr bwMode="auto">
            <a:xfrm>
              <a:off x="2813" y="3399"/>
              <a:ext cx="334" cy="292"/>
            </a:xfrm>
            <a:custGeom>
              <a:avLst/>
              <a:gdLst>
                <a:gd name="T0" fmla="*/ 47 w 47"/>
                <a:gd name="T1" fmla="*/ 31 h 41"/>
                <a:gd name="T2" fmla="*/ 25 w 47"/>
                <a:gd name="T3" fmla="*/ 40 h 41"/>
                <a:gd name="T4" fmla="*/ 3 w 47"/>
                <a:gd name="T5" fmla="*/ 24 h 41"/>
                <a:gd name="T6" fmla="*/ 6 w 47"/>
                <a:gd name="T7" fmla="*/ 0 h 41"/>
                <a:gd name="T8" fmla="*/ 47 w 47"/>
                <a:gd name="T9" fmla="*/ 31 h 41"/>
              </a:gdLst>
              <a:ahLst/>
              <a:cxnLst>
                <a:cxn ang="0">
                  <a:pos x="T0" y="T1"/>
                </a:cxn>
                <a:cxn ang="0">
                  <a:pos x="T2" y="T3"/>
                </a:cxn>
                <a:cxn ang="0">
                  <a:pos x="T4" y="T5"/>
                </a:cxn>
                <a:cxn ang="0">
                  <a:pos x="T6" y="T7"/>
                </a:cxn>
                <a:cxn ang="0">
                  <a:pos x="T8" y="T9"/>
                </a:cxn>
              </a:cxnLst>
              <a:rect l="0" t="0" r="r" b="b"/>
              <a:pathLst>
                <a:path w="47" h="41">
                  <a:moveTo>
                    <a:pt x="47" y="31"/>
                  </a:moveTo>
                  <a:cubicBezTo>
                    <a:pt x="41" y="37"/>
                    <a:pt x="34" y="41"/>
                    <a:pt x="25" y="40"/>
                  </a:cubicBezTo>
                  <a:cubicBezTo>
                    <a:pt x="15" y="39"/>
                    <a:pt x="7" y="34"/>
                    <a:pt x="3" y="24"/>
                  </a:cubicBezTo>
                  <a:cubicBezTo>
                    <a:pt x="0" y="16"/>
                    <a:pt x="1" y="8"/>
                    <a:pt x="6" y="0"/>
                  </a:cubicBezTo>
                  <a:cubicBezTo>
                    <a:pt x="9" y="24"/>
                    <a:pt x="22" y="35"/>
                    <a:pt x="4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sp>
        <p:nvSpPr>
          <p:cNvPr id="49" name="Freeform 19"/>
          <p:cNvSpPr>
            <a:spLocks noChangeAspect="1" noEditPoints="1"/>
          </p:cNvSpPr>
          <p:nvPr/>
        </p:nvSpPr>
        <p:spPr bwMode="auto">
          <a:xfrm>
            <a:off x="2721996" y="2584271"/>
            <a:ext cx="438172" cy="563060"/>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nvGrpSpPr>
          <p:cNvPr id="58" name="Group 57"/>
          <p:cNvGrpSpPr>
            <a:grpSpLocks noChangeAspect="1"/>
          </p:cNvGrpSpPr>
          <p:nvPr/>
        </p:nvGrpSpPr>
        <p:grpSpPr>
          <a:xfrm>
            <a:off x="7421332" y="2612226"/>
            <a:ext cx="585410" cy="512649"/>
            <a:chOff x="12504742" y="6276188"/>
            <a:chExt cx="422275" cy="369882"/>
          </a:xfrm>
          <a:solidFill>
            <a:schemeClr val="bg1"/>
          </a:solidFill>
          <a:effectLst/>
        </p:grpSpPr>
        <p:sp>
          <p:nvSpPr>
            <p:cNvPr id="59" name="Freeform 58"/>
            <p:cNvSpPr>
              <a:spLocks/>
            </p:cNvSpPr>
            <p:nvPr/>
          </p:nvSpPr>
          <p:spPr bwMode="auto">
            <a:xfrm>
              <a:off x="12617454" y="6534944"/>
              <a:ext cx="38100" cy="111125"/>
            </a:xfrm>
            <a:custGeom>
              <a:avLst/>
              <a:gdLst>
                <a:gd name="T0" fmla="*/ 0 w 167"/>
                <a:gd name="T1" fmla="*/ 496 h 496"/>
                <a:gd name="T2" fmla="*/ 167 w 167"/>
                <a:gd name="T3" fmla="*/ 496 h 496"/>
                <a:gd name="T4" fmla="*/ 167 w 167"/>
                <a:gd name="T5" fmla="*/ 0 h 496"/>
                <a:gd name="T6" fmla="*/ 0 w 167"/>
                <a:gd name="T7" fmla="*/ 167 h 496"/>
                <a:gd name="T8" fmla="*/ 0 w 167"/>
                <a:gd name="T9" fmla="*/ 496 h 496"/>
              </a:gdLst>
              <a:ahLst/>
              <a:cxnLst>
                <a:cxn ang="0">
                  <a:pos x="T0" y="T1"/>
                </a:cxn>
                <a:cxn ang="0">
                  <a:pos x="T2" y="T3"/>
                </a:cxn>
                <a:cxn ang="0">
                  <a:pos x="T4" y="T5"/>
                </a:cxn>
                <a:cxn ang="0">
                  <a:pos x="T6" y="T7"/>
                </a:cxn>
                <a:cxn ang="0">
                  <a:pos x="T8" y="T9"/>
                </a:cxn>
              </a:cxnLst>
              <a:rect l="0" t="0" r="r" b="b"/>
              <a:pathLst>
                <a:path w="167" h="496">
                  <a:moveTo>
                    <a:pt x="0" y="496"/>
                  </a:moveTo>
                  <a:lnTo>
                    <a:pt x="167" y="496"/>
                  </a:lnTo>
                  <a:lnTo>
                    <a:pt x="167" y="0"/>
                  </a:lnTo>
                  <a:lnTo>
                    <a:pt x="0" y="167"/>
                  </a:lnTo>
                  <a:lnTo>
                    <a:pt x="0" y="496"/>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0" name="Freeform 59"/>
            <p:cNvSpPr>
              <a:spLocks/>
            </p:cNvSpPr>
            <p:nvPr/>
          </p:nvSpPr>
          <p:spPr bwMode="auto">
            <a:xfrm>
              <a:off x="12784142" y="6471444"/>
              <a:ext cx="38100" cy="174625"/>
            </a:xfrm>
            <a:custGeom>
              <a:avLst/>
              <a:gdLst>
                <a:gd name="T0" fmla="*/ 0 w 167"/>
                <a:gd name="T1" fmla="*/ 771 h 771"/>
                <a:gd name="T2" fmla="*/ 167 w 167"/>
                <a:gd name="T3" fmla="*/ 771 h 771"/>
                <a:gd name="T4" fmla="*/ 167 w 167"/>
                <a:gd name="T5" fmla="*/ 0 h 771"/>
                <a:gd name="T6" fmla="*/ 0 w 167"/>
                <a:gd name="T7" fmla="*/ 168 h 771"/>
                <a:gd name="T8" fmla="*/ 0 w 167"/>
                <a:gd name="T9" fmla="*/ 771 h 771"/>
              </a:gdLst>
              <a:ahLst/>
              <a:cxnLst>
                <a:cxn ang="0">
                  <a:pos x="T0" y="T1"/>
                </a:cxn>
                <a:cxn ang="0">
                  <a:pos x="T2" y="T3"/>
                </a:cxn>
                <a:cxn ang="0">
                  <a:pos x="T4" y="T5"/>
                </a:cxn>
                <a:cxn ang="0">
                  <a:pos x="T6" y="T7"/>
                </a:cxn>
                <a:cxn ang="0">
                  <a:pos x="T8" y="T9"/>
                </a:cxn>
              </a:cxnLst>
              <a:rect l="0" t="0" r="r" b="b"/>
              <a:pathLst>
                <a:path w="167" h="771">
                  <a:moveTo>
                    <a:pt x="0" y="771"/>
                  </a:moveTo>
                  <a:lnTo>
                    <a:pt x="167" y="771"/>
                  </a:lnTo>
                  <a:lnTo>
                    <a:pt x="167" y="0"/>
                  </a:lnTo>
                  <a:lnTo>
                    <a:pt x="0" y="168"/>
                  </a:lnTo>
                  <a:lnTo>
                    <a:pt x="0" y="771"/>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1" name="Freeform 60"/>
            <p:cNvSpPr>
              <a:spLocks/>
            </p:cNvSpPr>
            <p:nvPr/>
          </p:nvSpPr>
          <p:spPr bwMode="auto">
            <a:xfrm>
              <a:off x="12839704" y="6419057"/>
              <a:ext cx="34925" cy="227013"/>
            </a:xfrm>
            <a:custGeom>
              <a:avLst/>
              <a:gdLst>
                <a:gd name="T0" fmla="*/ 0 w 156"/>
                <a:gd name="T1" fmla="*/ 1004 h 1004"/>
                <a:gd name="T2" fmla="*/ 156 w 156"/>
                <a:gd name="T3" fmla="*/ 1004 h 1004"/>
                <a:gd name="T4" fmla="*/ 156 w 156"/>
                <a:gd name="T5" fmla="*/ 0 h 1004"/>
                <a:gd name="T6" fmla="*/ 0 w 156"/>
                <a:gd name="T7" fmla="*/ 155 h 1004"/>
                <a:gd name="T8" fmla="*/ 0 w 156"/>
                <a:gd name="T9" fmla="*/ 1004 h 1004"/>
              </a:gdLst>
              <a:ahLst/>
              <a:cxnLst>
                <a:cxn ang="0">
                  <a:pos x="T0" y="T1"/>
                </a:cxn>
                <a:cxn ang="0">
                  <a:pos x="T2" y="T3"/>
                </a:cxn>
                <a:cxn ang="0">
                  <a:pos x="T4" y="T5"/>
                </a:cxn>
                <a:cxn ang="0">
                  <a:pos x="T6" y="T7"/>
                </a:cxn>
                <a:cxn ang="0">
                  <a:pos x="T8" y="T9"/>
                </a:cxn>
              </a:cxnLst>
              <a:rect l="0" t="0" r="r" b="b"/>
              <a:pathLst>
                <a:path w="156" h="1004">
                  <a:moveTo>
                    <a:pt x="0" y="1004"/>
                  </a:moveTo>
                  <a:lnTo>
                    <a:pt x="156" y="1004"/>
                  </a:lnTo>
                  <a:lnTo>
                    <a:pt x="156" y="0"/>
                  </a:lnTo>
                  <a:lnTo>
                    <a:pt x="0" y="155"/>
                  </a:lnTo>
                  <a:lnTo>
                    <a:pt x="0" y="1004"/>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2" name="Freeform 61"/>
            <p:cNvSpPr>
              <a:spLocks/>
            </p:cNvSpPr>
            <p:nvPr/>
          </p:nvSpPr>
          <p:spPr bwMode="auto">
            <a:xfrm>
              <a:off x="12728579" y="6527007"/>
              <a:ext cx="38100" cy="119063"/>
            </a:xfrm>
            <a:custGeom>
              <a:avLst/>
              <a:gdLst>
                <a:gd name="T0" fmla="*/ 0 w 168"/>
                <a:gd name="T1" fmla="*/ 167 h 525"/>
                <a:gd name="T2" fmla="*/ 0 w 168"/>
                <a:gd name="T3" fmla="*/ 525 h 525"/>
                <a:gd name="T4" fmla="*/ 168 w 168"/>
                <a:gd name="T5" fmla="*/ 525 h 525"/>
                <a:gd name="T6" fmla="*/ 168 w 168"/>
                <a:gd name="T7" fmla="*/ 0 h 525"/>
                <a:gd name="T8" fmla="*/ 34 w 168"/>
                <a:gd name="T9" fmla="*/ 134 h 525"/>
                <a:gd name="T10" fmla="*/ 0 w 168"/>
                <a:gd name="T11" fmla="*/ 167 h 525"/>
              </a:gdLst>
              <a:ahLst/>
              <a:cxnLst>
                <a:cxn ang="0">
                  <a:pos x="T0" y="T1"/>
                </a:cxn>
                <a:cxn ang="0">
                  <a:pos x="T2" y="T3"/>
                </a:cxn>
                <a:cxn ang="0">
                  <a:pos x="T4" y="T5"/>
                </a:cxn>
                <a:cxn ang="0">
                  <a:pos x="T6" y="T7"/>
                </a:cxn>
                <a:cxn ang="0">
                  <a:pos x="T8" y="T9"/>
                </a:cxn>
                <a:cxn ang="0">
                  <a:pos x="T10" y="T11"/>
                </a:cxn>
              </a:cxnLst>
              <a:rect l="0" t="0" r="r" b="b"/>
              <a:pathLst>
                <a:path w="168" h="525">
                  <a:moveTo>
                    <a:pt x="0" y="167"/>
                  </a:moveTo>
                  <a:lnTo>
                    <a:pt x="0" y="525"/>
                  </a:lnTo>
                  <a:lnTo>
                    <a:pt x="168" y="525"/>
                  </a:lnTo>
                  <a:lnTo>
                    <a:pt x="168" y="0"/>
                  </a:lnTo>
                  <a:lnTo>
                    <a:pt x="34" y="134"/>
                  </a:lnTo>
                  <a:lnTo>
                    <a:pt x="0" y="167"/>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3" name="Freeform 62"/>
            <p:cNvSpPr>
              <a:spLocks/>
            </p:cNvSpPr>
            <p:nvPr/>
          </p:nvSpPr>
          <p:spPr bwMode="auto">
            <a:xfrm>
              <a:off x="12673017" y="6531769"/>
              <a:ext cx="38100" cy="114300"/>
            </a:xfrm>
            <a:custGeom>
              <a:avLst/>
              <a:gdLst>
                <a:gd name="T0" fmla="*/ 0 w 167"/>
                <a:gd name="T1" fmla="*/ 0 h 505"/>
                <a:gd name="T2" fmla="*/ 0 w 167"/>
                <a:gd name="T3" fmla="*/ 505 h 505"/>
                <a:gd name="T4" fmla="*/ 167 w 167"/>
                <a:gd name="T5" fmla="*/ 505 h 505"/>
                <a:gd name="T6" fmla="*/ 167 w 167"/>
                <a:gd name="T7" fmla="*/ 169 h 505"/>
                <a:gd name="T8" fmla="*/ 114 w 167"/>
                <a:gd name="T9" fmla="*/ 114 h 505"/>
                <a:gd name="T10" fmla="*/ 0 w 167"/>
                <a:gd name="T11" fmla="*/ 0 h 505"/>
              </a:gdLst>
              <a:ahLst/>
              <a:cxnLst>
                <a:cxn ang="0">
                  <a:pos x="T0" y="T1"/>
                </a:cxn>
                <a:cxn ang="0">
                  <a:pos x="T2" y="T3"/>
                </a:cxn>
                <a:cxn ang="0">
                  <a:pos x="T4" y="T5"/>
                </a:cxn>
                <a:cxn ang="0">
                  <a:pos x="T6" y="T7"/>
                </a:cxn>
                <a:cxn ang="0">
                  <a:pos x="T8" y="T9"/>
                </a:cxn>
                <a:cxn ang="0">
                  <a:pos x="T10" y="T11"/>
                </a:cxn>
              </a:cxnLst>
              <a:rect l="0" t="0" r="r" b="b"/>
              <a:pathLst>
                <a:path w="167" h="505">
                  <a:moveTo>
                    <a:pt x="0" y="0"/>
                  </a:moveTo>
                  <a:lnTo>
                    <a:pt x="0" y="505"/>
                  </a:lnTo>
                  <a:lnTo>
                    <a:pt x="167" y="505"/>
                  </a:lnTo>
                  <a:lnTo>
                    <a:pt x="167" y="169"/>
                  </a:lnTo>
                  <a:lnTo>
                    <a:pt x="114" y="114"/>
                  </a:lnTo>
                  <a:lnTo>
                    <a:pt x="0" y="0"/>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4" name="Freeform 63"/>
            <p:cNvSpPr>
              <a:spLocks/>
            </p:cNvSpPr>
            <p:nvPr/>
          </p:nvSpPr>
          <p:spPr bwMode="auto">
            <a:xfrm>
              <a:off x="12557129" y="6590507"/>
              <a:ext cx="42863" cy="55563"/>
            </a:xfrm>
            <a:custGeom>
              <a:avLst/>
              <a:gdLst>
                <a:gd name="T0" fmla="*/ 0 w 188"/>
                <a:gd name="T1" fmla="*/ 188 h 251"/>
                <a:gd name="T2" fmla="*/ 0 w 188"/>
                <a:gd name="T3" fmla="*/ 251 h 251"/>
                <a:gd name="T4" fmla="*/ 188 w 188"/>
                <a:gd name="T5" fmla="*/ 251 h 251"/>
                <a:gd name="T6" fmla="*/ 188 w 188"/>
                <a:gd name="T7" fmla="*/ 0 h 251"/>
                <a:gd name="T8" fmla="*/ 83 w 188"/>
                <a:gd name="T9" fmla="*/ 104 h 251"/>
                <a:gd name="T10" fmla="*/ 0 w 188"/>
                <a:gd name="T11" fmla="*/ 188 h 251"/>
              </a:gdLst>
              <a:ahLst/>
              <a:cxnLst>
                <a:cxn ang="0">
                  <a:pos x="T0" y="T1"/>
                </a:cxn>
                <a:cxn ang="0">
                  <a:pos x="T2" y="T3"/>
                </a:cxn>
                <a:cxn ang="0">
                  <a:pos x="T4" y="T5"/>
                </a:cxn>
                <a:cxn ang="0">
                  <a:pos x="T6" y="T7"/>
                </a:cxn>
                <a:cxn ang="0">
                  <a:pos x="T8" y="T9"/>
                </a:cxn>
                <a:cxn ang="0">
                  <a:pos x="T10" y="T11"/>
                </a:cxn>
              </a:cxnLst>
              <a:rect l="0" t="0" r="r" b="b"/>
              <a:pathLst>
                <a:path w="188" h="251">
                  <a:moveTo>
                    <a:pt x="0" y="188"/>
                  </a:moveTo>
                  <a:lnTo>
                    <a:pt x="0" y="251"/>
                  </a:lnTo>
                  <a:lnTo>
                    <a:pt x="188" y="251"/>
                  </a:lnTo>
                  <a:lnTo>
                    <a:pt x="188" y="0"/>
                  </a:lnTo>
                  <a:lnTo>
                    <a:pt x="83" y="104"/>
                  </a:lnTo>
                  <a:lnTo>
                    <a:pt x="0" y="188"/>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65" name="Freeform 64"/>
            <p:cNvSpPr>
              <a:spLocks/>
            </p:cNvSpPr>
            <p:nvPr/>
          </p:nvSpPr>
          <p:spPr bwMode="auto">
            <a:xfrm>
              <a:off x="12504742" y="6276188"/>
              <a:ext cx="422275" cy="319088"/>
            </a:xfrm>
            <a:custGeom>
              <a:avLst/>
              <a:gdLst>
                <a:gd name="T0" fmla="*/ 1785 w 1865"/>
                <a:gd name="T1" fmla="*/ 0 h 1405"/>
                <a:gd name="T2" fmla="*/ 1174 w 1865"/>
                <a:gd name="T3" fmla="*/ 0 h 1405"/>
                <a:gd name="T4" fmla="*/ 1406 w 1865"/>
                <a:gd name="T5" fmla="*/ 231 h 1405"/>
                <a:gd name="T6" fmla="*/ 1323 w 1865"/>
                <a:gd name="T7" fmla="*/ 314 h 1405"/>
                <a:gd name="T8" fmla="*/ 938 w 1865"/>
                <a:gd name="T9" fmla="*/ 698 h 1405"/>
                <a:gd name="T10" fmla="*/ 707 w 1865"/>
                <a:gd name="T11" fmla="*/ 467 h 1405"/>
                <a:gd name="T12" fmla="*/ 0 w 1865"/>
                <a:gd name="T13" fmla="*/ 1174 h 1405"/>
                <a:gd name="T14" fmla="*/ 231 w 1865"/>
                <a:gd name="T15" fmla="*/ 1405 h 1405"/>
                <a:gd name="T16" fmla="*/ 707 w 1865"/>
                <a:gd name="T17" fmla="*/ 929 h 1405"/>
                <a:gd name="T18" fmla="*/ 938 w 1865"/>
                <a:gd name="T19" fmla="*/ 1160 h 1405"/>
                <a:gd name="T20" fmla="*/ 1636 w 1865"/>
                <a:gd name="T21" fmla="*/ 463 h 1405"/>
                <a:gd name="T22" fmla="*/ 1865 w 1865"/>
                <a:gd name="T23" fmla="*/ 690 h 1405"/>
                <a:gd name="T24" fmla="*/ 1865 w 1865"/>
                <a:gd name="T25" fmla="*/ 76 h 1405"/>
                <a:gd name="T26" fmla="*/ 1865 w 1865"/>
                <a:gd name="T27" fmla="*/ 76 h 1405"/>
                <a:gd name="T28" fmla="*/ 1864 w 1865"/>
                <a:gd name="T29" fmla="*/ 69 h 1405"/>
                <a:gd name="T30" fmla="*/ 1863 w 1865"/>
                <a:gd name="T31" fmla="*/ 61 h 1405"/>
                <a:gd name="T32" fmla="*/ 1861 w 1865"/>
                <a:gd name="T33" fmla="*/ 54 h 1405"/>
                <a:gd name="T34" fmla="*/ 1858 w 1865"/>
                <a:gd name="T35" fmla="*/ 47 h 1405"/>
                <a:gd name="T36" fmla="*/ 1855 w 1865"/>
                <a:gd name="T37" fmla="*/ 40 h 1405"/>
                <a:gd name="T38" fmla="*/ 1851 w 1865"/>
                <a:gd name="T39" fmla="*/ 34 h 1405"/>
                <a:gd name="T40" fmla="*/ 1846 w 1865"/>
                <a:gd name="T41" fmla="*/ 28 h 1405"/>
                <a:gd name="T42" fmla="*/ 1841 w 1865"/>
                <a:gd name="T43" fmla="*/ 23 h 1405"/>
                <a:gd name="T44" fmla="*/ 1835 w 1865"/>
                <a:gd name="T45" fmla="*/ 17 h 1405"/>
                <a:gd name="T46" fmla="*/ 1828 w 1865"/>
                <a:gd name="T47" fmla="*/ 13 h 1405"/>
                <a:gd name="T48" fmla="*/ 1821 w 1865"/>
                <a:gd name="T49" fmla="*/ 9 h 1405"/>
                <a:gd name="T50" fmla="*/ 1815 w 1865"/>
                <a:gd name="T51" fmla="*/ 6 h 1405"/>
                <a:gd name="T52" fmla="*/ 1808 w 1865"/>
                <a:gd name="T53" fmla="*/ 3 h 1405"/>
                <a:gd name="T54" fmla="*/ 1800 w 1865"/>
                <a:gd name="T55" fmla="*/ 1 h 1405"/>
                <a:gd name="T56" fmla="*/ 1792 w 1865"/>
                <a:gd name="T57" fmla="*/ 0 h 1405"/>
                <a:gd name="T58" fmla="*/ 1785 w 1865"/>
                <a:gd name="T59" fmla="*/ 0 h 1405"/>
                <a:gd name="T60" fmla="*/ 1785 w 1865"/>
                <a:gd name="T61"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5" h="1405">
                  <a:moveTo>
                    <a:pt x="1785" y="0"/>
                  </a:moveTo>
                  <a:lnTo>
                    <a:pt x="1174" y="0"/>
                  </a:lnTo>
                  <a:lnTo>
                    <a:pt x="1406" y="231"/>
                  </a:lnTo>
                  <a:lnTo>
                    <a:pt x="1323" y="314"/>
                  </a:lnTo>
                  <a:lnTo>
                    <a:pt x="938" y="698"/>
                  </a:lnTo>
                  <a:lnTo>
                    <a:pt x="707" y="467"/>
                  </a:lnTo>
                  <a:lnTo>
                    <a:pt x="0" y="1174"/>
                  </a:lnTo>
                  <a:lnTo>
                    <a:pt x="231" y="1405"/>
                  </a:lnTo>
                  <a:lnTo>
                    <a:pt x="707" y="929"/>
                  </a:lnTo>
                  <a:lnTo>
                    <a:pt x="938" y="1160"/>
                  </a:lnTo>
                  <a:lnTo>
                    <a:pt x="1636" y="463"/>
                  </a:lnTo>
                  <a:lnTo>
                    <a:pt x="1865" y="690"/>
                  </a:lnTo>
                  <a:lnTo>
                    <a:pt x="1865" y="76"/>
                  </a:lnTo>
                  <a:lnTo>
                    <a:pt x="1865" y="76"/>
                  </a:lnTo>
                  <a:lnTo>
                    <a:pt x="1864" y="69"/>
                  </a:lnTo>
                  <a:lnTo>
                    <a:pt x="1863" y="61"/>
                  </a:lnTo>
                  <a:lnTo>
                    <a:pt x="1861" y="54"/>
                  </a:lnTo>
                  <a:lnTo>
                    <a:pt x="1858" y="47"/>
                  </a:lnTo>
                  <a:lnTo>
                    <a:pt x="1855" y="40"/>
                  </a:lnTo>
                  <a:lnTo>
                    <a:pt x="1851" y="34"/>
                  </a:lnTo>
                  <a:lnTo>
                    <a:pt x="1846" y="28"/>
                  </a:lnTo>
                  <a:lnTo>
                    <a:pt x="1841" y="23"/>
                  </a:lnTo>
                  <a:lnTo>
                    <a:pt x="1835" y="17"/>
                  </a:lnTo>
                  <a:lnTo>
                    <a:pt x="1828" y="13"/>
                  </a:lnTo>
                  <a:lnTo>
                    <a:pt x="1821" y="9"/>
                  </a:lnTo>
                  <a:lnTo>
                    <a:pt x="1815" y="6"/>
                  </a:lnTo>
                  <a:lnTo>
                    <a:pt x="1808" y="3"/>
                  </a:lnTo>
                  <a:lnTo>
                    <a:pt x="1800" y="1"/>
                  </a:lnTo>
                  <a:lnTo>
                    <a:pt x="1792" y="0"/>
                  </a:lnTo>
                  <a:lnTo>
                    <a:pt x="1785" y="0"/>
                  </a:lnTo>
                  <a:lnTo>
                    <a:pt x="1785" y="0"/>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grpSp>
      <p:sp>
        <p:nvSpPr>
          <p:cNvPr id="66" name="Freeform 84"/>
          <p:cNvSpPr>
            <a:spLocks noChangeAspect="1" noEditPoints="1"/>
          </p:cNvSpPr>
          <p:nvPr/>
        </p:nvSpPr>
        <p:spPr bwMode="auto">
          <a:xfrm>
            <a:off x="4235500" y="2592382"/>
            <a:ext cx="610067" cy="611795"/>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nvGrpSpPr>
          <p:cNvPr id="69" name="Group 32"/>
          <p:cNvGrpSpPr>
            <a:grpSpLocks noChangeAspect="1"/>
          </p:cNvGrpSpPr>
          <p:nvPr/>
        </p:nvGrpSpPr>
        <p:grpSpPr bwMode="auto">
          <a:xfrm>
            <a:off x="5786321" y="2597517"/>
            <a:ext cx="668025" cy="613333"/>
            <a:chOff x="3245" y="1600"/>
            <a:chExt cx="1197" cy="1099"/>
          </a:xfrm>
          <a:solidFill>
            <a:schemeClr val="bg1"/>
          </a:solidFill>
        </p:grpSpPr>
        <p:sp>
          <p:nvSpPr>
            <p:cNvPr id="70" name="Freeform 33"/>
            <p:cNvSpPr>
              <a:spLocks noEditPoints="1"/>
            </p:cNvSpPr>
            <p:nvPr/>
          </p:nvSpPr>
          <p:spPr bwMode="auto">
            <a:xfrm>
              <a:off x="3437" y="2056"/>
              <a:ext cx="399" cy="365"/>
            </a:xfrm>
            <a:custGeom>
              <a:avLst/>
              <a:gdLst>
                <a:gd name="T0" fmla="*/ 35 w 56"/>
                <a:gd name="T1" fmla="*/ 9 h 51"/>
                <a:gd name="T2" fmla="*/ 32 w 56"/>
                <a:gd name="T3" fmla="*/ 0 h 51"/>
                <a:gd name="T4" fmla="*/ 20 w 56"/>
                <a:gd name="T5" fmla="*/ 10 h 51"/>
                <a:gd name="T6" fmla="*/ 18 w 56"/>
                <a:gd name="T7" fmla="*/ 11 h 51"/>
                <a:gd name="T8" fmla="*/ 10 w 56"/>
                <a:gd name="T9" fmla="*/ 21 h 51"/>
                <a:gd name="T10" fmla="*/ 9 w 56"/>
                <a:gd name="T11" fmla="*/ 23 h 51"/>
                <a:gd name="T12" fmla="*/ 2 w 56"/>
                <a:gd name="T13" fmla="*/ 35 h 51"/>
                <a:gd name="T14" fmla="*/ 13 w 56"/>
                <a:gd name="T15" fmla="*/ 37 h 51"/>
                <a:gd name="T16" fmla="*/ 12 w 56"/>
                <a:gd name="T17" fmla="*/ 48 h 51"/>
                <a:gd name="T18" fmla="*/ 27 w 56"/>
                <a:gd name="T19" fmla="*/ 44 h 51"/>
                <a:gd name="T20" fmla="*/ 29 w 56"/>
                <a:gd name="T21" fmla="*/ 44 h 51"/>
                <a:gd name="T22" fmla="*/ 37 w 56"/>
                <a:gd name="T23" fmla="*/ 51 h 51"/>
                <a:gd name="T24" fmla="*/ 42 w 56"/>
                <a:gd name="T25" fmla="*/ 38 h 51"/>
                <a:gd name="T26" fmla="*/ 44 w 56"/>
                <a:gd name="T27" fmla="*/ 36 h 51"/>
                <a:gd name="T28" fmla="*/ 47 w 56"/>
                <a:gd name="T29" fmla="*/ 24 h 51"/>
                <a:gd name="T30" fmla="*/ 47 w 56"/>
                <a:gd name="T31" fmla="*/ 21 h 51"/>
                <a:gd name="T32" fmla="*/ 47 w 56"/>
                <a:gd name="T33" fmla="*/ 7 h 51"/>
                <a:gd name="T34" fmla="*/ 37 w 56"/>
                <a:gd name="T35" fmla="*/ 10 h 51"/>
                <a:gd name="T36" fmla="*/ 37 w 56"/>
                <a:gd name="T37" fmla="*/ 18 h 51"/>
                <a:gd name="T38" fmla="*/ 38 w 56"/>
                <a:gd name="T39" fmla="*/ 19 h 51"/>
                <a:gd name="T40" fmla="*/ 39 w 56"/>
                <a:gd name="T41" fmla="*/ 20 h 51"/>
                <a:gd name="T42" fmla="*/ 40 w 56"/>
                <a:gd name="T43" fmla="*/ 22 h 51"/>
                <a:gd name="T44" fmla="*/ 41 w 56"/>
                <a:gd name="T45" fmla="*/ 24 h 51"/>
                <a:gd name="T46" fmla="*/ 41 w 56"/>
                <a:gd name="T47" fmla="*/ 25 h 51"/>
                <a:gd name="T48" fmla="*/ 41 w 56"/>
                <a:gd name="T49" fmla="*/ 27 h 51"/>
                <a:gd name="T50" fmla="*/ 40 w 56"/>
                <a:gd name="T51" fmla="*/ 29 h 51"/>
                <a:gd name="T52" fmla="*/ 40 w 56"/>
                <a:gd name="T53" fmla="*/ 31 h 51"/>
                <a:gd name="T54" fmla="*/ 39 w 56"/>
                <a:gd name="T55" fmla="*/ 32 h 51"/>
                <a:gd name="T56" fmla="*/ 38 w 56"/>
                <a:gd name="T57" fmla="*/ 34 h 51"/>
                <a:gd name="T58" fmla="*/ 37 w 56"/>
                <a:gd name="T59" fmla="*/ 35 h 51"/>
                <a:gd name="T60" fmla="*/ 35 w 56"/>
                <a:gd name="T61" fmla="*/ 36 h 51"/>
                <a:gd name="T62" fmla="*/ 34 w 56"/>
                <a:gd name="T63" fmla="*/ 37 h 51"/>
                <a:gd name="T64" fmla="*/ 32 w 56"/>
                <a:gd name="T65" fmla="*/ 37 h 51"/>
                <a:gd name="T66" fmla="*/ 30 w 56"/>
                <a:gd name="T67" fmla="*/ 38 h 51"/>
                <a:gd name="T68" fmla="*/ 29 w 56"/>
                <a:gd name="T69" fmla="*/ 38 h 51"/>
                <a:gd name="T70" fmla="*/ 27 w 56"/>
                <a:gd name="T71" fmla="*/ 38 h 51"/>
                <a:gd name="T72" fmla="*/ 25 w 56"/>
                <a:gd name="T73" fmla="*/ 38 h 51"/>
                <a:gd name="T74" fmla="*/ 23 w 56"/>
                <a:gd name="T75" fmla="*/ 37 h 51"/>
                <a:gd name="T76" fmla="*/ 21 w 56"/>
                <a:gd name="T77" fmla="*/ 36 h 51"/>
                <a:gd name="T78" fmla="*/ 20 w 56"/>
                <a:gd name="T79" fmla="*/ 35 h 51"/>
                <a:gd name="T80" fmla="*/ 19 w 56"/>
                <a:gd name="T81" fmla="*/ 34 h 51"/>
                <a:gd name="T82" fmla="*/ 17 w 56"/>
                <a:gd name="T83" fmla="*/ 33 h 51"/>
                <a:gd name="T84" fmla="*/ 16 w 56"/>
                <a:gd name="T85" fmla="*/ 31 h 51"/>
                <a:gd name="T86" fmla="*/ 16 w 56"/>
                <a:gd name="T87" fmla="*/ 30 h 51"/>
                <a:gd name="T88" fmla="*/ 16 w 56"/>
                <a:gd name="T89" fmla="*/ 29 h 51"/>
                <a:gd name="T90" fmla="*/ 15 w 56"/>
                <a:gd name="T91" fmla="*/ 27 h 51"/>
                <a:gd name="T92" fmla="*/ 15 w 56"/>
                <a:gd name="T93" fmla="*/ 25 h 51"/>
                <a:gd name="T94" fmla="*/ 15 w 56"/>
                <a:gd name="T95" fmla="*/ 24 h 51"/>
                <a:gd name="T96" fmla="*/ 16 w 56"/>
                <a:gd name="T97" fmla="*/ 22 h 51"/>
                <a:gd name="T98" fmla="*/ 17 w 56"/>
                <a:gd name="T99" fmla="*/ 20 h 51"/>
                <a:gd name="T100" fmla="*/ 18 w 56"/>
                <a:gd name="T101" fmla="*/ 19 h 51"/>
                <a:gd name="T102" fmla="*/ 19 w 56"/>
                <a:gd name="T103" fmla="*/ 18 h 51"/>
                <a:gd name="T104" fmla="*/ 20 w 56"/>
                <a:gd name="T105" fmla="*/ 16 h 51"/>
                <a:gd name="T106" fmla="*/ 22 w 56"/>
                <a:gd name="T107" fmla="*/ 15 h 51"/>
                <a:gd name="T108" fmla="*/ 24 w 56"/>
                <a:gd name="T109" fmla="*/ 15 h 51"/>
                <a:gd name="T110" fmla="*/ 25 w 56"/>
                <a:gd name="T111" fmla="*/ 14 h 51"/>
                <a:gd name="T112" fmla="*/ 27 w 56"/>
                <a:gd name="T113" fmla="*/ 14 h 51"/>
                <a:gd name="T114" fmla="*/ 29 w 56"/>
                <a:gd name="T115" fmla="*/ 14 h 51"/>
                <a:gd name="T116" fmla="*/ 31 w 56"/>
                <a:gd name="T117" fmla="*/ 14 h 51"/>
                <a:gd name="T118" fmla="*/ 33 w 56"/>
                <a:gd name="T119" fmla="*/ 15 h 51"/>
                <a:gd name="T120" fmla="*/ 35 w 56"/>
                <a:gd name="T121" fmla="*/ 16 h 51"/>
                <a:gd name="T122" fmla="*/ 36 w 56"/>
                <a:gd name="T123" fmla="*/ 1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 h="51">
                  <a:moveTo>
                    <a:pt x="36" y="10"/>
                  </a:moveTo>
                  <a:cubicBezTo>
                    <a:pt x="36" y="10"/>
                    <a:pt x="36" y="10"/>
                    <a:pt x="36" y="10"/>
                  </a:cubicBezTo>
                  <a:cubicBezTo>
                    <a:pt x="35" y="9"/>
                    <a:pt x="35" y="9"/>
                    <a:pt x="35" y="9"/>
                  </a:cubicBezTo>
                  <a:cubicBezTo>
                    <a:pt x="33" y="3"/>
                    <a:pt x="33" y="3"/>
                    <a:pt x="33" y="3"/>
                  </a:cubicBezTo>
                  <a:cubicBezTo>
                    <a:pt x="33" y="3"/>
                    <a:pt x="33" y="3"/>
                    <a:pt x="33" y="3"/>
                  </a:cubicBezTo>
                  <a:cubicBezTo>
                    <a:pt x="32" y="0"/>
                    <a:pt x="32" y="0"/>
                    <a:pt x="32" y="0"/>
                  </a:cubicBezTo>
                  <a:cubicBezTo>
                    <a:pt x="24" y="0"/>
                    <a:pt x="24" y="0"/>
                    <a:pt x="24" y="0"/>
                  </a:cubicBezTo>
                  <a:cubicBezTo>
                    <a:pt x="21" y="9"/>
                    <a:pt x="21" y="9"/>
                    <a:pt x="21" y="9"/>
                  </a:cubicBezTo>
                  <a:cubicBezTo>
                    <a:pt x="20" y="10"/>
                    <a:pt x="20" y="10"/>
                    <a:pt x="20" y="10"/>
                  </a:cubicBezTo>
                  <a:cubicBezTo>
                    <a:pt x="20" y="10"/>
                    <a:pt x="20" y="10"/>
                    <a:pt x="20" y="10"/>
                  </a:cubicBezTo>
                  <a:cubicBezTo>
                    <a:pt x="19" y="10"/>
                    <a:pt x="19" y="10"/>
                    <a:pt x="19" y="10"/>
                  </a:cubicBezTo>
                  <a:cubicBezTo>
                    <a:pt x="18" y="11"/>
                    <a:pt x="18" y="11"/>
                    <a:pt x="18" y="11"/>
                  </a:cubicBezTo>
                  <a:cubicBezTo>
                    <a:pt x="9" y="7"/>
                    <a:pt x="9" y="7"/>
                    <a:pt x="9" y="7"/>
                  </a:cubicBezTo>
                  <a:cubicBezTo>
                    <a:pt x="4" y="13"/>
                    <a:pt x="4" y="13"/>
                    <a:pt x="4" y="13"/>
                  </a:cubicBezTo>
                  <a:cubicBezTo>
                    <a:pt x="10" y="21"/>
                    <a:pt x="10" y="21"/>
                    <a:pt x="10" y="21"/>
                  </a:cubicBezTo>
                  <a:cubicBezTo>
                    <a:pt x="9" y="21"/>
                    <a:pt x="9" y="21"/>
                    <a:pt x="9" y="21"/>
                  </a:cubicBezTo>
                  <a:cubicBezTo>
                    <a:pt x="9" y="22"/>
                    <a:pt x="9" y="22"/>
                    <a:pt x="9" y="22"/>
                  </a:cubicBezTo>
                  <a:cubicBezTo>
                    <a:pt x="9" y="23"/>
                    <a:pt x="9" y="23"/>
                    <a:pt x="9" y="23"/>
                  </a:cubicBezTo>
                  <a:cubicBezTo>
                    <a:pt x="9" y="23"/>
                    <a:pt x="9" y="23"/>
                    <a:pt x="9" y="23"/>
                  </a:cubicBezTo>
                  <a:cubicBezTo>
                    <a:pt x="0" y="28"/>
                    <a:pt x="0" y="28"/>
                    <a:pt x="0" y="28"/>
                  </a:cubicBezTo>
                  <a:cubicBezTo>
                    <a:pt x="2" y="35"/>
                    <a:pt x="2" y="35"/>
                    <a:pt x="2" y="35"/>
                  </a:cubicBezTo>
                  <a:cubicBezTo>
                    <a:pt x="12" y="36"/>
                    <a:pt x="12" y="36"/>
                    <a:pt x="12" y="36"/>
                  </a:cubicBezTo>
                  <a:cubicBezTo>
                    <a:pt x="12" y="36"/>
                    <a:pt x="12" y="36"/>
                    <a:pt x="12" y="36"/>
                  </a:cubicBezTo>
                  <a:cubicBezTo>
                    <a:pt x="13" y="37"/>
                    <a:pt x="13" y="37"/>
                    <a:pt x="13" y="37"/>
                  </a:cubicBezTo>
                  <a:cubicBezTo>
                    <a:pt x="13" y="38"/>
                    <a:pt x="13" y="38"/>
                    <a:pt x="13" y="38"/>
                  </a:cubicBezTo>
                  <a:cubicBezTo>
                    <a:pt x="14" y="38"/>
                    <a:pt x="14" y="38"/>
                    <a:pt x="14" y="38"/>
                  </a:cubicBezTo>
                  <a:cubicBezTo>
                    <a:pt x="12" y="48"/>
                    <a:pt x="12" y="48"/>
                    <a:pt x="12" y="48"/>
                  </a:cubicBezTo>
                  <a:cubicBezTo>
                    <a:pt x="19" y="51"/>
                    <a:pt x="19" y="51"/>
                    <a:pt x="19" y="51"/>
                  </a:cubicBezTo>
                  <a:cubicBezTo>
                    <a:pt x="26" y="44"/>
                    <a:pt x="26" y="44"/>
                    <a:pt x="26" y="44"/>
                  </a:cubicBezTo>
                  <a:cubicBezTo>
                    <a:pt x="27" y="44"/>
                    <a:pt x="27" y="44"/>
                    <a:pt x="27" y="44"/>
                  </a:cubicBezTo>
                  <a:cubicBezTo>
                    <a:pt x="28" y="44"/>
                    <a:pt x="28" y="44"/>
                    <a:pt x="28" y="44"/>
                  </a:cubicBezTo>
                  <a:cubicBezTo>
                    <a:pt x="29" y="44"/>
                    <a:pt x="29" y="44"/>
                    <a:pt x="29" y="44"/>
                  </a:cubicBezTo>
                  <a:cubicBezTo>
                    <a:pt x="29" y="44"/>
                    <a:pt x="29" y="44"/>
                    <a:pt x="29" y="44"/>
                  </a:cubicBezTo>
                  <a:cubicBezTo>
                    <a:pt x="30" y="44"/>
                    <a:pt x="30" y="44"/>
                    <a:pt x="30" y="44"/>
                  </a:cubicBezTo>
                  <a:cubicBezTo>
                    <a:pt x="30" y="44"/>
                    <a:pt x="30" y="44"/>
                    <a:pt x="30" y="44"/>
                  </a:cubicBezTo>
                  <a:cubicBezTo>
                    <a:pt x="37" y="51"/>
                    <a:pt x="37" y="51"/>
                    <a:pt x="37" y="51"/>
                  </a:cubicBezTo>
                  <a:cubicBezTo>
                    <a:pt x="43" y="48"/>
                    <a:pt x="43" y="48"/>
                    <a:pt x="43" y="48"/>
                  </a:cubicBezTo>
                  <a:cubicBezTo>
                    <a:pt x="42" y="38"/>
                    <a:pt x="42" y="38"/>
                    <a:pt x="42" y="38"/>
                  </a:cubicBezTo>
                  <a:cubicBezTo>
                    <a:pt x="42" y="38"/>
                    <a:pt x="42" y="38"/>
                    <a:pt x="42" y="38"/>
                  </a:cubicBezTo>
                  <a:cubicBezTo>
                    <a:pt x="43" y="37"/>
                    <a:pt x="43" y="37"/>
                    <a:pt x="43" y="37"/>
                  </a:cubicBezTo>
                  <a:cubicBezTo>
                    <a:pt x="43" y="37"/>
                    <a:pt x="43" y="37"/>
                    <a:pt x="43" y="37"/>
                  </a:cubicBezTo>
                  <a:cubicBezTo>
                    <a:pt x="44" y="36"/>
                    <a:pt x="44" y="36"/>
                    <a:pt x="44" y="36"/>
                  </a:cubicBezTo>
                  <a:cubicBezTo>
                    <a:pt x="54" y="35"/>
                    <a:pt x="54" y="35"/>
                    <a:pt x="54" y="35"/>
                  </a:cubicBezTo>
                  <a:cubicBezTo>
                    <a:pt x="56" y="28"/>
                    <a:pt x="56" y="28"/>
                    <a:pt x="56" y="28"/>
                  </a:cubicBezTo>
                  <a:cubicBezTo>
                    <a:pt x="47" y="24"/>
                    <a:pt x="47" y="24"/>
                    <a:pt x="47" y="24"/>
                  </a:cubicBezTo>
                  <a:cubicBezTo>
                    <a:pt x="47" y="23"/>
                    <a:pt x="47" y="23"/>
                    <a:pt x="47" y="23"/>
                  </a:cubicBezTo>
                  <a:cubicBezTo>
                    <a:pt x="47" y="22"/>
                    <a:pt x="47" y="22"/>
                    <a:pt x="47" y="22"/>
                  </a:cubicBezTo>
                  <a:cubicBezTo>
                    <a:pt x="47" y="21"/>
                    <a:pt x="47" y="21"/>
                    <a:pt x="47" y="21"/>
                  </a:cubicBezTo>
                  <a:cubicBezTo>
                    <a:pt x="46" y="21"/>
                    <a:pt x="46" y="21"/>
                    <a:pt x="46" y="21"/>
                  </a:cubicBezTo>
                  <a:cubicBezTo>
                    <a:pt x="52" y="13"/>
                    <a:pt x="52" y="13"/>
                    <a:pt x="52" y="13"/>
                  </a:cubicBezTo>
                  <a:cubicBezTo>
                    <a:pt x="47" y="7"/>
                    <a:pt x="47" y="7"/>
                    <a:pt x="47" y="7"/>
                  </a:cubicBezTo>
                  <a:cubicBezTo>
                    <a:pt x="38" y="11"/>
                    <a:pt x="38" y="11"/>
                    <a:pt x="38" y="11"/>
                  </a:cubicBezTo>
                  <a:cubicBezTo>
                    <a:pt x="37" y="10"/>
                    <a:pt x="37" y="10"/>
                    <a:pt x="37" y="10"/>
                  </a:cubicBezTo>
                  <a:cubicBezTo>
                    <a:pt x="37" y="10"/>
                    <a:pt x="37" y="10"/>
                    <a:pt x="37" y="10"/>
                  </a:cubicBezTo>
                  <a:cubicBezTo>
                    <a:pt x="37" y="10"/>
                    <a:pt x="37" y="10"/>
                    <a:pt x="37" y="10"/>
                  </a:cubicBezTo>
                  <a:lnTo>
                    <a:pt x="36" y="10"/>
                  </a:lnTo>
                  <a:close/>
                  <a:moveTo>
                    <a:pt x="37" y="18"/>
                  </a:moveTo>
                  <a:cubicBezTo>
                    <a:pt x="37" y="18"/>
                    <a:pt x="37" y="18"/>
                    <a:pt x="37" y="18"/>
                  </a:cubicBezTo>
                  <a:cubicBezTo>
                    <a:pt x="38" y="18"/>
                    <a:pt x="38" y="18"/>
                    <a:pt x="38" y="18"/>
                  </a:cubicBezTo>
                  <a:cubicBezTo>
                    <a:pt x="38" y="19"/>
                    <a:pt x="38" y="19"/>
                    <a:pt x="38" y="19"/>
                  </a:cubicBezTo>
                  <a:cubicBezTo>
                    <a:pt x="39" y="19"/>
                    <a:pt x="39" y="19"/>
                    <a:pt x="39" y="19"/>
                  </a:cubicBezTo>
                  <a:cubicBezTo>
                    <a:pt x="39" y="20"/>
                    <a:pt x="39" y="20"/>
                    <a:pt x="39" y="20"/>
                  </a:cubicBezTo>
                  <a:cubicBezTo>
                    <a:pt x="39" y="20"/>
                    <a:pt x="39" y="20"/>
                    <a:pt x="39" y="20"/>
                  </a:cubicBezTo>
                  <a:cubicBezTo>
                    <a:pt x="40" y="21"/>
                    <a:pt x="40" y="21"/>
                    <a:pt x="40" y="21"/>
                  </a:cubicBezTo>
                  <a:cubicBezTo>
                    <a:pt x="40" y="21"/>
                    <a:pt x="40" y="21"/>
                    <a:pt x="40" y="21"/>
                  </a:cubicBezTo>
                  <a:cubicBezTo>
                    <a:pt x="40" y="22"/>
                    <a:pt x="40" y="22"/>
                    <a:pt x="40" y="22"/>
                  </a:cubicBezTo>
                  <a:cubicBezTo>
                    <a:pt x="40" y="22"/>
                    <a:pt x="40" y="22"/>
                    <a:pt x="40" y="22"/>
                  </a:cubicBezTo>
                  <a:cubicBezTo>
                    <a:pt x="40" y="23"/>
                    <a:pt x="40" y="23"/>
                    <a:pt x="40" y="23"/>
                  </a:cubicBezTo>
                  <a:cubicBezTo>
                    <a:pt x="41" y="24"/>
                    <a:pt x="41" y="24"/>
                    <a:pt x="41" y="24"/>
                  </a:cubicBezTo>
                  <a:cubicBezTo>
                    <a:pt x="41" y="24"/>
                    <a:pt x="41" y="24"/>
                    <a:pt x="41" y="24"/>
                  </a:cubicBezTo>
                  <a:cubicBezTo>
                    <a:pt x="41" y="25"/>
                    <a:pt x="41" y="25"/>
                    <a:pt x="41" y="25"/>
                  </a:cubicBezTo>
                  <a:cubicBezTo>
                    <a:pt x="41" y="25"/>
                    <a:pt x="41" y="25"/>
                    <a:pt x="41" y="25"/>
                  </a:cubicBezTo>
                  <a:cubicBezTo>
                    <a:pt x="41" y="26"/>
                    <a:pt x="41" y="26"/>
                    <a:pt x="41" y="26"/>
                  </a:cubicBezTo>
                  <a:cubicBezTo>
                    <a:pt x="41" y="27"/>
                    <a:pt x="41" y="27"/>
                    <a:pt x="41" y="27"/>
                  </a:cubicBezTo>
                  <a:cubicBezTo>
                    <a:pt x="41" y="27"/>
                    <a:pt x="41" y="27"/>
                    <a:pt x="41" y="27"/>
                  </a:cubicBezTo>
                  <a:cubicBezTo>
                    <a:pt x="41" y="28"/>
                    <a:pt x="41" y="28"/>
                    <a:pt x="41" y="28"/>
                  </a:cubicBezTo>
                  <a:cubicBezTo>
                    <a:pt x="41" y="28"/>
                    <a:pt x="41" y="28"/>
                    <a:pt x="41" y="28"/>
                  </a:cubicBezTo>
                  <a:cubicBezTo>
                    <a:pt x="40" y="29"/>
                    <a:pt x="40" y="29"/>
                    <a:pt x="40" y="29"/>
                  </a:cubicBezTo>
                  <a:cubicBezTo>
                    <a:pt x="40" y="30"/>
                    <a:pt x="40" y="30"/>
                    <a:pt x="40" y="30"/>
                  </a:cubicBezTo>
                  <a:cubicBezTo>
                    <a:pt x="40" y="30"/>
                    <a:pt x="40" y="30"/>
                    <a:pt x="40" y="30"/>
                  </a:cubicBezTo>
                  <a:cubicBezTo>
                    <a:pt x="40" y="31"/>
                    <a:pt x="40" y="31"/>
                    <a:pt x="40" y="31"/>
                  </a:cubicBezTo>
                  <a:cubicBezTo>
                    <a:pt x="40" y="31"/>
                    <a:pt x="40" y="31"/>
                    <a:pt x="40" y="31"/>
                  </a:cubicBezTo>
                  <a:cubicBezTo>
                    <a:pt x="39" y="32"/>
                    <a:pt x="39" y="32"/>
                    <a:pt x="39" y="32"/>
                  </a:cubicBezTo>
                  <a:cubicBezTo>
                    <a:pt x="39" y="32"/>
                    <a:pt x="39" y="32"/>
                    <a:pt x="39" y="32"/>
                  </a:cubicBezTo>
                  <a:cubicBezTo>
                    <a:pt x="39" y="33"/>
                    <a:pt x="39" y="33"/>
                    <a:pt x="39" y="33"/>
                  </a:cubicBezTo>
                  <a:cubicBezTo>
                    <a:pt x="38" y="33"/>
                    <a:pt x="38" y="33"/>
                    <a:pt x="38" y="33"/>
                  </a:cubicBezTo>
                  <a:cubicBezTo>
                    <a:pt x="38" y="34"/>
                    <a:pt x="38" y="34"/>
                    <a:pt x="38" y="34"/>
                  </a:cubicBezTo>
                  <a:cubicBezTo>
                    <a:pt x="37" y="34"/>
                    <a:pt x="37" y="34"/>
                    <a:pt x="37" y="34"/>
                  </a:cubicBezTo>
                  <a:cubicBezTo>
                    <a:pt x="37" y="34"/>
                    <a:pt x="37" y="34"/>
                    <a:pt x="37" y="34"/>
                  </a:cubicBezTo>
                  <a:cubicBezTo>
                    <a:pt x="37" y="35"/>
                    <a:pt x="37" y="35"/>
                    <a:pt x="37" y="35"/>
                  </a:cubicBezTo>
                  <a:cubicBezTo>
                    <a:pt x="36" y="35"/>
                    <a:pt x="36" y="35"/>
                    <a:pt x="36" y="35"/>
                  </a:cubicBezTo>
                  <a:cubicBezTo>
                    <a:pt x="36" y="36"/>
                    <a:pt x="36" y="36"/>
                    <a:pt x="36" y="36"/>
                  </a:cubicBezTo>
                  <a:cubicBezTo>
                    <a:pt x="35" y="36"/>
                    <a:pt x="35" y="36"/>
                    <a:pt x="35" y="36"/>
                  </a:cubicBezTo>
                  <a:cubicBezTo>
                    <a:pt x="35" y="36"/>
                    <a:pt x="35" y="36"/>
                    <a:pt x="35" y="36"/>
                  </a:cubicBezTo>
                  <a:cubicBezTo>
                    <a:pt x="34" y="36"/>
                    <a:pt x="34" y="36"/>
                    <a:pt x="34" y="36"/>
                  </a:cubicBezTo>
                  <a:cubicBezTo>
                    <a:pt x="34" y="37"/>
                    <a:pt x="34" y="37"/>
                    <a:pt x="34" y="37"/>
                  </a:cubicBezTo>
                  <a:cubicBezTo>
                    <a:pt x="33" y="37"/>
                    <a:pt x="33" y="37"/>
                    <a:pt x="33" y="37"/>
                  </a:cubicBezTo>
                  <a:cubicBezTo>
                    <a:pt x="32" y="37"/>
                    <a:pt x="32" y="37"/>
                    <a:pt x="32" y="37"/>
                  </a:cubicBezTo>
                  <a:cubicBezTo>
                    <a:pt x="32" y="37"/>
                    <a:pt x="32" y="37"/>
                    <a:pt x="32" y="37"/>
                  </a:cubicBezTo>
                  <a:cubicBezTo>
                    <a:pt x="31" y="38"/>
                    <a:pt x="31" y="38"/>
                    <a:pt x="31" y="38"/>
                  </a:cubicBezTo>
                  <a:cubicBezTo>
                    <a:pt x="31" y="38"/>
                    <a:pt x="31" y="38"/>
                    <a:pt x="31" y="38"/>
                  </a:cubicBezTo>
                  <a:cubicBezTo>
                    <a:pt x="30" y="38"/>
                    <a:pt x="30" y="38"/>
                    <a:pt x="30" y="38"/>
                  </a:cubicBezTo>
                  <a:cubicBezTo>
                    <a:pt x="29" y="38"/>
                    <a:pt x="29" y="38"/>
                    <a:pt x="29" y="38"/>
                  </a:cubicBezTo>
                  <a:cubicBezTo>
                    <a:pt x="29" y="38"/>
                    <a:pt x="29" y="38"/>
                    <a:pt x="29" y="38"/>
                  </a:cubicBezTo>
                  <a:cubicBezTo>
                    <a:pt x="29" y="38"/>
                    <a:pt x="29" y="38"/>
                    <a:pt x="29" y="38"/>
                  </a:cubicBezTo>
                  <a:cubicBezTo>
                    <a:pt x="28" y="38"/>
                    <a:pt x="28" y="38"/>
                    <a:pt x="28" y="38"/>
                  </a:cubicBezTo>
                  <a:cubicBezTo>
                    <a:pt x="27" y="38"/>
                    <a:pt x="27" y="38"/>
                    <a:pt x="27" y="38"/>
                  </a:cubicBezTo>
                  <a:cubicBezTo>
                    <a:pt x="27" y="38"/>
                    <a:pt x="27" y="38"/>
                    <a:pt x="27" y="38"/>
                  </a:cubicBezTo>
                  <a:cubicBezTo>
                    <a:pt x="26" y="38"/>
                    <a:pt x="26" y="38"/>
                    <a:pt x="26" y="38"/>
                  </a:cubicBezTo>
                  <a:cubicBezTo>
                    <a:pt x="25" y="38"/>
                    <a:pt x="25" y="38"/>
                    <a:pt x="25" y="38"/>
                  </a:cubicBezTo>
                  <a:cubicBezTo>
                    <a:pt x="25" y="38"/>
                    <a:pt x="25" y="38"/>
                    <a:pt x="25" y="38"/>
                  </a:cubicBezTo>
                  <a:cubicBezTo>
                    <a:pt x="24" y="37"/>
                    <a:pt x="24" y="37"/>
                    <a:pt x="24" y="37"/>
                  </a:cubicBezTo>
                  <a:cubicBezTo>
                    <a:pt x="24" y="37"/>
                    <a:pt x="24" y="37"/>
                    <a:pt x="24" y="37"/>
                  </a:cubicBezTo>
                  <a:cubicBezTo>
                    <a:pt x="23" y="37"/>
                    <a:pt x="23" y="37"/>
                    <a:pt x="23" y="37"/>
                  </a:cubicBezTo>
                  <a:cubicBezTo>
                    <a:pt x="22" y="37"/>
                    <a:pt x="22" y="37"/>
                    <a:pt x="22" y="37"/>
                  </a:cubicBezTo>
                  <a:cubicBezTo>
                    <a:pt x="22" y="36"/>
                    <a:pt x="22" y="36"/>
                    <a:pt x="22" y="36"/>
                  </a:cubicBezTo>
                  <a:cubicBezTo>
                    <a:pt x="21" y="36"/>
                    <a:pt x="21" y="36"/>
                    <a:pt x="21" y="36"/>
                  </a:cubicBezTo>
                  <a:cubicBezTo>
                    <a:pt x="21" y="36"/>
                    <a:pt x="21" y="36"/>
                    <a:pt x="21" y="36"/>
                  </a:cubicBezTo>
                  <a:cubicBezTo>
                    <a:pt x="20" y="36"/>
                    <a:pt x="20" y="36"/>
                    <a:pt x="20" y="36"/>
                  </a:cubicBezTo>
                  <a:cubicBezTo>
                    <a:pt x="20" y="35"/>
                    <a:pt x="20" y="35"/>
                    <a:pt x="20" y="35"/>
                  </a:cubicBezTo>
                  <a:cubicBezTo>
                    <a:pt x="19" y="35"/>
                    <a:pt x="19" y="35"/>
                    <a:pt x="19" y="35"/>
                  </a:cubicBezTo>
                  <a:cubicBezTo>
                    <a:pt x="19" y="34"/>
                    <a:pt x="19" y="34"/>
                    <a:pt x="19" y="34"/>
                  </a:cubicBezTo>
                  <a:cubicBezTo>
                    <a:pt x="19" y="34"/>
                    <a:pt x="19" y="34"/>
                    <a:pt x="19" y="34"/>
                  </a:cubicBezTo>
                  <a:cubicBezTo>
                    <a:pt x="18" y="34"/>
                    <a:pt x="18" y="34"/>
                    <a:pt x="18" y="34"/>
                  </a:cubicBezTo>
                  <a:cubicBezTo>
                    <a:pt x="18" y="33"/>
                    <a:pt x="18" y="33"/>
                    <a:pt x="18" y="33"/>
                  </a:cubicBezTo>
                  <a:cubicBezTo>
                    <a:pt x="17" y="33"/>
                    <a:pt x="17" y="33"/>
                    <a:pt x="17" y="33"/>
                  </a:cubicBezTo>
                  <a:cubicBezTo>
                    <a:pt x="17" y="32"/>
                    <a:pt x="17" y="32"/>
                    <a:pt x="17" y="32"/>
                  </a:cubicBezTo>
                  <a:cubicBezTo>
                    <a:pt x="17" y="32"/>
                    <a:pt x="17" y="32"/>
                    <a:pt x="17" y="32"/>
                  </a:cubicBezTo>
                  <a:cubicBezTo>
                    <a:pt x="16" y="31"/>
                    <a:pt x="16" y="31"/>
                    <a:pt x="16" y="31"/>
                  </a:cubicBezTo>
                  <a:cubicBezTo>
                    <a:pt x="16" y="31"/>
                    <a:pt x="16" y="31"/>
                    <a:pt x="16" y="31"/>
                  </a:cubicBezTo>
                  <a:cubicBezTo>
                    <a:pt x="16" y="30"/>
                    <a:pt x="16" y="30"/>
                    <a:pt x="16" y="30"/>
                  </a:cubicBezTo>
                  <a:cubicBezTo>
                    <a:pt x="16" y="30"/>
                    <a:pt x="16" y="30"/>
                    <a:pt x="16" y="30"/>
                  </a:cubicBezTo>
                  <a:cubicBezTo>
                    <a:pt x="16" y="29"/>
                    <a:pt x="16" y="29"/>
                    <a:pt x="16" y="29"/>
                  </a:cubicBezTo>
                  <a:cubicBezTo>
                    <a:pt x="16" y="29"/>
                    <a:pt x="16" y="29"/>
                    <a:pt x="16" y="29"/>
                  </a:cubicBezTo>
                  <a:cubicBezTo>
                    <a:pt x="16" y="29"/>
                    <a:pt x="16" y="29"/>
                    <a:pt x="16" y="29"/>
                  </a:cubicBezTo>
                  <a:cubicBezTo>
                    <a:pt x="15" y="28"/>
                    <a:pt x="15" y="28"/>
                    <a:pt x="15" y="28"/>
                  </a:cubicBezTo>
                  <a:cubicBezTo>
                    <a:pt x="15" y="28"/>
                    <a:pt x="15" y="28"/>
                    <a:pt x="15" y="28"/>
                  </a:cubicBezTo>
                  <a:cubicBezTo>
                    <a:pt x="15" y="27"/>
                    <a:pt x="15" y="27"/>
                    <a:pt x="15" y="27"/>
                  </a:cubicBezTo>
                  <a:cubicBezTo>
                    <a:pt x="15" y="27"/>
                    <a:pt x="15" y="27"/>
                    <a:pt x="15" y="27"/>
                  </a:cubicBezTo>
                  <a:cubicBezTo>
                    <a:pt x="15" y="26"/>
                    <a:pt x="15" y="26"/>
                    <a:pt x="15" y="26"/>
                  </a:cubicBezTo>
                  <a:cubicBezTo>
                    <a:pt x="15" y="25"/>
                    <a:pt x="15" y="25"/>
                    <a:pt x="15" y="25"/>
                  </a:cubicBezTo>
                  <a:cubicBezTo>
                    <a:pt x="15" y="25"/>
                    <a:pt x="15" y="25"/>
                    <a:pt x="15" y="25"/>
                  </a:cubicBezTo>
                  <a:cubicBezTo>
                    <a:pt x="15" y="24"/>
                    <a:pt x="15" y="24"/>
                    <a:pt x="15" y="24"/>
                  </a:cubicBezTo>
                  <a:cubicBezTo>
                    <a:pt x="15" y="24"/>
                    <a:pt x="15" y="24"/>
                    <a:pt x="15" y="24"/>
                  </a:cubicBezTo>
                  <a:cubicBezTo>
                    <a:pt x="16" y="23"/>
                    <a:pt x="16" y="23"/>
                    <a:pt x="16" y="23"/>
                  </a:cubicBezTo>
                  <a:cubicBezTo>
                    <a:pt x="16" y="22"/>
                    <a:pt x="16" y="22"/>
                    <a:pt x="16" y="22"/>
                  </a:cubicBezTo>
                  <a:cubicBezTo>
                    <a:pt x="16" y="22"/>
                    <a:pt x="16" y="22"/>
                    <a:pt x="16" y="22"/>
                  </a:cubicBezTo>
                  <a:cubicBezTo>
                    <a:pt x="16" y="21"/>
                    <a:pt x="16" y="21"/>
                    <a:pt x="16" y="21"/>
                  </a:cubicBezTo>
                  <a:cubicBezTo>
                    <a:pt x="16" y="21"/>
                    <a:pt x="16" y="21"/>
                    <a:pt x="16" y="21"/>
                  </a:cubicBezTo>
                  <a:cubicBezTo>
                    <a:pt x="17" y="20"/>
                    <a:pt x="17" y="20"/>
                    <a:pt x="17" y="20"/>
                  </a:cubicBezTo>
                  <a:cubicBezTo>
                    <a:pt x="17" y="20"/>
                    <a:pt x="17" y="20"/>
                    <a:pt x="17" y="20"/>
                  </a:cubicBezTo>
                  <a:cubicBezTo>
                    <a:pt x="17" y="19"/>
                    <a:pt x="17" y="19"/>
                    <a:pt x="17" y="19"/>
                  </a:cubicBezTo>
                  <a:cubicBezTo>
                    <a:pt x="18" y="19"/>
                    <a:pt x="18" y="19"/>
                    <a:pt x="18" y="19"/>
                  </a:cubicBezTo>
                  <a:cubicBezTo>
                    <a:pt x="18" y="18"/>
                    <a:pt x="18" y="18"/>
                    <a:pt x="18" y="18"/>
                  </a:cubicBezTo>
                  <a:cubicBezTo>
                    <a:pt x="19" y="18"/>
                    <a:pt x="19" y="18"/>
                    <a:pt x="19" y="18"/>
                  </a:cubicBezTo>
                  <a:cubicBezTo>
                    <a:pt x="19" y="18"/>
                    <a:pt x="19" y="18"/>
                    <a:pt x="19" y="18"/>
                  </a:cubicBezTo>
                  <a:cubicBezTo>
                    <a:pt x="19" y="17"/>
                    <a:pt x="19" y="17"/>
                    <a:pt x="19" y="17"/>
                  </a:cubicBezTo>
                  <a:cubicBezTo>
                    <a:pt x="20" y="17"/>
                    <a:pt x="20" y="17"/>
                    <a:pt x="20" y="17"/>
                  </a:cubicBezTo>
                  <a:cubicBezTo>
                    <a:pt x="20" y="16"/>
                    <a:pt x="20" y="16"/>
                    <a:pt x="20" y="16"/>
                  </a:cubicBezTo>
                  <a:cubicBezTo>
                    <a:pt x="21" y="16"/>
                    <a:pt x="21" y="16"/>
                    <a:pt x="21" y="16"/>
                  </a:cubicBezTo>
                  <a:cubicBezTo>
                    <a:pt x="21" y="16"/>
                    <a:pt x="21" y="16"/>
                    <a:pt x="21" y="16"/>
                  </a:cubicBezTo>
                  <a:cubicBezTo>
                    <a:pt x="22" y="15"/>
                    <a:pt x="22" y="15"/>
                    <a:pt x="22" y="15"/>
                  </a:cubicBezTo>
                  <a:cubicBezTo>
                    <a:pt x="22" y="15"/>
                    <a:pt x="22" y="15"/>
                    <a:pt x="22" y="15"/>
                  </a:cubicBezTo>
                  <a:cubicBezTo>
                    <a:pt x="23" y="15"/>
                    <a:pt x="23" y="15"/>
                    <a:pt x="23" y="15"/>
                  </a:cubicBezTo>
                  <a:cubicBezTo>
                    <a:pt x="24" y="15"/>
                    <a:pt x="24" y="15"/>
                    <a:pt x="24" y="15"/>
                  </a:cubicBezTo>
                  <a:cubicBezTo>
                    <a:pt x="24" y="15"/>
                    <a:pt x="24" y="15"/>
                    <a:pt x="24" y="15"/>
                  </a:cubicBezTo>
                  <a:cubicBezTo>
                    <a:pt x="25" y="14"/>
                    <a:pt x="25" y="14"/>
                    <a:pt x="25" y="14"/>
                  </a:cubicBezTo>
                  <a:cubicBezTo>
                    <a:pt x="25" y="14"/>
                    <a:pt x="25" y="14"/>
                    <a:pt x="25" y="14"/>
                  </a:cubicBezTo>
                  <a:cubicBezTo>
                    <a:pt x="26" y="14"/>
                    <a:pt x="26" y="14"/>
                    <a:pt x="26" y="14"/>
                  </a:cubicBezTo>
                  <a:cubicBezTo>
                    <a:pt x="27" y="14"/>
                    <a:pt x="27" y="14"/>
                    <a:pt x="27" y="14"/>
                  </a:cubicBezTo>
                  <a:cubicBezTo>
                    <a:pt x="27" y="14"/>
                    <a:pt x="27" y="14"/>
                    <a:pt x="27" y="14"/>
                  </a:cubicBezTo>
                  <a:cubicBezTo>
                    <a:pt x="28" y="14"/>
                    <a:pt x="28" y="14"/>
                    <a:pt x="28" y="14"/>
                  </a:cubicBezTo>
                  <a:cubicBezTo>
                    <a:pt x="29" y="14"/>
                    <a:pt x="29" y="14"/>
                    <a:pt x="29" y="14"/>
                  </a:cubicBezTo>
                  <a:cubicBezTo>
                    <a:pt x="29" y="14"/>
                    <a:pt x="29" y="14"/>
                    <a:pt x="29" y="14"/>
                  </a:cubicBezTo>
                  <a:cubicBezTo>
                    <a:pt x="30" y="14"/>
                    <a:pt x="30" y="14"/>
                    <a:pt x="30" y="14"/>
                  </a:cubicBezTo>
                  <a:cubicBezTo>
                    <a:pt x="31" y="14"/>
                    <a:pt x="31" y="14"/>
                    <a:pt x="31" y="14"/>
                  </a:cubicBezTo>
                  <a:cubicBezTo>
                    <a:pt x="31" y="14"/>
                    <a:pt x="31" y="14"/>
                    <a:pt x="31" y="14"/>
                  </a:cubicBezTo>
                  <a:cubicBezTo>
                    <a:pt x="32" y="15"/>
                    <a:pt x="32" y="15"/>
                    <a:pt x="32" y="15"/>
                  </a:cubicBezTo>
                  <a:cubicBezTo>
                    <a:pt x="32" y="15"/>
                    <a:pt x="32" y="15"/>
                    <a:pt x="32" y="15"/>
                  </a:cubicBezTo>
                  <a:cubicBezTo>
                    <a:pt x="33" y="15"/>
                    <a:pt x="33" y="15"/>
                    <a:pt x="33" y="15"/>
                  </a:cubicBezTo>
                  <a:cubicBezTo>
                    <a:pt x="34" y="15"/>
                    <a:pt x="34" y="15"/>
                    <a:pt x="34" y="15"/>
                  </a:cubicBezTo>
                  <a:cubicBezTo>
                    <a:pt x="34" y="15"/>
                    <a:pt x="34" y="15"/>
                    <a:pt x="34" y="15"/>
                  </a:cubicBezTo>
                  <a:cubicBezTo>
                    <a:pt x="35" y="16"/>
                    <a:pt x="35" y="16"/>
                    <a:pt x="35" y="16"/>
                  </a:cubicBezTo>
                  <a:cubicBezTo>
                    <a:pt x="35" y="16"/>
                    <a:pt x="35" y="16"/>
                    <a:pt x="35" y="16"/>
                  </a:cubicBezTo>
                  <a:cubicBezTo>
                    <a:pt x="36" y="16"/>
                    <a:pt x="36" y="16"/>
                    <a:pt x="36" y="16"/>
                  </a:cubicBezTo>
                  <a:cubicBezTo>
                    <a:pt x="36" y="17"/>
                    <a:pt x="36" y="17"/>
                    <a:pt x="36" y="17"/>
                  </a:cubicBezTo>
                  <a:cubicBezTo>
                    <a:pt x="37" y="17"/>
                    <a:pt x="37" y="17"/>
                    <a:pt x="37" y="17"/>
                  </a:cubicBezTo>
                  <a:lnTo>
                    <a:pt x="37"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1" name="Freeform 34"/>
            <p:cNvSpPr>
              <a:spLocks/>
            </p:cNvSpPr>
            <p:nvPr/>
          </p:nvSpPr>
          <p:spPr bwMode="auto">
            <a:xfrm>
              <a:off x="3437" y="1892"/>
              <a:ext cx="328" cy="243"/>
            </a:xfrm>
            <a:custGeom>
              <a:avLst/>
              <a:gdLst>
                <a:gd name="T0" fmla="*/ 1 w 46"/>
                <a:gd name="T1" fmla="*/ 33 h 34"/>
                <a:gd name="T2" fmla="*/ 6 w 46"/>
                <a:gd name="T3" fmla="*/ 27 h 34"/>
                <a:gd name="T4" fmla="*/ 7 w 46"/>
                <a:gd name="T5" fmla="*/ 25 h 34"/>
                <a:gd name="T6" fmla="*/ 10 w 46"/>
                <a:gd name="T7" fmla="*/ 26 h 34"/>
                <a:gd name="T8" fmla="*/ 18 w 46"/>
                <a:gd name="T9" fmla="*/ 29 h 34"/>
                <a:gd name="T10" fmla="*/ 20 w 46"/>
                <a:gd name="T11" fmla="*/ 22 h 34"/>
                <a:gd name="T12" fmla="*/ 21 w 46"/>
                <a:gd name="T13" fmla="*/ 19 h 34"/>
                <a:gd name="T14" fmla="*/ 24 w 46"/>
                <a:gd name="T15" fmla="*/ 19 h 34"/>
                <a:gd name="T16" fmla="*/ 32 w 46"/>
                <a:gd name="T17" fmla="*/ 19 h 34"/>
                <a:gd name="T18" fmla="*/ 35 w 46"/>
                <a:gd name="T19" fmla="*/ 19 h 34"/>
                <a:gd name="T20" fmla="*/ 36 w 46"/>
                <a:gd name="T21" fmla="*/ 22 h 34"/>
                <a:gd name="T22" fmla="*/ 36 w 46"/>
                <a:gd name="T23" fmla="*/ 22 h 34"/>
                <a:gd name="T24" fmla="*/ 46 w 46"/>
                <a:gd name="T25" fmla="*/ 12 h 34"/>
                <a:gd name="T26" fmla="*/ 41 w 46"/>
                <a:gd name="T27" fmla="*/ 3 h 34"/>
                <a:gd name="T28" fmla="*/ 32 w 46"/>
                <a:gd name="T29" fmla="*/ 13 h 34"/>
                <a:gd name="T30" fmla="*/ 19 w 46"/>
                <a:gd name="T31" fmla="*/ 0 h 34"/>
                <a:gd name="T32" fmla="*/ 1 w 46"/>
                <a:gd name="T33" fmla="*/ 28 h 34"/>
                <a:gd name="T34" fmla="*/ 0 w 46"/>
                <a:gd name="T35" fmla="*/ 34 h 34"/>
                <a:gd name="T36" fmla="*/ 1 w 46"/>
                <a:gd name="T3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4">
                  <a:moveTo>
                    <a:pt x="1" y="33"/>
                  </a:moveTo>
                  <a:cubicBezTo>
                    <a:pt x="6" y="27"/>
                    <a:pt x="6" y="27"/>
                    <a:pt x="6" y="27"/>
                  </a:cubicBezTo>
                  <a:cubicBezTo>
                    <a:pt x="7" y="25"/>
                    <a:pt x="7" y="25"/>
                    <a:pt x="7" y="25"/>
                  </a:cubicBezTo>
                  <a:cubicBezTo>
                    <a:pt x="10" y="26"/>
                    <a:pt x="10" y="26"/>
                    <a:pt x="10" y="26"/>
                  </a:cubicBezTo>
                  <a:cubicBezTo>
                    <a:pt x="18" y="29"/>
                    <a:pt x="18" y="29"/>
                    <a:pt x="18" y="29"/>
                  </a:cubicBezTo>
                  <a:cubicBezTo>
                    <a:pt x="20" y="22"/>
                    <a:pt x="20" y="22"/>
                    <a:pt x="20" y="22"/>
                  </a:cubicBezTo>
                  <a:cubicBezTo>
                    <a:pt x="21" y="19"/>
                    <a:pt x="21" y="19"/>
                    <a:pt x="21" y="19"/>
                  </a:cubicBezTo>
                  <a:cubicBezTo>
                    <a:pt x="24" y="19"/>
                    <a:pt x="24" y="19"/>
                    <a:pt x="24" y="19"/>
                  </a:cubicBezTo>
                  <a:cubicBezTo>
                    <a:pt x="32" y="19"/>
                    <a:pt x="32" y="19"/>
                    <a:pt x="32" y="19"/>
                  </a:cubicBezTo>
                  <a:cubicBezTo>
                    <a:pt x="35" y="19"/>
                    <a:pt x="35" y="19"/>
                    <a:pt x="35" y="19"/>
                  </a:cubicBezTo>
                  <a:cubicBezTo>
                    <a:pt x="36" y="22"/>
                    <a:pt x="36" y="22"/>
                    <a:pt x="36" y="22"/>
                  </a:cubicBezTo>
                  <a:cubicBezTo>
                    <a:pt x="36" y="22"/>
                    <a:pt x="36" y="22"/>
                    <a:pt x="36" y="22"/>
                  </a:cubicBezTo>
                  <a:cubicBezTo>
                    <a:pt x="39" y="18"/>
                    <a:pt x="42" y="15"/>
                    <a:pt x="46" y="12"/>
                  </a:cubicBezTo>
                  <a:cubicBezTo>
                    <a:pt x="44" y="9"/>
                    <a:pt x="43" y="6"/>
                    <a:pt x="41" y="3"/>
                  </a:cubicBezTo>
                  <a:cubicBezTo>
                    <a:pt x="38" y="7"/>
                    <a:pt x="35" y="10"/>
                    <a:pt x="32" y="13"/>
                  </a:cubicBezTo>
                  <a:cubicBezTo>
                    <a:pt x="28" y="9"/>
                    <a:pt x="24" y="4"/>
                    <a:pt x="19" y="0"/>
                  </a:cubicBezTo>
                  <a:cubicBezTo>
                    <a:pt x="9" y="7"/>
                    <a:pt x="3" y="16"/>
                    <a:pt x="1" y="28"/>
                  </a:cubicBezTo>
                  <a:cubicBezTo>
                    <a:pt x="0" y="30"/>
                    <a:pt x="0" y="32"/>
                    <a:pt x="0" y="34"/>
                  </a:cubicBezTo>
                  <a:lnTo>
                    <a:pt x="1"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2" name="Freeform 35"/>
            <p:cNvSpPr>
              <a:spLocks noEditPoints="1"/>
            </p:cNvSpPr>
            <p:nvPr/>
          </p:nvSpPr>
          <p:spPr bwMode="auto">
            <a:xfrm>
              <a:off x="3501" y="2449"/>
              <a:ext cx="257" cy="250"/>
            </a:xfrm>
            <a:custGeom>
              <a:avLst/>
              <a:gdLst>
                <a:gd name="T0" fmla="*/ 207 w 257"/>
                <a:gd name="T1" fmla="*/ 157 h 250"/>
                <a:gd name="T2" fmla="*/ 214 w 257"/>
                <a:gd name="T3" fmla="*/ 143 h 250"/>
                <a:gd name="T4" fmla="*/ 207 w 257"/>
                <a:gd name="T5" fmla="*/ 86 h 250"/>
                <a:gd name="T6" fmla="*/ 200 w 257"/>
                <a:gd name="T7" fmla="*/ 79 h 250"/>
                <a:gd name="T8" fmla="*/ 179 w 257"/>
                <a:gd name="T9" fmla="*/ 7 h 250"/>
                <a:gd name="T10" fmla="*/ 136 w 257"/>
                <a:gd name="T11" fmla="*/ 36 h 250"/>
                <a:gd name="T12" fmla="*/ 93 w 257"/>
                <a:gd name="T13" fmla="*/ 0 h 250"/>
                <a:gd name="T14" fmla="*/ 79 w 257"/>
                <a:gd name="T15" fmla="*/ 0 h 250"/>
                <a:gd name="T16" fmla="*/ 65 w 257"/>
                <a:gd name="T17" fmla="*/ 57 h 250"/>
                <a:gd name="T18" fmla="*/ 57 w 257"/>
                <a:gd name="T19" fmla="*/ 64 h 250"/>
                <a:gd name="T20" fmla="*/ 36 w 257"/>
                <a:gd name="T21" fmla="*/ 121 h 250"/>
                <a:gd name="T22" fmla="*/ 36 w 257"/>
                <a:gd name="T23" fmla="*/ 136 h 250"/>
                <a:gd name="T24" fmla="*/ 29 w 257"/>
                <a:gd name="T25" fmla="*/ 200 h 250"/>
                <a:gd name="T26" fmla="*/ 79 w 257"/>
                <a:gd name="T27" fmla="*/ 193 h 250"/>
                <a:gd name="T28" fmla="*/ 100 w 257"/>
                <a:gd name="T29" fmla="*/ 243 h 250"/>
                <a:gd name="T30" fmla="*/ 157 w 257"/>
                <a:gd name="T31" fmla="*/ 207 h 250"/>
                <a:gd name="T32" fmla="*/ 164 w 257"/>
                <a:gd name="T33" fmla="*/ 200 h 250"/>
                <a:gd name="T34" fmla="*/ 186 w 257"/>
                <a:gd name="T35" fmla="*/ 129 h 250"/>
                <a:gd name="T36" fmla="*/ 186 w 257"/>
                <a:gd name="T37" fmla="*/ 136 h 250"/>
                <a:gd name="T38" fmla="*/ 179 w 257"/>
                <a:gd name="T39" fmla="*/ 150 h 250"/>
                <a:gd name="T40" fmla="*/ 179 w 257"/>
                <a:gd name="T41" fmla="*/ 157 h 250"/>
                <a:gd name="T42" fmla="*/ 172 w 257"/>
                <a:gd name="T43" fmla="*/ 164 h 250"/>
                <a:gd name="T44" fmla="*/ 164 w 257"/>
                <a:gd name="T45" fmla="*/ 164 h 250"/>
                <a:gd name="T46" fmla="*/ 157 w 257"/>
                <a:gd name="T47" fmla="*/ 171 h 250"/>
                <a:gd name="T48" fmla="*/ 150 w 257"/>
                <a:gd name="T49" fmla="*/ 179 h 250"/>
                <a:gd name="T50" fmla="*/ 143 w 257"/>
                <a:gd name="T51" fmla="*/ 179 h 250"/>
                <a:gd name="T52" fmla="*/ 136 w 257"/>
                <a:gd name="T53" fmla="*/ 179 h 250"/>
                <a:gd name="T54" fmla="*/ 129 w 257"/>
                <a:gd name="T55" fmla="*/ 179 h 250"/>
                <a:gd name="T56" fmla="*/ 122 w 257"/>
                <a:gd name="T57" fmla="*/ 179 h 250"/>
                <a:gd name="T58" fmla="*/ 107 w 257"/>
                <a:gd name="T59" fmla="*/ 179 h 250"/>
                <a:gd name="T60" fmla="*/ 100 w 257"/>
                <a:gd name="T61" fmla="*/ 171 h 250"/>
                <a:gd name="T62" fmla="*/ 93 w 257"/>
                <a:gd name="T63" fmla="*/ 171 h 250"/>
                <a:gd name="T64" fmla="*/ 86 w 257"/>
                <a:gd name="T65" fmla="*/ 164 h 250"/>
                <a:gd name="T66" fmla="*/ 79 w 257"/>
                <a:gd name="T67" fmla="*/ 157 h 250"/>
                <a:gd name="T68" fmla="*/ 79 w 257"/>
                <a:gd name="T69" fmla="*/ 150 h 250"/>
                <a:gd name="T70" fmla="*/ 72 w 257"/>
                <a:gd name="T71" fmla="*/ 143 h 250"/>
                <a:gd name="T72" fmla="*/ 72 w 257"/>
                <a:gd name="T73" fmla="*/ 136 h 250"/>
                <a:gd name="T74" fmla="*/ 65 w 257"/>
                <a:gd name="T75" fmla="*/ 129 h 250"/>
                <a:gd name="T76" fmla="*/ 65 w 257"/>
                <a:gd name="T77" fmla="*/ 114 h 250"/>
                <a:gd name="T78" fmla="*/ 65 w 257"/>
                <a:gd name="T79" fmla="*/ 107 h 250"/>
                <a:gd name="T80" fmla="*/ 72 w 257"/>
                <a:gd name="T81" fmla="*/ 100 h 250"/>
                <a:gd name="T82" fmla="*/ 72 w 257"/>
                <a:gd name="T83" fmla="*/ 93 h 250"/>
                <a:gd name="T84" fmla="*/ 79 w 257"/>
                <a:gd name="T85" fmla="*/ 86 h 250"/>
                <a:gd name="T86" fmla="*/ 86 w 257"/>
                <a:gd name="T87" fmla="*/ 79 h 250"/>
                <a:gd name="T88" fmla="*/ 93 w 257"/>
                <a:gd name="T89" fmla="*/ 71 h 250"/>
                <a:gd name="T90" fmla="*/ 100 w 257"/>
                <a:gd name="T91" fmla="*/ 71 h 250"/>
                <a:gd name="T92" fmla="*/ 107 w 257"/>
                <a:gd name="T93" fmla="*/ 64 h 250"/>
                <a:gd name="T94" fmla="*/ 114 w 257"/>
                <a:gd name="T95" fmla="*/ 64 h 250"/>
                <a:gd name="T96" fmla="*/ 122 w 257"/>
                <a:gd name="T97" fmla="*/ 64 h 250"/>
                <a:gd name="T98" fmla="*/ 129 w 257"/>
                <a:gd name="T99" fmla="*/ 64 h 250"/>
                <a:gd name="T100" fmla="*/ 136 w 257"/>
                <a:gd name="T101" fmla="*/ 64 h 250"/>
                <a:gd name="T102" fmla="*/ 150 w 257"/>
                <a:gd name="T103" fmla="*/ 71 h 250"/>
                <a:gd name="T104" fmla="*/ 157 w 257"/>
                <a:gd name="T105" fmla="*/ 71 h 250"/>
                <a:gd name="T106" fmla="*/ 164 w 257"/>
                <a:gd name="T107" fmla="*/ 79 h 250"/>
                <a:gd name="T108" fmla="*/ 172 w 257"/>
                <a:gd name="T109" fmla="*/ 86 h 250"/>
                <a:gd name="T110" fmla="*/ 179 w 257"/>
                <a:gd name="T111" fmla="*/ 93 h 250"/>
                <a:gd name="T112" fmla="*/ 179 w 257"/>
                <a:gd name="T113" fmla="*/ 100 h 250"/>
                <a:gd name="T114" fmla="*/ 186 w 257"/>
                <a:gd name="T115" fmla="*/ 107 h 250"/>
                <a:gd name="T116" fmla="*/ 186 w 257"/>
                <a:gd name="T117" fmla="*/ 114 h 250"/>
                <a:gd name="T118" fmla="*/ 186 w 257"/>
                <a:gd name="T119"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250">
                  <a:moveTo>
                    <a:pt x="236" y="200"/>
                  </a:moveTo>
                  <a:lnTo>
                    <a:pt x="207" y="157"/>
                  </a:lnTo>
                  <a:lnTo>
                    <a:pt x="207" y="157"/>
                  </a:lnTo>
                  <a:lnTo>
                    <a:pt x="214" y="150"/>
                  </a:lnTo>
                  <a:lnTo>
                    <a:pt x="214" y="150"/>
                  </a:lnTo>
                  <a:lnTo>
                    <a:pt x="214" y="143"/>
                  </a:lnTo>
                  <a:lnTo>
                    <a:pt x="257" y="129"/>
                  </a:lnTo>
                  <a:lnTo>
                    <a:pt x="250" y="93"/>
                  </a:lnTo>
                  <a:lnTo>
                    <a:pt x="207" y="86"/>
                  </a:lnTo>
                  <a:lnTo>
                    <a:pt x="200" y="79"/>
                  </a:lnTo>
                  <a:lnTo>
                    <a:pt x="200" y="79"/>
                  </a:lnTo>
                  <a:lnTo>
                    <a:pt x="200" y="79"/>
                  </a:lnTo>
                  <a:lnTo>
                    <a:pt x="193" y="71"/>
                  </a:lnTo>
                  <a:lnTo>
                    <a:pt x="207" y="29"/>
                  </a:lnTo>
                  <a:lnTo>
                    <a:pt x="179" y="7"/>
                  </a:lnTo>
                  <a:lnTo>
                    <a:pt x="143" y="36"/>
                  </a:lnTo>
                  <a:lnTo>
                    <a:pt x="136" y="36"/>
                  </a:lnTo>
                  <a:lnTo>
                    <a:pt x="136" y="36"/>
                  </a:lnTo>
                  <a:lnTo>
                    <a:pt x="129" y="36"/>
                  </a:lnTo>
                  <a:lnTo>
                    <a:pt x="129" y="36"/>
                  </a:lnTo>
                  <a:lnTo>
                    <a:pt x="93" y="0"/>
                  </a:lnTo>
                  <a:lnTo>
                    <a:pt x="79" y="0"/>
                  </a:lnTo>
                  <a:lnTo>
                    <a:pt x="79" y="7"/>
                  </a:lnTo>
                  <a:lnTo>
                    <a:pt x="79" y="0"/>
                  </a:lnTo>
                  <a:lnTo>
                    <a:pt x="65" y="7"/>
                  </a:lnTo>
                  <a:lnTo>
                    <a:pt x="65" y="57"/>
                  </a:lnTo>
                  <a:lnTo>
                    <a:pt x="65" y="57"/>
                  </a:lnTo>
                  <a:lnTo>
                    <a:pt x="65" y="57"/>
                  </a:lnTo>
                  <a:lnTo>
                    <a:pt x="57" y="64"/>
                  </a:lnTo>
                  <a:lnTo>
                    <a:pt x="57" y="64"/>
                  </a:lnTo>
                  <a:lnTo>
                    <a:pt x="8" y="64"/>
                  </a:lnTo>
                  <a:lnTo>
                    <a:pt x="0" y="93"/>
                  </a:lnTo>
                  <a:lnTo>
                    <a:pt x="36" y="121"/>
                  </a:lnTo>
                  <a:lnTo>
                    <a:pt x="36" y="129"/>
                  </a:lnTo>
                  <a:lnTo>
                    <a:pt x="36" y="129"/>
                  </a:lnTo>
                  <a:lnTo>
                    <a:pt x="36" y="136"/>
                  </a:lnTo>
                  <a:lnTo>
                    <a:pt x="36" y="136"/>
                  </a:lnTo>
                  <a:lnTo>
                    <a:pt x="8" y="171"/>
                  </a:lnTo>
                  <a:lnTo>
                    <a:pt x="29" y="200"/>
                  </a:lnTo>
                  <a:lnTo>
                    <a:pt x="72" y="193"/>
                  </a:lnTo>
                  <a:lnTo>
                    <a:pt x="79" y="193"/>
                  </a:lnTo>
                  <a:lnTo>
                    <a:pt x="79" y="193"/>
                  </a:lnTo>
                  <a:lnTo>
                    <a:pt x="86" y="200"/>
                  </a:lnTo>
                  <a:lnTo>
                    <a:pt x="86" y="200"/>
                  </a:lnTo>
                  <a:lnTo>
                    <a:pt x="100" y="243"/>
                  </a:lnTo>
                  <a:lnTo>
                    <a:pt x="136" y="250"/>
                  </a:lnTo>
                  <a:lnTo>
                    <a:pt x="150" y="207"/>
                  </a:lnTo>
                  <a:lnTo>
                    <a:pt x="157" y="207"/>
                  </a:lnTo>
                  <a:lnTo>
                    <a:pt x="157" y="207"/>
                  </a:lnTo>
                  <a:lnTo>
                    <a:pt x="164" y="207"/>
                  </a:lnTo>
                  <a:lnTo>
                    <a:pt x="164" y="200"/>
                  </a:lnTo>
                  <a:lnTo>
                    <a:pt x="207" y="221"/>
                  </a:lnTo>
                  <a:lnTo>
                    <a:pt x="236" y="200"/>
                  </a:lnTo>
                  <a:close/>
                  <a:moveTo>
                    <a:pt x="186" y="129"/>
                  </a:moveTo>
                  <a:lnTo>
                    <a:pt x="186" y="136"/>
                  </a:lnTo>
                  <a:lnTo>
                    <a:pt x="186" y="136"/>
                  </a:lnTo>
                  <a:lnTo>
                    <a:pt x="186" y="136"/>
                  </a:lnTo>
                  <a:lnTo>
                    <a:pt x="186" y="143"/>
                  </a:lnTo>
                  <a:lnTo>
                    <a:pt x="186" y="143"/>
                  </a:lnTo>
                  <a:lnTo>
                    <a:pt x="179" y="150"/>
                  </a:lnTo>
                  <a:lnTo>
                    <a:pt x="179" y="150"/>
                  </a:lnTo>
                  <a:lnTo>
                    <a:pt x="179" y="150"/>
                  </a:lnTo>
                  <a:lnTo>
                    <a:pt x="179" y="157"/>
                  </a:lnTo>
                  <a:lnTo>
                    <a:pt x="179" y="157"/>
                  </a:lnTo>
                  <a:lnTo>
                    <a:pt x="172" y="157"/>
                  </a:lnTo>
                  <a:lnTo>
                    <a:pt x="172" y="164"/>
                  </a:lnTo>
                  <a:lnTo>
                    <a:pt x="172" y="164"/>
                  </a:lnTo>
                  <a:lnTo>
                    <a:pt x="172" y="164"/>
                  </a:lnTo>
                  <a:lnTo>
                    <a:pt x="164" y="164"/>
                  </a:lnTo>
                  <a:lnTo>
                    <a:pt x="164" y="171"/>
                  </a:lnTo>
                  <a:lnTo>
                    <a:pt x="164" y="171"/>
                  </a:lnTo>
                  <a:lnTo>
                    <a:pt x="157" y="171"/>
                  </a:lnTo>
                  <a:lnTo>
                    <a:pt x="157" y="171"/>
                  </a:lnTo>
                  <a:lnTo>
                    <a:pt x="157" y="171"/>
                  </a:lnTo>
                  <a:lnTo>
                    <a:pt x="150" y="179"/>
                  </a:lnTo>
                  <a:lnTo>
                    <a:pt x="150" y="179"/>
                  </a:lnTo>
                  <a:lnTo>
                    <a:pt x="150" y="179"/>
                  </a:lnTo>
                  <a:lnTo>
                    <a:pt x="143" y="179"/>
                  </a:lnTo>
                  <a:lnTo>
                    <a:pt x="143" y="179"/>
                  </a:lnTo>
                  <a:lnTo>
                    <a:pt x="136" y="179"/>
                  </a:lnTo>
                  <a:lnTo>
                    <a:pt x="136" y="179"/>
                  </a:lnTo>
                  <a:lnTo>
                    <a:pt x="136" y="179"/>
                  </a:lnTo>
                  <a:lnTo>
                    <a:pt x="129" y="179"/>
                  </a:lnTo>
                  <a:lnTo>
                    <a:pt x="129" y="179"/>
                  </a:lnTo>
                  <a:lnTo>
                    <a:pt x="122" y="179"/>
                  </a:lnTo>
                  <a:lnTo>
                    <a:pt x="122" y="179"/>
                  </a:lnTo>
                  <a:lnTo>
                    <a:pt x="122" y="179"/>
                  </a:lnTo>
                  <a:lnTo>
                    <a:pt x="114" y="179"/>
                  </a:lnTo>
                  <a:lnTo>
                    <a:pt x="114" y="179"/>
                  </a:lnTo>
                  <a:lnTo>
                    <a:pt x="107" y="179"/>
                  </a:lnTo>
                  <a:lnTo>
                    <a:pt x="107" y="179"/>
                  </a:lnTo>
                  <a:lnTo>
                    <a:pt x="107" y="171"/>
                  </a:lnTo>
                  <a:lnTo>
                    <a:pt x="100" y="171"/>
                  </a:lnTo>
                  <a:lnTo>
                    <a:pt x="100" y="171"/>
                  </a:lnTo>
                  <a:lnTo>
                    <a:pt x="100" y="171"/>
                  </a:lnTo>
                  <a:lnTo>
                    <a:pt x="93" y="171"/>
                  </a:lnTo>
                  <a:lnTo>
                    <a:pt x="93" y="164"/>
                  </a:lnTo>
                  <a:lnTo>
                    <a:pt x="86" y="164"/>
                  </a:lnTo>
                  <a:lnTo>
                    <a:pt x="86" y="164"/>
                  </a:lnTo>
                  <a:lnTo>
                    <a:pt x="86" y="164"/>
                  </a:lnTo>
                  <a:lnTo>
                    <a:pt x="86" y="157"/>
                  </a:lnTo>
                  <a:lnTo>
                    <a:pt x="79" y="157"/>
                  </a:lnTo>
                  <a:lnTo>
                    <a:pt x="79" y="157"/>
                  </a:lnTo>
                  <a:lnTo>
                    <a:pt x="79" y="150"/>
                  </a:lnTo>
                  <a:lnTo>
                    <a:pt x="79" y="150"/>
                  </a:lnTo>
                  <a:lnTo>
                    <a:pt x="72" y="150"/>
                  </a:lnTo>
                  <a:lnTo>
                    <a:pt x="72" y="143"/>
                  </a:lnTo>
                  <a:lnTo>
                    <a:pt x="72" y="143"/>
                  </a:lnTo>
                  <a:lnTo>
                    <a:pt x="72" y="143"/>
                  </a:lnTo>
                  <a:lnTo>
                    <a:pt x="72" y="136"/>
                  </a:lnTo>
                  <a:lnTo>
                    <a:pt x="72" y="136"/>
                  </a:lnTo>
                  <a:lnTo>
                    <a:pt x="72" y="129"/>
                  </a:lnTo>
                  <a:lnTo>
                    <a:pt x="65" y="129"/>
                  </a:lnTo>
                  <a:lnTo>
                    <a:pt x="65" y="129"/>
                  </a:lnTo>
                  <a:lnTo>
                    <a:pt x="65" y="121"/>
                  </a:lnTo>
                  <a:lnTo>
                    <a:pt x="65" y="121"/>
                  </a:lnTo>
                  <a:lnTo>
                    <a:pt x="65" y="114"/>
                  </a:lnTo>
                  <a:lnTo>
                    <a:pt x="65" y="114"/>
                  </a:lnTo>
                  <a:lnTo>
                    <a:pt x="65" y="114"/>
                  </a:lnTo>
                  <a:lnTo>
                    <a:pt x="65" y="107"/>
                  </a:lnTo>
                  <a:lnTo>
                    <a:pt x="72" y="107"/>
                  </a:lnTo>
                  <a:lnTo>
                    <a:pt x="72" y="107"/>
                  </a:lnTo>
                  <a:lnTo>
                    <a:pt x="72" y="100"/>
                  </a:lnTo>
                  <a:lnTo>
                    <a:pt x="72" y="100"/>
                  </a:lnTo>
                  <a:lnTo>
                    <a:pt x="72" y="93"/>
                  </a:lnTo>
                  <a:lnTo>
                    <a:pt x="72" y="93"/>
                  </a:lnTo>
                  <a:lnTo>
                    <a:pt x="72" y="93"/>
                  </a:lnTo>
                  <a:lnTo>
                    <a:pt x="79" y="86"/>
                  </a:lnTo>
                  <a:lnTo>
                    <a:pt x="79" y="86"/>
                  </a:lnTo>
                  <a:lnTo>
                    <a:pt x="79" y="86"/>
                  </a:lnTo>
                  <a:lnTo>
                    <a:pt x="79" y="79"/>
                  </a:lnTo>
                  <a:lnTo>
                    <a:pt x="86" y="79"/>
                  </a:lnTo>
                  <a:lnTo>
                    <a:pt x="86" y="79"/>
                  </a:lnTo>
                  <a:lnTo>
                    <a:pt x="86" y="79"/>
                  </a:lnTo>
                  <a:lnTo>
                    <a:pt x="93" y="71"/>
                  </a:lnTo>
                  <a:lnTo>
                    <a:pt x="93" y="71"/>
                  </a:lnTo>
                  <a:lnTo>
                    <a:pt x="93" y="71"/>
                  </a:lnTo>
                  <a:lnTo>
                    <a:pt x="100" y="71"/>
                  </a:lnTo>
                  <a:lnTo>
                    <a:pt x="100" y="71"/>
                  </a:lnTo>
                  <a:lnTo>
                    <a:pt x="100" y="71"/>
                  </a:lnTo>
                  <a:lnTo>
                    <a:pt x="107" y="64"/>
                  </a:lnTo>
                  <a:lnTo>
                    <a:pt x="107" y="64"/>
                  </a:lnTo>
                  <a:lnTo>
                    <a:pt x="107" y="64"/>
                  </a:lnTo>
                  <a:lnTo>
                    <a:pt x="114" y="64"/>
                  </a:lnTo>
                  <a:lnTo>
                    <a:pt x="114" y="64"/>
                  </a:lnTo>
                  <a:lnTo>
                    <a:pt x="122" y="64"/>
                  </a:lnTo>
                  <a:lnTo>
                    <a:pt x="122" y="64"/>
                  </a:lnTo>
                  <a:lnTo>
                    <a:pt x="122" y="64"/>
                  </a:lnTo>
                  <a:lnTo>
                    <a:pt x="129" y="64"/>
                  </a:lnTo>
                  <a:lnTo>
                    <a:pt x="129" y="64"/>
                  </a:lnTo>
                  <a:lnTo>
                    <a:pt x="136" y="64"/>
                  </a:lnTo>
                  <a:lnTo>
                    <a:pt x="136" y="64"/>
                  </a:lnTo>
                  <a:lnTo>
                    <a:pt x="136" y="64"/>
                  </a:lnTo>
                  <a:lnTo>
                    <a:pt x="143" y="71"/>
                  </a:lnTo>
                  <a:lnTo>
                    <a:pt x="143" y="71"/>
                  </a:lnTo>
                  <a:lnTo>
                    <a:pt x="150" y="71"/>
                  </a:lnTo>
                  <a:lnTo>
                    <a:pt x="150" y="71"/>
                  </a:lnTo>
                  <a:lnTo>
                    <a:pt x="150" y="71"/>
                  </a:lnTo>
                  <a:lnTo>
                    <a:pt x="157" y="71"/>
                  </a:lnTo>
                  <a:lnTo>
                    <a:pt x="157" y="79"/>
                  </a:lnTo>
                  <a:lnTo>
                    <a:pt x="164" y="79"/>
                  </a:lnTo>
                  <a:lnTo>
                    <a:pt x="164" y="79"/>
                  </a:lnTo>
                  <a:lnTo>
                    <a:pt x="164" y="79"/>
                  </a:lnTo>
                  <a:lnTo>
                    <a:pt x="172" y="86"/>
                  </a:lnTo>
                  <a:lnTo>
                    <a:pt x="172" y="86"/>
                  </a:lnTo>
                  <a:lnTo>
                    <a:pt x="172" y="86"/>
                  </a:lnTo>
                  <a:lnTo>
                    <a:pt x="172" y="93"/>
                  </a:lnTo>
                  <a:lnTo>
                    <a:pt x="179" y="93"/>
                  </a:lnTo>
                  <a:lnTo>
                    <a:pt x="179" y="93"/>
                  </a:lnTo>
                  <a:lnTo>
                    <a:pt x="179" y="100"/>
                  </a:lnTo>
                  <a:lnTo>
                    <a:pt x="179" y="100"/>
                  </a:lnTo>
                  <a:lnTo>
                    <a:pt x="179" y="100"/>
                  </a:lnTo>
                  <a:lnTo>
                    <a:pt x="179" y="107"/>
                  </a:lnTo>
                  <a:lnTo>
                    <a:pt x="186" y="107"/>
                  </a:lnTo>
                  <a:lnTo>
                    <a:pt x="186" y="114"/>
                  </a:lnTo>
                  <a:lnTo>
                    <a:pt x="186" y="114"/>
                  </a:lnTo>
                  <a:lnTo>
                    <a:pt x="186" y="114"/>
                  </a:lnTo>
                  <a:lnTo>
                    <a:pt x="186" y="121"/>
                  </a:lnTo>
                  <a:lnTo>
                    <a:pt x="186" y="121"/>
                  </a:lnTo>
                  <a:lnTo>
                    <a:pt x="186" y="121"/>
                  </a:lnTo>
                  <a:lnTo>
                    <a:pt x="186" y="129"/>
                  </a:lnTo>
                  <a:lnTo>
                    <a:pt x="186"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3" name="Freeform 36"/>
            <p:cNvSpPr>
              <a:spLocks/>
            </p:cNvSpPr>
            <p:nvPr/>
          </p:nvSpPr>
          <p:spPr bwMode="auto">
            <a:xfrm>
              <a:off x="4086" y="1600"/>
              <a:ext cx="256" cy="292"/>
            </a:xfrm>
            <a:custGeom>
              <a:avLst/>
              <a:gdLst>
                <a:gd name="T0" fmla="*/ 11 w 36"/>
                <a:gd name="T1" fmla="*/ 37 h 41"/>
                <a:gd name="T2" fmla="*/ 33 w 36"/>
                <a:gd name="T3" fmla="*/ 27 h 41"/>
                <a:gd name="T4" fmla="*/ 23 w 36"/>
                <a:gd name="T5" fmla="*/ 4 h 41"/>
                <a:gd name="T6" fmla="*/ 0 w 36"/>
                <a:gd name="T7" fmla="*/ 14 h 41"/>
                <a:gd name="T8" fmla="*/ 9 w 36"/>
                <a:gd name="T9" fmla="*/ 35 h 41"/>
                <a:gd name="T10" fmla="*/ 11 w 36"/>
                <a:gd name="T11" fmla="*/ 37 h 41"/>
              </a:gdLst>
              <a:ahLst/>
              <a:cxnLst>
                <a:cxn ang="0">
                  <a:pos x="T0" y="T1"/>
                </a:cxn>
                <a:cxn ang="0">
                  <a:pos x="T2" y="T3"/>
                </a:cxn>
                <a:cxn ang="0">
                  <a:pos x="T4" y="T5"/>
                </a:cxn>
                <a:cxn ang="0">
                  <a:pos x="T6" y="T7"/>
                </a:cxn>
                <a:cxn ang="0">
                  <a:pos x="T8" y="T9"/>
                </a:cxn>
                <a:cxn ang="0">
                  <a:pos x="T10" y="T11"/>
                </a:cxn>
              </a:cxnLst>
              <a:rect l="0" t="0" r="r" b="b"/>
              <a:pathLst>
                <a:path w="36" h="41">
                  <a:moveTo>
                    <a:pt x="11" y="37"/>
                  </a:moveTo>
                  <a:cubicBezTo>
                    <a:pt x="19" y="41"/>
                    <a:pt x="29" y="36"/>
                    <a:pt x="33" y="27"/>
                  </a:cubicBezTo>
                  <a:cubicBezTo>
                    <a:pt x="36" y="18"/>
                    <a:pt x="32" y="8"/>
                    <a:pt x="23" y="4"/>
                  </a:cubicBezTo>
                  <a:cubicBezTo>
                    <a:pt x="14" y="0"/>
                    <a:pt x="4" y="5"/>
                    <a:pt x="0" y="14"/>
                  </a:cubicBezTo>
                  <a:cubicBezTo>
                    <a:pt x="6" y="20"/>
                    <a:pt x="9" y="27"/>
                    <a:pt x="9" y="35"/>
                  </a:cubicBezTo>
                  <a:cubicBezTo>
                    <a:pt x="9" y="36"/>
                    <a:pt x="10" y="37"/>
                    <a:pt x="11"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4" name="Freeform 37"/>
            <p:cNvSpPr>
              <a:spLocks/>
            </p:cNvSpPr>
            <p:nvPr/>
          </p:nvSpPr>
          <p:spPr bwMode="auto">
            <a:xfrm>
              <a:off x="3772" y="1685"/>
              <a:ext cx="328" cy="321"/>
            </a:xfrm>
            <a:custGeom>
              <a:avLst/>
              <a:gdLst>
                <a:gd name="T0" fmla="*/ 23 w 46"/>
                <a:gd name="T1" fmla="*/ 45 h 45"/>
                <a:gd name="T2" fmla="*/ 46 w 46"/>
                <a:gd name="T3" fmla="*/ 22 h 45"/>
                <a:gd name="T4" fmla="*/ 23 w 46"/>
                <a:gd name="T5" fmla="*/ 0 h 45"/>
                <a:gd name="T6" fmla="*/ 0 w 46"/>
                <a:gd name="T7" fmla="*/ 23 h 45"/>
                <a:gd name="T8" fmla="*/ 23 w 46"/>
                <a:gd name="T9" fmla="*/ 45 h 45"/>
              </a:gdLst>
              <a:ahLst/>
              <a:cxnLst>
                <a:cxn ang="0">
                  <a:pos x="T0" y="T1"/>
                </a:cxn>
                <a:cxn ang="0">
                  <a:pos x="T2" y="T3"/>
                </a:cxn>
                <a:cxn ang="0">
                  <a:pos x="T4" y="T5"/>
                </a:cxn>
                <a:cxn ang="0">
                  <a:pos x="T6" y="T7"/>
                </a:cxn>
                <a:cxn ang="0">
                  <a:pos x="T8" y="T9"/>
                </a:cxn>
              </a:cxnLst>
              <a:rect l="0" t="0" r="r" b="b"/>
              <a:pathLst>
                <a:path w="46" h="45">
                  <a:moveTo>
                    <a:pt x="23" y="45"/>
                  </a:moveTo>
                  <a:cubicBezTo>
                    <a:pt x="36" y="45"/>
                    <a:pt x="46" y="35"/>
                    <a:pt x="46" y="22"/>
                  </a:cubicBezTo>
                  <a:cubicBezTo>
                    <a:pt x="46" y="10"/>
                    <a:pt x="35" y="0"/>
                    <a:pt x="23" y="0"/>
                  </a:cubicBezTo>
                  <a:cubicBezTo>
                    <a:pt x="10" y="0"/>
                    <a:pt x="0" y="10"/>
                    <a:pt x="0" y="23"/>
                  </a:cubicBezTo>
                  <a:cubicBezTo>
                    <a:pt x="0" y="35"/>
                    <a:pt x="10" y="45"/>
                    <a:pt x="23"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5" name="Freeform 38"/>
            <p:cNvSpPr>
              <a:spLocks/>
            </p:cNvSpPr>
            <p:nvPr/>
          </p:nvSpPr>
          <p:spPr bwMode="auto">
            <a:xfrm>
              <a:off x="3530" y="1621"/>
              <a:ext cx="257" cy="257"/>
            </a:xfrm>
            <a:custGeom>
              <a:avLst/>
              <a:gdLst>
                <a:gd name="T0" fmla="*/ 24 w 36"/>
                <a:gd name="T1" fmla="*/ 35 h 36"/>
                <a:gd name="T2" fmla="*/ 27 w 36"/>
                <a:gd name="T3" fmla="*/ 32 h 36"/>
                <a:gd name="T4" fmla="*/ 35 w 36"/>
                <a:gd name="T5" fmla="*/ 12 h 36"/>
                <a:gd name="T6" fmla="*/ 35 w 36"/>
                <a:gd name="T7" fmla="*/ 9 h 36"/>
                <a:gd name="T8" fmla="*/ 19 w 36"/>
                <a:gd name="T9" fmla="*/ 0 h 36"/>
                <a:gd name="T10" fmla="*/ 3 w 36"/>
                <a:gd name="T11" fmla="*/ 10 h 36"/>
                <a:gd name="T12" fmla="*/ 6 w 36"/>
                <a:gd name="T13" fmla="*/ 29 h 36"/>
                <a:gd name="T14" fmla="*/ 24 w 36"/>
                <a:gd name="T15" fmla="*/ 35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4" y="35"/>
                  </a:moveTo>
                  <a:cubicBezTo>
                    <a:pt x="26" y="34"/>
                    <a:pt x="27" y="34"/>
                    <a:pt x="27" y="32"/>
                  </a:cubicBezTo>
                  <a:cubicBezTo>
                    <a:pt x="27" y="24"/>
                    <a:pt x="29" y="17"/>
                    <a:pt x="35" y="12"/>
                  </a:cubicBezTo>
                  <a:cubicBezTo>
                    <a:pt x="36" y="10"/>
                    <a:pt x="35" y="10"/>
                    <a:pt x="35" y="9"/>
                  </a:cubicBezTo>
                  <a:cubicBezTo>
                    <a:pt x="31" y="3"/>
                    <a:pt x="26" y="0"/>
                    <a:pt x="19" y="0"/>
                  </a:cubicBezTo>
                  <a:cubicBezTo>
                    <a:pt x="12" y="0"/>
                    <a:pt x="7" y="3"/>
                    <a:pt x="3" y="10"/>
                  </a:cubicBezTo>
                  <a:cubicBezTo>
                    <a:pt x="0" y="17"/>
                    <a:pt x="1" y="23"/>
                    <a:pt x="6" y="29"/>
                  </a:cubicBezTo>
                  <a:cubicBezTo>
                    <a:pt x="11" y="35"/>
                    <a:pt x="17" y="36"/>
                    <a:pt x="24"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6" name="Freeform 39"/>
            <p:cNvSpPr>
              <a:spLocks/>
            </p:cNvSpPr>
            <p:nvPr/>
          </p:nvSpPr>
          <p:spPr bwMode="auto">
            <a:xfrm>
              <a:off x="3708" y="2006"/>
              <a:ext cx="535" cy="522"/>
            </a:xfrm>
            <a:custGeom>
              <a:avLst/>
              <a:gdLst>
                <a:gd name="T0" fmla="*/ 49 w 75"/>
                <a:gd name="T1" fmla="*/ 1 h 73"/>
                <a:gd name="T2" fmla="*/ 45 w 75"/>
                <a:gd name="T3" fmla="*/ 2 h 73"/>
                <a:gd name="T4" fmla="*/ 32 w 75"/>
                <a:gd name="T5" fmla="*/ 18 h 73"/>
                <a:gd name="T6" fmla="*/ 18 w 75"/>
                <a:gd name="T7" fmla="*/ 2 h 73"/>
                <a:gd name="T8" fmla="*/ 13 w 75"/>
                <a:gd name="T9" fmla="*/ 2 h 73"/>
                <a:gd name="T10" fmla="*/ 2 w 75"/>
                <a:gd name="T11" fmla="*/ 13 h 73"/>
                <a:gd name="T12" fmla="*/ 8 w 75"/>
                <a:gd name="T13" fmla="*/ 10 h 73"/>
                <a:gd name="T14" fmla="*/ 11 w 75"/>
                <a:gd name="T15" fmla="*/ 9 h 73"/>
                <a:gd name="T16" fmla="*/ 12 w 75"/>
                <a:gd name="T17" fmla="*/ 12 h 73"/>
                <a:gd name="T18" fmla="*/ 17 w 75"/>
                <a:gd name="T19" fmla="*/ 17 h 73"/>
                <a:gd name="T20" fmla="*/ 19 w 75"/>
                <a:gd name="T21" fmla="*/ 19 h 73"/>
                <a:gd name="T22" fmla="*/ 17 w 75"/>
                <a:gd name="T23" fmla="*/ 22 h 73"/>
                <a:gd name="T24" fmla="*/ 13 w 75"/>
                <a:gd name="T25" fmla="*/ 28 h 73"/>
                <a:gd name="T26" fmla="*/ 20 w 75"/>
                <a:gd name="T27" fmla="*/ 32 h 73"/>
                <a:gd name="T28" fmla="*/ 22 w 75"/>
                <a:gd name="T29" fmla="*/ 33 h 73"/>
                <a:gd name="T30" fmla="*/ 22 w 75"/>
                <a:gd name="T31" fmla="*/ 36 h 73"/>
                <a:gd name="T32" fmla="*/ 20 w 75"/>
                <a:gd name="T33" fmla="*/ 43 h 73"/>
                <a:gd name="T34" fmla="*/ 19 w 75"/>
                <a:gd name="T35" fmla="*/ 46 h 73"/>
                <a:gd name="T36" fmla="*/ 16 w 75"/>
                <a:gd name="T37" fmla="*/ 46 h 73"/>
                <a:gd name="T38" fmla="*/ 8 w 75"/>
                <a:gd name="T39" fmla="*/ 47 h 73"/>
                <a:gd name="T40" fmla="*/ 9 w 75"/>
                <a:gd name="T41" fmla="*/ 54 h 73"/>
                <a:gd name="T42" fmla="*/ 10 w 75"/>
                <a:gd name="T43" fmla="*/ 57 h 73"/>
                <a:gd name="T44" fmla="*/ 7 w 75"/>
                <a:gd name="T45" fmla="*/ 58 h 73"/>
                <a:gd name="T46" fmla="*/ 0 w 75"/>
                <a:gd name="T47" fmla="*/ 61 h 73"/>
                <a:gd name="T48" fmla="*/ 4 w 75"/>
                <a:gd name="T49" fmla="*/ 64 h 73"/>
                <a:gd name="T50" fmla="*/ 48 w 75"/>
                <a:gd name="T51" fmla="*/ 70 h 73"/>
                <a:gd name="T52" fmla="*/ 69 w 75"/>
                <a:gd name="T53" fmla="*/ 59 h 73"/>
                <a:gd name="T54" fmla="*/ 74 w 75"/>
                <a:gd name="T55" fmla="*/ 47 h 73"/>
                <a:gd name="T56" fmla="*/ 49 w 75"/>
                <a:gd name="T5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73">
                  <a:moveTo>
                    <a:pt x="49" y="1"/>
                  </a:moveTo>
                  <a:cubicBezTo>
                    <a:pt x="48" y="0"/>
                    <a:pt x="47" y="0"/>
                    <a:pt x="45" y="2"/>
                  </a:cubicBezTo>
                  <a:cubicBezTo>
                    <a:pt x="41" y="7"/>
                    <a:pt x="37" y="12"/>
                    <a:pt x="32" y="18"/>
                  </a:cubicBezTo>
                  <a:cubicBezTo>
                    <a:pt x="27" y="12"/>
                    <a:pt x="22" y="7"/>
                    <a:pt x="18" y="2"/>
                  </a:cubicBezTo>
                  <a:cubicBezTo>
                    <a:pt x="16" y="0"/>
                    <a:pt x="15" y="0"/>
                    <a:pt x="13" y="2"/>
                  </a:cubicBezTo>
                  <a:cubicBezTo>
                    <a:pt x="8" y="5"/>
                    <a:pt x="5" y="9"/>
                    <a:pt x="2" y="13"/>
                  </a:cubicBezTo>
                  <a:cubicBezTo>
                    <a:pt x="8" y="10"/>
                    <a:pt x="8" y="10"/>
                    <a:pt x="8" y="10"/>
                  </a:cubicBezTo>
                  <a:cubicBezTo>
                    <a:pt x="11" y="9"/>
                    <a:pt x="11" y="9"/>
                    <a:pt x="11" y="9"/>
                  </a:cubicBezTo>
                  <a:cubicBezTo>
                    <a:pt x="12" y="12"/>
                    <a:pt x="12" y="12"/>
                    <a:pt x="12" y="12"/>
                  </a:cubicBezTo>
                  <a:cubicBezTo>
                    <a:pt x="17" y="17"/>
                    <a:pt x="17" y="17"/>
                    <a:pt x="17" y="17"/>
                  </a:cubicBezTo>
                  <a:cubicBezTo>
                    <a:pt x="19" y="19"/>
                    <a:pt x="19" y="19"/>
                    <a:pt x="19" y="19"/>
                  </a:cubicBezTo>
                  <a:cubicBezTo>
                    <a:pt x="17" y="22"/>
                    <a:pt x="17" y="22"/>
                    <a:pt x="17" y="22"/>
                  </a:cubicBezTo>
                  <a:cubicBezTo>
                    <a:pt x="13" y="28"/>
                    <a:pt x="13" y="28"/>
                    <a:pt x="13" y="28"/>
                  </a:cubicBezTo>
                  <a:cubicBezTo>
                    <a:pt x="20" y="32"/>
                    <a:pt x="20" y="32"/>
                    <a:pt x="20" y="32"/>
                  </a:cubicBezTo>
                  <a:cubicBezTo>
                    <a:pt x="22" y="33"/>
                    <a:pt x="22" y="33"/>
                    <a:pt x="22" y="33"/>
                  </a:cubicBezTo>
                  <a:cubicBezTo>
                    <a:pt x="22" y="36"/>
                    <a:pt x="22" y="36"/>
                    <a:pt x="22" y="36"/>
                  </a:cubicBezTo>
                  <a:cubicBezTo>
                    <a:pt x="20" y="43"/>
                    <a:pt x="20" y="43"/>
                    <a:pt x="20" y="43"/>
                  </a:cubicBezTo>
                  <a:cubicBezTo>
                    <a:pt x="19" y="46"/>
                    <a:pt x="19" y="46"/>
                    <a:pt x="19" y="46"/>
                  </a:cubicBezTo>
                  <a:cubicBezTo>
                    <a:pt x="16" y="46"/>
                    <a:pt x="16" y="46"/>
                    <a:pt x="16" y="46"/>
                  </a:cubicBezTo>
                  <a:cubicBezTo>
                    <a:pt x="8" y="47"/>
                    <a:pt x="8" y="47"/>
                    <a:pt x="8" y="47"/>
                  </a:cubicBezTo>
                  <a:cubicBezTo>
                    <a:pt x="9" y="54"/>
                    <a:pt x="9" y="54"/>
                    <a:pt x="9" y="54"/>
                  </a:cubicBezTo>
                  <a:cubicBezTo>
                    <a:pt x="10" y="57"/>
                    <a:pt x="10" y="57"/>
                    <a:pt x="10" y="57"/>
                  </a:cubicBezTo>
                  <a:cubicBezTo>
                    <a:pt x="7" y="58"/>
                    <a:pt x="7" y="58"/>
                    <a:pt x="7" y="58"/>
                  </a:cubicBezTo>
                  <a:cubicBezTo>
                    <a:pt x="0" y="61"/>
                    <a:pt x="0" y="61"/>
                    <a:pt x="0" y="61"/>
                  </a:cubicBezTo>
                  <a:cubicBezTo>
                    <a:pt x="2" y="62"/>
                    <a:pt x="3" y="63"/>
                    <a:pt x="4" y="64"/>
                  </a:cubicBezTo>
                  <a:cubicBezTo>
                    <a:pt x="18" y="71"/>
                    <a:pt x="33" y="73"/>
                    <a:pt x="48" y="70"/>
                  </a:cubicBezTo>
                  <a:cubicBezTo>
                    <a:pt x="56" y="68"/>
                    <a:pt x="63" y="65"/>
                    <a:pt x="69" y="59"/>
                  </a:cubicBezTo>
                  <a:cubicBezTo>
                    <a:pt x="72" y="56"/>
                    <a:pt x="75" y="52"/>
                    <a:pt x="74" y="47"/>
                  </a:cubicBezTo>
                  <a:cubicBezTo>
                    <a:pt x="74" y="28"/>
                    <a:pt x="66" y="12"/>
                    <a:pt x="49"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7" name="Freeform 40"/>
            <p:cNvSpPr>
              <a:spLocks/>
            </p:cNvSpPr>
            <p:nvPr/>
          </p:nvSpPr>
          <p:spPr bwMode="auto">
            <a:xfrm>
              <a:off x="3437" y="2156"/>
              <a:ext cx="36" cy="50"/>
            </a:xfrm>
            <a:custGeom>
              <a:avLst/>
              <a:gdLst>
                <a:gd name="T0" fmla="*/ 1 w 5"/>
                <a:gd name="T1" fmla="*/ 1 h 7"/>
                <a:gd name="T2" fmla="*/ 0 w 5"/>
                <a:gd name="T3" fmla="*/ 0 h 7"/>
                <a:gd name="T4" fmla="*/ 4 w 5"/>
                <a:gd name="T5" fmla="*/ 7 h 7"/>
                <a:gd name="T6" fmla="*/ 4 w 5"/>
                <a:gd name="T7" fmla="*/ 7 h 7"/>
                <a:gd name="T8" fmla="*/ 5 w 5"/>
                <a:gd name="T9" fmla="*/ 7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0" y="0"/>
                    <a:pt x="0" y="0"/>
                    <a:pt x="0" y="0"/>
                  </a:cubicBezTo>
                  <a:cubicBezTo>
                    <a:pt x="1" y="3"/>
                    <a:pt x="2" y="5"/>
                    <a:pt x="4" y="7"/>
                  </a:cubicBezTo>
                  <a:cubicBezTo>
                    <a:pt x="4" y="7"/>
                    <a:pt x="4" y="7"/>
                    <a:pt x="4" y="7"/>
                  </a:cubicBezTo>
                  <a:cubicBezTo>
                    <a:pt x="5" y="7"/>
                    <a:pt x="5" y="7"/>
                    <a:pt x="5" y="7"/>
                  </a:cubicBezTo>
                  <a:lnTo>
                    <a:pt x="1"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8" name="Freeform 41"/>
            <p:cNvSpPr>
              <a:spLocks noEditPoints="1"/>
            </p:cNvSpPr>
            <p:nvPr/>
          </p:nvSpPr>
          <p:spPr bwMode="auto">
            <a:xfrm>
              <a:off x="3245" y="2313"/>
              <a:ext cx="264" cy="243"/>
            </a:xfrm>
            <a:custGeom>
              <a:avLst/>
              <a:gdLst>
                <a:gd name="T0" fmla="*/ 256 w 264"/>
                <a:gd name="T1" fmla="*/ 172 h 243"/>
                <a:gd name="T2" fmla="*/ 221 w 264"/>
                <a:gd name="T3" fmla="*/ 108 h 243"/>
                <a:gd name="T4" fmla="*/ 221 w 264"/>
                <a:gd name="T5" fmla="*/ 100 h 243"/>
                <a:gd name="T6" fmla="*/ 178 w 264"/>
                <a:gd name="T7" fmla="*/ 50 h 243"/>
                <a:gd name="T8" fmla="*/ 171 w 264"/>
                <a:gd name="T9" fmla="*/ 50 h 243"/>
                <a:gd name="T10" fmla="*/ 114 w 264"/>
                <a:gd name="T11" fmla="*/ 0 h 243"/>
                <a:gd name="T12" fmla="*/ 93 w 264"/>
                <a:gd name="T13" fmla="*/ 50 h 243"/>
                <a:gd name="T14" fmla="*/ 43 w 264"/>
                <a:gd name="T15" fmla="*/ 36 h 243"/>
                <a:gd name="T16" fmla="*/ 50 w 264"/>
                <a:gd name="T17" fmla="*/ 100 h 243"/>
                <a:gd name="T18" fmla="*/ 43 w 264"/>
                <a:gd name="T19" fmla="*/ 115 h 243"/>
                <a:gd name="T20" fmla="*/ 57 w 264"/>
                <a:gd name="T21" fmla="*/ 172 h 243"/>
                <a:gd name="T22" fmla="*/ 64 w 264"/>
                <a:gd name="T23" fmla="*/ 179 h 243"/>
                <a:gd name="T24" fmla="*/ 93 w 264"/>
                <a:gd name="T25" fmla="*/ 243 h 243"/>
                <a:gd name="T26" fmla="*/ 135 w 264"/>
                <a:gd name="T27" fmla="*/ 207 h 243"/>
                <a:gd name="T28" fmla="*/ 178 w 264"/>
                <a:gd name="T29" fmla="*/ 243 h 243"/>
                <a:gd name="T30" fmla="*/ 199 w 264"/>
                <a:gd name="T31" fmla="*/ 179 h 243"/>
                <a:gd name="T32" fmla="*/ 207 w 264"/>
                <a:gd name="T33" fmla="*/ 172 h 243"/>
                <a:gd name="T34" fmla="*/ 192 w 264"/>
                <a:gd name="T35" fmla="*/ 129 h 243"/>
                <a:gd name="T36" fmla="*/ 192 w 264"/>
                <a:gd name="T37" fmla="*/ 136 h 243"/>
                <a:gd name="T38" fmla="*/ 192 w 264"/>
                <a:gd name="T39" fmla="*/ 143 h 243"/>
                <a:gd name="T40" fmla="*/ 185 w 264"/>
                <a:gd name="T41" fmla="*/ 150 h 243"/>
                <a:gd name="T42" fmla="*/ 185 w 264"/>
                <a:gd name="T43" fmla="*/ 158 h 243"/>
                <a:gd name="T44" fmla="*/ 178 w 264"/>
                <a:gd name="T45" fmla="*/ 165 h 243"/>
                <a:gd name="T46" fmla="*/ 171 w 264"/>
                <a:gd name="T47" fmla="*/ 172 h 243"/>
                <a:gd name="T48" fmla="*/ 164 w 264"/>
                <a:gd name="T49" fmla="*/ 172 h 243"/>
                <a:gd name="T50" fmla="*/ 157 w 264"/>
                <a:gd name="T51" fmla="*/ 179 h 243"/>
                <a:gd name="T52" fmla="*/ 150 w 264"/>
                <a:gd name="T53" fmla="*/ 179 h 243"/>
                <a:gd name="T54" fmla="*/ 135 w 264"/>
                <a:gd name="T55" fmla="*/ 179 h 243"/>
                <a:gd name="T56" fmla="*/ 128 w 264"/>
                <a:gd name="T57" fmla="*/ 179 h 243"/>
                <a:gd name="T58" fmla="*/ 121 w 264"/>
                <a:gd name="T59" fmla="*/ 179 h 243"/>
                <a:gd name="T60" fmla="*/ 114 w 264"/>
                <a:gd name="T61" fmla="*/ 179 h 243"/>
                <a:gd name="T62" fmla="*/ 100 w 264"/>
                <a:gd name="T63" fmla="*/ 172 h 243"/>
                <a:gd name="T64" fmla="*/ 93 w 264"/>
                <a:gd name="T65" fmla="*/ 172 h 243"/>
                <a:gd name="T66" fmla="*/ 93 w 264"/>
                <a:gd name="T67" fmla="*/ 165 h 243"/>
                <a:gd name="T68" fmla="*/ 85 w 264"/>
                <a:gd name="T69" fmla="*/ 158 h 243"/>
                <a:gd name="T70" fmla="*/ 78 w 264"/>
                <a:gd name="T71" fmla="*/ 150 h 243"/>
                <a:gd name="T72" fmla="*/ 78 w 264"/>
                <a:gd name="T73" fmla="*/ 143 h 243"/>
                <a:gd name="T74" fmla="*/ 71 w 264"/>
                <a:gd name="T75" fmla="*/ 136 h 243"/>
                <a:gd name="T76" fmla="*/ 71 w 264"/>
                <a:gd name="T77" fmla="*/ 122 h 243"/>
                <a:gd name="T78" fmla="*/ 71 w 264"/>
                <a:gd name="T79" fmla="*/ 115 h 243"/>
                <a:gd name="T80" fmla="*/ 78 w 264"/>
                <a:gd name="T81" fmla="*/ 108 h 243"/>
                <a:gd name="T82" fmla="*/ 78 w 264"/>
                <a:gd name="T83" fmla="*/ 100 h 243"/>
                <a:gd name="T84" fmla="*/ 85 w 264"/>
                <a:gd name="T85" fmla="*/ 93 h 243"/>
                <a:gd name="T86" fmla="*/ 93 w 264"/>
                <a:gd name="T87" fmla="*/ 86 h 243"/>
                <a:gd name="T88" fmla="*/ 93 w 264"/>
                <a:gd name="T89" fmla="*/ 79 h 243"/>
                <a:gd name="T90" fmla="*/ 100 w 264"/>
                <a:gd name="T91" fmla="*/ 79 h 243"/>
                <a:gd name="T92" fmla="*/ 114 w 264"/>
                <a:gd name="T93" fmla="*/ 72 h 243"/>
                <a:gd name="T94" fmla="*/ 121 w 264"/>
                <a:gd name="T95" fmla="*/ 72 h 243"/>
                <a:gd name="T96" fmla="*/ 128 w 264"/>
                <a:gd name="T97" fmla="*/ 72 h 243"/>
                <a:gd name="T98" fmla="*/ 135 w 264"/>
                <a:gd name="T99" fmla="*/ 72 h 243"/>
                <a:gd name="T100" fmla="*/ 150 w 264"/>
                <a:gd name="T101" fmla="*/ 72 h 243"/>
                <a:gd name="T102" fmla="*/ 157 w 264"/>
                <a:gd name="T103" fmla="*/ 72 h 243"/>
                <a:gd name="T104" fmla="*/ 164 w 264"/>
                <a:gd name="T105" fmla="*/ 72 h 243"/>
                <a:gd name="T106" fmla="*/ 171 w 264"/>
                <a:gd name="T107" fmla="*/ 79 h 243"/>
                <a:gd name="T108" fmla="*/ 178 w 264"/>
                <a:gd name="T109" fmla="*/ 86 h 243"/>
                <a:gd name="T110" fmla="*/ 185 w 264"/>
                <a:gd name="T111" fmla="*/ 93 h 243"/>
                <a:gd name="T112" fmla="*/ 185 w 264"/>
                <a:gd name="T113" fmla="*/ 100 h 243"/>
                <a:gd name="T114" fmla="*/ 192 w 264"/>
                <a:gd name="T115" fmla="*/ 108 h 243"/>
                <a:gd name="T116" fmla="*/ 192 w 264"/>
                <a:gd name="T117" fmla="*/ 115 h 243"/>
                <a:gd name="T118" fmla="*/ 192 w 264"/>
                <a:gd name="T119" fmla="*/ 1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4" h="243">
                  <a:moveTo>
                    <a:pt x="242" y="172"/>
                  </a:moveTo>
                  <a:lnTo>
                    <a:pt x="249" y="172"/>
                  </a:lnTo>
                  <a:lnTo>
                    <a:pt x="256" y="172"/>
                  </a:lnTo>
                  <a:lnTo>
                    <a:pt x="264" y="136"/>
                  </a:lnTo>
                  <a:lnTo>
                    <a:pt x="221" y="115"/>
                  </a:lnTo>
                  <a:lnTo>
                    <a:pt x="221" y="108"/>
                  </a:lnTo>
                  <a:lnTo>
                    <a:pt x="221" y="108"/>
                  </a:lnTo>
                  <a:lnTo>
                    <a:pt x="221" y="100"/>
                  </a:lnTo>
                  <a:lnTo>
                    <a:pt x="221" y="100"/>
                  </a:lnTo>
                  <a:lnTo>
                    <a:pt x="249" y="65"/>
                  </a:lnTo>
                  <a:lnTo>
                    <a:pt x="228" y="36"/>
                  </a:lnTo>
                  <a:lnTo>
                    <a:pt x="178" y="50"/>
                  </a:lnTo>
                  <a:lnTo>
                    <a:pt x="178" y="50"/>
                  </a:lnTo>
                  <a:lnTo>
                    <a:pt x="171" y="50"/>
                  </a:lnTo>
                  <a:lnTo>
                    <a:pt x="171" y="50"/>
                  </a:lnTo>
                  <a:lnTo>
                    <a:pt x="164" y="43"/>
                  </a:lnTo>
                  <a:lnTo>
                    <a:pt x="150" y="0"/>
                  </a:lnTo>
                  <a:lnTo>
                    <a:pt x="114" y="0"/>
                  </a:lnTo>
                  <a:lnTo>
                    <a:pt x="100" y="43"/>
                  </a:lnTo>
                  <a:lnTo>
                    <a:pt x="100" y="50"/>
                  </a:lnTo>
                  <a:lnTo>
                    <a:pt x="93" y="50"/>
                  </a:lnTo>
                  <a:lnTo>
                    <a:pt x="93" y="50"/>
                  </a:lnTo>
                  <a:lnTo>
                    <a:pt x="85" y="50"/>
                  </a:lnTo>
                  <a:lnTo>
                    <a:pt x="43" y="36"/>
                  </a:lnTo>
                  <a:lnTo>
                    <a:pt x="21" y="65"/>
                  </a:lnTo>
                  <a:lnTo>
                    <a:pt x="50" y="100"/>
                  </a:lnTo>
                  <a:lnTo>
                    <a:pt x="50" y="100"/>
                  </a:lnTo>
                  <a:lnTo>
                    <a:pt x="43" y="108"/>
                  </a:lnTo>
                  <a:lnTo>
                    <a:pt x="43" y="108"/>
                  </a:lnTo>
                  <a:lnTo>
                    <a:pt x="43" y="115"/>
                  </a:lnTo>
                  <a:lnTo>
                    <a:pt x="0" y="136"/>
                  </a:lnTo>
                  <a:lnTo>
                    <a:pt x="7" y="165"/>
                  </a:lnTo>
                  <a:lnTo>
                    <a:pt x="57" y="172"/>
                  </a:lnTo>
                  <a:lnTo>
                    <a:pt x="64" y="172"/>
                  </a:lnTo>
                  <a:lnTo>
                    <a:pt x="64" y="179"/>
                  </a:lnTo>
                  <a:lnTo>
                    <a:pt x="64" y="179"/>
                  </a:lnTo>
                  <a:lnTo>
                    <a:pt x="71" y="186"/>
                  </a:lnTo>
                  <a:lnTo>
                    <a:pt x="64" y="229"/>
                  </a:lnTo>
                  <a:lnTo>
                    <a:pt x="93" y="243"/>
                  </a:lnTo>
                  <a:lnTo>
                    <a:pt x="128" y="207"/>
                  </a:lnTo>
                  <a:lnTo>
                    <a:pt x="128" y="207"/>
                  </a:lnTo>
                  <a:lnTo>
                    <a:pt x="135" y="207"/>
                  </a:lnTo>
                  <a:lnTo>
                    <a:pt x="135" y="207"/>
                  </a:lnTo>
                  <a:lnTo>
                    <a:pt x="142" y="207"/>
                  </a:lnTo>
                  <a:lnTo>
                    <a:pt x="178" y="243"/>
                  </a:lnTo>
                  <a:lnTo>
                    <a:pt x="207" y="229"/>
                  </a:lnTo>
                  <a:lnTo>
                    <a:pt x="199" y="186"/>
                  </a:lnTo>
                  <a:lnTo>
                    <a:pt x="199" y="179"/>
                  </a:lnTo>
                  <a:lnTo>
                    <a:pt x="207" y="179"/>
                  </a:lnTo>
                  <a:lnTo>
                    <a:pt x="207" y="172"/>
                  </a:lnTo>
                  <a:lnTo>
                    <a:pt x="207" y="172"/>
                  </a:lnTo>
                  <a:lnTo>
                    <a:pt x="242" y="172"/>
                  </a:lnTo>
                  <a:lnTo>
                    <a:pt x="242" y="172"/>
                  </a:lnTo>
                  <a:close/>
                  <a:moveTo>
                    <a:pt x="192" y="129"/>
                  </a:moveTo>
                  <a:lnTo>
                    <a:pt x="192" y="129"/>
                  </a:lnTo>
                  <a:lnTo>
                    <a:pt x="192" y="136"/>
                  </a:lnTo>
                  <a:lnTo>
                    <a:pt x="192" y="136"/>
                  </a:lnTo>
                  <a:lnTo>
                    <a:pt x="192" y="136"/>
                  </a:lnTo>
                  <a:lnTo>
                    <a:pt x="192" y="143"/>
                  </a:lnTo>
                  <a:lnTo>
                    <a:pt x="192" y="143"/>
                  </a:lnTo>
                  <a:lnTo>
                    <a:pt x="192" y="150"/>
                  </a:lnTo>
                  <a:lnTo>
                    <a:pt x="192" y="150"/>
                  </a:lnTo>
                  <a:lnTo>
                    <a:pt x="185" y="150"/>
                  </a:lnTo>
                  <a:lnTo>
                    <a:pt x="185" y="158"/>
                  </a:lnTo>
                  <a:lnTo>
                    <a:pt x="185" y="158"/>
                  </a:lnTo>
                  <a:lnTo>
                    <a:pt x="185" y="158"/>
                  </a:lnTo>
                  <a:lnTo>
                    <a:pt x="178" y="158"/>
                  </a:lnTo>
                  <a:lnTo>
                    <a:pt x="178" y="165"/>
                  </a:lnTo>
                  <a:lnTo>
                    <a:pt x="178" y="165"/>
                  </a:lnTo>
                  <a:lnTo>
                    <a:pt x="178" y="165"/>
                  </a:lnTo>
                  <a:lnTo>
                    <a:pt x="171" y="172"/>
                  </a:lnTo>
                  <a:lnTo>
                    <a:pt x="171" y="172"/>
                  </a:lnTo>
                  <a:lnTo>
                    <a:pt x="171" y="172"/>
                  </a:lnTo>
                  <a:lnTo>
                    <a:pt x="164" y="172"/>
                  </a:lnTo>
                  <a:lnTo>
                    <a:pt x="164" y="172"/>
                  </a:lnTo>
                  <a:lnTo>
                    <a:pt x="164" y="179"/>
                  </a:lnTo>
                  <a:lnTo>
                    <a:pt x="157" y="179"/>
                  </a:lnTo>
                  <a:lnTo>
                    <a:pt x="157" y="179"/>
                  </a:lnTo>
                  <a:lnTo>
                    <a:pt x="150" y="179"/>
                  </a:lnTo>
                  <a:lnTo>
                    <a:pt x="150" y="179"/>
                  </a:lnTo>
                  <a:lnTo>
                    <a:pt x="150" y="179"/>
                  </a:lnTo>
                  <a:lnTo>
                    <a:pt x="142" y="179"/>
                  </a:lnTo>
                  <a:lnTo>
                    <a:pt x="142" y="179"/>
                  </a:lnTo>
                  <a:lnTo>
                    <a:pt x="135" y="179"/>
                  </a:lnTo>
                  <a:lnTo>
                    <a:pt x="135" y="179"/>
                  </a:lnTo>
                  <a:lnTo>
                    <a:pt x="128" y="179"/>
                  </a:lnTo>
                  <a:lnTo>
                    <a:pt x="128" y="179"/>
                  </a:lnTo>
                  <a:lnTo>
                    <a:pt x="128" y="179"/>
                  </a:lnTo>
                  <a:lnTo>
                    <a:pt x="121" y="179"/>
                  </a:lnTo>
                  <a:lnTo>
                    <a:pt x="121" y="179"/>
                  </a:lnTo>
                  <a:lnTo>
                    <a:pt x="114" y="179"/>
                  </a:lnTo>
                  <a:lnTo>
                    <a:pt x="114" y="179"/>
                  </a:lnTo>
                  <a:lnTo>
                    <a:pt x="114" y="179"/>
                  </a:lnTo>
                  <a:lnTo>
                    <a:pt x="107" y="179"/>
                  </a:lnTo>
                  <a:lnTo>
                    <a:pt x="107" y="172"/>
                  </a:lnTo>
                  <a:lnTo>
                    <a:pt x="100" y="172"/>
                  </a:lnTo>
                  <a:lnTo>
                    <a:pt x="100" y="172"/>
                  </a:lnTo>
                  <a:lnTo>
                    <a:pt x="100" y="172"/>
                  </a:lnTo>
                  <a:lnTo>
                    <a:pt x="93" y="172"/>
                  </a:lnTo>
                  <a:lnTo>
                    <a:pt x="93" y="165"/>
                  </a:lnTo>
                  <a:lnTo>
                    <a:pt x="93" y="165"/>
                  </a:lnTo>
                  <a:lnTo>
                    <a:pt x="93" y="165"/>
                  </a:lnTo>
                  <a:lnTo>
                    <a:pt x="85" y="158"/>
                  </a:lnTo>
                  <a:lnTo>
                    <a:pt x="85" y="158"/>
                  </a:lnTo>
                  <a:lnTo>
                    <a:pt x="85" y="158"/>
                  </a:lnTo>
                  <a:lnTo>
                    <a:pt x="85" y="158"/>
                  </a:lnTo>
                  <a:lnTo>
                    <a:pt x="78" y="150"/>
                  </a:lnTo>
                  <a:lnTo>
                    <a:pt x="78" y="150"/>
                  </a:lnTo>
                  <a:lnTo>
                    <a:pt x="78" y="150"/>
                  </a:lnTo>
                  <a:lnTo>
                    <a:pt x="78" y="143"/>
                  </a:lnTo>
                  <a:lnTo>
                    <a:pt x="78" y="143"/>
                  </a:lnTo>
                  <a:lnTo>
                    <a:pt x="78" y="136"/>
                  </a:lnTo>
                  <a:lnTo>
                    <a:pt x="78" y="136"/>
                  </a:lnTo>
                  <a:lnTo>
                    <a:pt x="71" y="136"/>
                  </a:lnTo>
                  <a:lnTo>
                    <a:pt x="71" y="129"/>
                  </a:lnTo>
                  <a:lnTo>
                    <a:pt x="71" y="129"/>
                  </a:lnTo>
                  <a:lnTo>
                    <a:pt x="71" y="122"/>
                  </a:lnTo>
                  <a:lnTo>
                    <a:pt x="71" y="122"/>
                  </a:lnTo>
                  <a:lnTo>
                    <a:pt x="71" y="122"/>
                  </a:lnTo>
                  <a:lnTo>
                    <a:pt x="71" y="115"/>
                  </a:lnTo>
                  <a:lnTo>
                    <a:pt x="78" y="115"/>
                  </a:lnTo>
                  <a:lnTo>
                    <a:pt x="78" y="108"/>
                  </a:lnTo>
                  <a:lnTo>
                    <a:pt x="78" y="108"/>
                  </a:lnTo>
                  <a:lnTo>
                    <a:pt x="78" y="108"/>
                  </a:lnTo>
                  <a:lnTo>
                    <a:pt x="78" y="100"/>
                  </a:lnTo>
                  <a:lnTo>
                    <a:pt x="78" y="100"/>
                  </a:lnTo>
                  <a:lnTo>
                    <a:pt x="78" y="100"/>
                  </a:lnTo>
                  <a:lnTo>
                    <a:pt x="85" y="93"/>
                  </a:lnTo>
                  <a:lnTo>
                    <a:pt x="85" y="93"/>
                  </a:lnTo>
                  <a:lnTo>
                    <a:pt x="85" y="93"/>
                  </a:lnTo>
                  <a:lnTo>
                    <a:pt x="85" y="86"/>
                  </a:lnTo>
                  <a:lnTo>
                    <a:pt x="93" y="86"/>
                  </a:lnTo>
                  <a:lnTo>
                    <a:pt x="93" y="86"/>
                  </a:lnTo>
                  <a:lnTo>
                    <a:pt x="93" y="86"/>
                  </a:lnTo>
                  <a:lnTo>
                    <a:pt x="93" y="79"/>
                  </a:lnTo>
                  <a:lnTo>
                    <a:pt x="100" y="79"/>
                  </a:lnTo>
                  <a:lnTo>
                    <a:pt x="100" y="79"/>
                  </a:lnTo>
                  <a:lnTo>
                    <a:pt x="100" y="79"/>
                  </a:lnTo>
                  <a:lnTo>
                    <a:pt x="107" y="72"/>
                  </a:lnTo>
                  <a:lnTo>
                    <a:pt x="107" y="72"/>
                  </a:lnTo>
                  <a:lnTo>
                    <a:pt x="114" y="72"/>
                  </a:lnTo>
                  <a:lnTo>
                    <a:pt x="114" y="72"/>
                  </a:lnTo>
                  <a:lnTo>
                    <a:pt x="114" y="72"/>
                  </a:lnTo>
                  <a:lnTo>
                    <a:pt x="121" y="72"/>
                  </a:lnTo>
                  <a:lnTo>
                    <a:pt x="121" y="72"/>
                  </a:lnTo>
                  <a:lnTo>
                    <a:pt x="128" y="72"/>
                  </a:lnTo>
                  <a:lnTo>
                    <a:pt x="128" y="72"/>
                  </a:lnTo>
                  <a:lnTo>
                    <a:pt x="128" y="72"/>
                  </a:lnTo>
                  <a:lnTo>
                    <a:pt x="135" y="72"/>
                  </a:lnTo>
                  <a:lnTo>
                    <a:pt x="135" y="72"/>
                  </a:lnTo>
                  <a:lnTo>
                    <a:pt x="142" y="72"/>
                  </a:lnTo>
                  <a:lnTo>
                    <a:pt x="142" y="72"/>
                  </a:lnTo>
                  <a:lnTo>
                    <a:pt x="150" y="72"/>
                  </a:lnTo>
                  <a:lnTo>
                    <a:pt x="150" y="72"/>
                  </a:lnTo>
                  <a:lnTo>
                    <a:pt x="150" y="72"/>
                  </a:lnTo>
                  <a:lnTo>
                    <a:pt x="157" y="72"/>
                  </a:lnTo>
                  <a:lnTo>
                    <a:pt x="157" y="72"/>
                  </a:lnTo>
                  <a:lnTo>
                    <a:pt x="164" y="72"/>
                  </a:lnTo>
                  <a:lnTo>
                    <a:pt x="164" y="72"/>
                  </a:lnTo>
                  <a:lnTo>
                    <a:pt x="164" y="79"/>
                  </a:lnTo>
                  <a:lnTo>
                    <a:pt x="171" y="79"/>
                  </a:lnTo>
                  <a:lnTo>
                    <a:pt x="171" y="79"/>
                  </a:lnTo>
                  <a:lnTo>
                    <a:pt x="171" y="79"/>
                  </a:lnTo>
                  <a:lnTo>
                    <a:pt x="178" y="86"/>
                  </a:lnTo>
                  <a:lnTo>
                    <a:pt x="178" y="86"/>
                  </a:lnTo>
                  <a:lnTo>
                    <a:pt x="178" y="86"/>
                  </a:lnTo>
                  <a:lnTo>
                    <a:pt x="178" y="86"/>
                  </a:lnTo>
                  <a:lnTo>
                    <a:pt x="185" y="93"/>
                  </a:lnTo>
                  <a:lnTo>
                    <a:pt x="185" y="93"/>
                  </a:lnTo>
                  <a:lnTo>
                    <a:pt x="185" y="93"/>
                  </a:lnTo>
                  <a:lnTo>
                    <a:pt x="185" y="100"/>
                  </a:lnTo>
                  <a:lnTo>
                    <a:pt x="192" y="100"/>
                  </a:lnTo>
                  <a:lnTo>
                    <a:pt x="192" y="100"/>
                  </a:lnTo>
                  <a:lnTo>
                    <a:pt x="192" y="108"/>
                  </a:lnTo>
                  <a:lnTo>
                    <a:pt x="192" y="108"/>
                  </a:lnTo>
                  <a:lnTo>
                    <a:pt x="192" y="108"/>
                  </a:lnTo>
                  <a:lnTo>
                    <a:pt x="192" y="115"/>
                  </a:lnTo>
                  <a:lnTo>
                    <a:pt x="192" y="115"/>
                  </a:lnTo>
                  <a:lnTo>
                    <a:pt x="192" y="122"/>
                  </a:lnTo>
                  <a:lnTo>
                    <a:pt x="192" y="122"/>
                  </a:lnTo>
                  <a:lnTo>
                    <a:pt x="192" y="122"/>
                  </a:lnTo>
                  <a:lnTo>
                    <a:pt x="192"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79" name="Freeform 42"/>
            <p:cNvSpPr>
              <a:spLocks/>
            </p:cNvSpPr>
            <p:nvPr/>
          </p:nvSpPr>
          <p:spPr bwMode="auto">
            <a:xfrm>
              <a:off x="4100" y="1892"/>
              <a:ext cx="342" cy="386"/>
            </a:xfrm>
            <a:custGeom>
              <a:avLst/>
              <a:gdLst>
                <a:gd name="T0" fmla="*/ 44 w 48"/>
                <a:gd name="T1" fmla="*/ 19 h 54"/>
                <a:gd name="T2" fmla="*/ 26 w 48"/>
                <a:gd name="T3" fmla="*/ 0 h 54"/>
                <a:gd name="T4" fmla="*/ 14 w 48"/>
                <a:gd name="T5" fmla="*/ 13 h 54"/>
                <a:gd name="T6" fmla="*/ 5 w 48"/>
                <a:gd name="T7" fmla="*/ 4 h 54"/>
                <a:gd name="T8" fmla="*/ 0 w 48"/>
                <a:gd name="T9" fmla="*/ 13 h 54"/>
                <a:gd name="T10" fmla="*/ 26 w 48"/>
                <a:gd name="T11" fmla="*/ 54 h 54"/>
                <a:gd name="T12" fmla="*/ 45 w 48"/>
                <a:gd name="T13" fmla="*/ 44 h 54"/>
                <a:gd name="T14" fmla="*/ 47 w 48"/>
                <a:gd name="T15" fmla="*/ 36 h 54"/>
                <a:gd name="T16" fmla="*/ 44 w 48"/>
                <a:gd name="T1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4">
                  <a:moveTo>
                    <a:pt x="44" y="19"/>
                  </a:moveTo>
                  <a:cubicBezTo>
                    <a:pt x="40" y="10"/>
                    <a:pt x="34" y="4"/>
                    <a:pt x="26" y="0"/>
                  </a:cubicBezTo>
                  <a:cubicBezTo>
                    <a:pt x="22" y="4"/>
                    <a:pt x="18" y="9"/>
                    <a:pt x="14" y="13"/>
                  </a:cubicBezTo>
                  <a:cubicBezTo>
                    <a:pt x="11" y="10"/>
                    <a:pt x="8" y="7"/>
                    <a:pt x="5" y="4"/>
                  </a:cubicBezTo>
                  <a:cubicBezTo>
                    <a:pt x="3" y="7"/>
                    <a:pt x="2" y="10"/>
                    <a:pt x="0" y="13"/>
                  </a:cubicBezTo>
                  <a:cubicBezTo>
                    <a:pt x="15" y="23"/>
                    <a:pt x="23" y="37"/>
                    <a:pt x="26" y="54"/>
                  </a:cubicBezTo>
                  <a:cubicBezTo>
                    <a:pt x="33" y="53"/>
                    <a:pt x="42" y="49"/>
                    <a:pt x="45" y="44"/>
                  </a:cubicBezTo>
                  <a:cubicBezTo>
                    <a:pt x="46" y="41"/>
                    <a:pt x="47" y="38"/>
                    <a:pt x="47" y="36"/>
                  </a:cubicBezTo>
                  <a:cubicBezTo>
                    <a:pt x="48" y="30"/>
                    <a:pt x="46" y="24"/>
                    <a:pt x="44"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sp>
        <p:nvSpPr>
          <p:cNvPr id="84" name="Rectangle 83"/>
          <p:cNvSpPr/>
          <p:nvPr/>
        </p:nvSpPr>
        <p:spPr>
          <a:xfrm>
            <a:off x="1097279" y="3787628"/>
            <a:ext cx="6221839" cy="584775"/>
          </a:xfrm>
          <a:prstGeom prst="rect">
            <a:avLst/>
          </a:prstGeom>
        </p:spPr>
        <p:txBody>
          <a:bodyPr wrap="square">
            <a:spAutoFit/>
          </a:bodyPr>
          <a:lstStyle/>
          <a:p>
            <a:pPr algn="ctr" defTabSz="914400" fontAlgn="auto">
              <a:spcBef>
                <a:spcPts val="0"/>
              </a:spcBef>
              <a:spcAft>
                <a:spcPts val="0"/>
              </a:spcAft>
              <a:defRPr/>
            </a:pPr>
            <a:r>
              <a:rPr lang="en-US" sz="1600" b="1" kern="0" dirty="0">
                <a:solidFill>
                  <a:srgbClr val="676767"/>
                </a:solidFill>
                <a:latin typeface="Arial"/>
                <a:cs typeface="+mn-cs"/>
              </a:rPr>
              <a:t>“The Framework provides a common language for understanding, managing, and expressing cybersecurity </a:t>
            </a:r>
            <a:r>
              <a:rPr lang="en-US" sz="1600" b="1" kern="0" dirty="0" smtClean="0">
                <a:solidFill>
                  <a:srgbClr val="676767"/>
                </a:solidFill>
                <a:latin typeface="Arial"/>
                <a:cs typeface="+mn-cs"/>
              </a:rPr>
              <a:t>risk” </a:t>
            </a:r>
            <a:endParaRPr lang="en-US" sz="1600" b="1" kern="0" dirty="0">
              <a:solidFill>
                <a:srgbClr val="676767"/>
              </a:solidFill>
              <a:latin typeface="Arial"/>
              <a:cs typeface="+mn-cs"/>
            </a:endParaRPr>
          </a:p>
        </p:txBody>
      </p:sp>
      <p:pic>
        <p:nvPicPr>
          <p:cNvPr id="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106" y="4035214"/>
            <a:ext cx="985361" cy="30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Isosceles Triangle 85"/>
          <p:cNvSpPr/>
          <p:nvPr/>
        </p:nvSpPr>
        <p:spPr>
          <a:xfrm>
            <a:off x="4424385" y="3460192"/>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7" name="Isosceles Triangle 86"/>
          <p:cNvSpPr/>
          <p:nvPr/>
        </p:nvSpPr>
        <p:spPr>
          <a:xfrm>
            <a:off x="2806421" y="345722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8" name="Isosceles Triangle 87"/>
          <p:cNvSpPr/>
          <p:nvPr/>
        </p:nvSpPr>
        <p:spPr>
          <a:xfrm>
            <a:off x="1202727" y="346840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89" name="Isosceles Triangle 88"/>
          <p:cNvSpPr/>
          <p:nvPr/>
        </p:nvSpPr>
        <p:spPr>
          <a:xfrm>
            <a:off x="6000903" y="345965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90" name="Isosceles Triangle 89"/>
          <p:cNvSpPr/>
          <p:nvPr/>
        </p:nvSpPr>
        <p:spPr>
          <a:xfrm>
            <a:off x="7633269" y="3460685"/>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91" name="Isosceles Triangle 90"/>
          <p:cNvSpPr/>
          <p:nvPr/>
        </p:nvSpPr>
        <p:spPr>
          <a:xfrm rot="16200000">
            <a:off x="7337351" y="4123280"/>
            <a:ext cx="269322" cy="129660"/>
          </a:xfrm>
          <a:prstGeom prst="triangle">
            <a:avLst/>
          </a:prstGeom>
          <a:solidFill>
            <a:schemeClr val="accent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7" name="Rectangle 66"/>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NIST Cybersecurity Framework</a:t>
            </a:r>
            <a:endParaRPr lang="en-US" sz="2400" b="1" kern="0" dirty="0">
              <a:solidFill>
                <a:schemeClr val="bg1"/>
              </a:solidFill>
              <a:ea typeface="ＭＳ Ｐゴシック" charset="0"/>
            </a:endParaRPr>
          </a:p>
        </p:txBody>
      </p:sp>
      <p:sp>
        <p:nvSpPr>
          <p:cNvPr id="68" name="Rectangle 67"/>
          <p:cNvSpPr/>
          <p:nvPr/>
        </p:nvSpPr>
        <p:spPr>
          <a:xfrm>
            <a:off x="5150644" y="142877"/>
            <a:ext cx="39060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It’s for insider threats too</a:t>
            </a:r>
            <a:endParaRPr lang="en-US" sz="2000" kern="0" dirty="0">
              <a:solidFill>
                <a:srgbClr val="676767"/>
              </a:solidFill>
              <a:ea typeface="ＭＳ Ｐゴシック" charset="0"/>
            </a:endParaRPr>
          </a:p>
        </p:txBody>
      </p:sp>
      <p:sp>
        <p:nvSpPr>
          <p:cNvPr id="80" name="Isosceles Triangle 79"/>
          <p:cNvSpPr/>
          <p:nvPr/>
        </p:nvSpPr>
        <p:spPr>
          <a:xfrm rot="5400000">
            <a:off x="5090752"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059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3079" y="1194810"/>
            <a:ext cx="1371600" cy="2103120"/>
            <a:chOff x="361681" y="975615"/>
            <a:chExt cx="1832879" cy="3474720"/>
          </a:xfrm>
        </p:grpSpPr>
        <p:sp>
          <p:nvSpPr>
            <p:cNvPr id="8" name="Rectangle 7"/>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9" name="Rectangle 8"/>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10" name="Rectangle 9"/>
          <p:cNvSpPr/>
          <p:nvPr/>
        </p:nvSpPr>
        <p:spPr>
          <a:xfrm>
            <a:off x="603080" y="1759917"/>
            <a:ext cx="1371600" cy="346247"/>
          </a:xfrm>
          <a:prstGeom prst="rect">
            <a:avLst/>
          </a:prstGeom>
        </p:spPr>
        <p:txBody>
          <a:bodyPr wrap="square" lIns="0" tIns="34289" rIns="0" bIns="34289">
            <a:spAutoFit/>
          </a:bodyPr>
          <a:lstStyle/>
          <a:p>
            <a:pPr algn="ctr" defTabSz="457063"/>
            <a:r>
              <a:rPr lang="en-US" b="1" dirty="0" smtClean="0">
                <a:solidFill>
                  <a:srgbClr val="CBD5E2"/>
                </a:solidFill>
              </a:rPr>
              <a:t>Identify</a:t>
            </a:r>
            <a:endParaRPr lang="en-US" b="1" dirty="0">
              <a:solidFill>
                <a:srgbClr val="CBD5E2"/>
              </a:solidFill>
            </a:endParaRPr>
          </a:p>
        </p:txBody>
      </p:sp>
      <p:sp>
        <p:nvSpPr>
          <p:cNvPr id="11" name="Oval 10"/>
          <p:cNvSpPr>
            <a:spLocks noChangeAspect="1"/>
          </p:cNvSpPr>
          <p:nvPr/>
        </p:nvSpPr>
        <p:spPr>
          <a:xfrm>
            <a:off x="960986" y="2342804"/>
            <a:ext cx="640079" cy="640080"/>
          </a:xfrm>
          <a:prstGeom prst="ellipse">
            <a:avLst/>
          </a:prstGeom>
          <a:solidFill>
            <a:srgbClr val="D3D6E2"/>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25" name="Group 24"/>
          <p:cNvGrpSpPr/>
          <p:nvPr/>
        </p:nvGrpSpPr>
        <p:grpSpPr>
          <a:xfrm>
            <a:off x="2050272" y="1200529"/>
            <a:ext cx="1371600" cy="2103120"/>
            <a:chOff x="361681" y="975615"/>
            <a:chExt cx="1832879" cy="3474720"/>
          </a:xfrm>
        </p:grpSpPr>
        <p:sp>
          <p:nvSpPr>
            <p:cNvPr id="26" name="Rectangle 25"/>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27" name="Rectangle 26"/>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28" name="Rectangle 27"/>
          <p:cNvSpPr/>
          <p:nvPr/>
        </p:nvSpPr>
        <p:spPr>
          <a:xfrm>
            <a:off x="2050273" y="1758321"/>
            <a:ext cx="1371599" cy="346247"/>
          </a:xfrm>
          <a:prstGeom prst="rect">
            <a:avLst/>
          </a:prstGeom>
        </p:spPr>
        <p:txBody>
          <a:bodyPr wrap="square" lIns="0" tIns="34289" rIns="0" bIns="34289">
            <a:spAutoFit/>
          </a:bodyPr>
          <a:lstStyle/>
          <a:p>
            <a:pPr algn="ctr" defTabSz="457063"/>
            <a:r>
              <a:rPr lang="en-US" b="1" dirty="0" smtClean="0">
                <a:solidFill>
                  <a:srgbClr val="CBD5E2"/>
                </a:solidFill>
              </a:rPr>
              <a:t>Protect</a:t>
            </a:r>
            <a:endParaRPr lang="en-US" b="1" dirty="0">
              <a:solidFill>
                <a:srgbClr val="CBD5E2"/>
              </a:solidFill>
            </a:endParaRPr>
          </a:p>
        </p:txBody>
      </p:sp>
      <p:sp>
        <p:nvSpPr>
          <p:cNvPr id="29" name="Oval 28"/>
          <p:cNvSpPr>
            <a:spLocks noChangeAspect="1"/>
          </p:cNvSpPr>
          <p:nvPr/>
        </p:nvSpPr>
        <p:spPr>
          <a:xfrm>
            <a:off x="2393548" y="2348523"/>
            <a:ext cx="640079" cy="640080"/>
          </a:xfrm>
          <a:prstGeom prst="ellipse">
            <a:avLst/>
          </a:prstGeom>
          <a:solidFill>
            <a:srgbClr val="D3D6E2"/>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30" name="Group 29"/>
          <p:cNvGrpSpPr/>
          <p:nvPr/>
        </p:nvGrpSpPr>
        <p:grpSpPr>
          <a:xfrm>
            <a:off x="3491198" y="1194810"/>
            <a:ext cx="2050859" cy="2489369"/>
            <a:chOff x="361681" y="975615"/>
            <a:chExt cx="1832879" cy="3474720"/>
          </a:xfrm>
        </p:grpSpPr>
        <p:sp>
          <p:nvSpPr>
            <p:cNvPr id="31" name="Rectangle 30"/>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32" name="Rectangle 31"/>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33" name="Rectangle 32"/>
          <p:cNvSpPr/>
          <p:nvPr/>
        </p:nvSpPr>
        <p:spPr>
          <a:xfrm>
            <a:off x="3465599" y="1525831"/>
            <a:ext cx="2076458" cy="623246"/>
          </a:xfrm>
          <a:prstGeom prst="rect">
            <a:avLst/>
          </a:prstGeom>
        </p:spPr>
        <p:txBody>
          <a:bodyPr wrap="square" lIns="0" tIns="34289" rIns="0" bIns="34289">
            <a:spAutoFit/>
          </a:bodyPr>
          <a:lstStyle/>
          <a:p>
            <a:pPr algn="ctr" defTabSz="457063"/>
            <a:r>
              <a:rPr lang="en-US" sz="3600" b="1" dirty="0" smtClean="0">
                <a:solidFill>
                  <a:srgbClr val="2462B2">
                    <a:lumMod val="75000"/>
                  </a:srgbClr>
                </a:solidFill>
              </a:rPr>
              <a:t>Detect</a:t>
            </a:r>
            <a:endParaRPr lang="en-US" sz="3600" b="1" dirty="0">
              <a:solidFill>
                <a:srgbClr val="2462B2">
                  <a:lumMod val="75000"/>
                </a:srgbClr>
              </a:solidFill>
            </a:endParaRPr>
          </a:p>
        </p:txBody>
      </p:sp>
      <p:sp>
        <p:nvSpPr>
          <p:cNvPr id="34" name="Oval 33"/>
          <p:cNvSpPr>
            <a:spLocks noChangeAspect="1"/>
          </p:cNvSpPr>
          <p:nvPr/>
        </p:nvSpPr>
        <p:spPr>
          <a:xfrm>
            <a:off x="3918764" y="2208689"/>
            <a:ext cx="1209450" cy="120945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35" name="Group 34"/>
          <p:cNvGrpSpPr/>
          <p:nvPr/>
        </p:nvGrpSpPr>
        <p:grpSpPr>
          <a:xfrm>
            <a:off x="5585785" y="1193214"/>
            <a:ext cx="1371600" cy="2103120"/>
            <a:chOff x="361681" y="975615"/>
            <a:chExt cx="1832879" cy="3474720"/>
          </a:xfrm>
        </p:grpSpPr>
        <p:sp>
          <p:nvSpPr>
            <p:cNvPr id="36" name="Rectangle 35"/>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37" name="Rectangle 36"/>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38" name="Rectangle 37"/>
          <p:cNvSpPr/>
          <p:nvPr/>
        </p:nvSpPr>
        <p:spPr>
          <a:xfrm>
            <a:off x="5585786" y="1758321"/>
            <a:ext cx="1371600" cy="346247"/>
          </a:xfrm>
          <a:prstGeom prst="rect">
            <a:avLst/>
          </a:prstGeom>
        </p:spPr>
        <p:txBody>
          <a:bodyPr wrap="square" lIns="0" tIns="34289" rIns="0" bIns="34289">
            <a:spAutoFit/>
          </a:bodyPr>
          <a:lstStyle/>
          <a:p>
            <a:pPr algn="ctr" defTabSz="457063"/>
            <a:r>
              <a:rPr lang="en-US" b="1" dirty="0" smtClean="0">
                <a:solidFill>
                  <a:srgbClr val="CBD5E2"/>
                </a:solidFill>
              </a:rPr>
              <a:t>Respond</a:t>
            </a:r>
            <a:endParaRPr lang="en-US" b="1" dirty="0">
              <a:solidFill>
                <a:srgbClr val="CBD5E2"/>
              </a:solidFill>
            </a:endParaRPr>
          </a:p>
        </p:txBody>
      </p:sp>
      <p:sp>
        <p:nvSpPr>
          <p:cNvPr id="39" name="Oval 38"/>
          <p:cNvSpPr>
            <a:spLocks noChangeAspect="1"/>
          </p:cNvSpPr>
          <p:nvPr/>
        </p:nvSpPr>
        <p:spPr>
          <a:xfrm>
            <a:off x="5951007" y="2341208"/>
            <a:ext cx="640079" cy="640080"/>
          </a:xfrm>
          <a:prstGeom prst="ellipse">
            <a:avLst/>
          </a:prstGeom>
          <a:solidFill>
            <a:srgbClr val="D3D6E2"/>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grpSp>
        <p:nvGrpSpPr>
          <p:cNvPr id="40" name="Group 39"/>
          <p:cNvGrpSpPr/>
          <p:nvPr/>
        </p:nvGrpSpPr>
        <p:grpSpPr>
          <a:xfrm>
            <a:off x="7001113" y="1191618"/>
            <a:ext cx="1371600" cy="2103120"/>
            <a:chOff x="361681" y="975615"/>
            <a:chExt cx="1832879" cy="3474720"/>
          </a:xfrm>
        </p:grpSpPr>
        <p:sp>
          <p:nvSpPr>
            <p:cNvPr id="41" name="Rectangle 40"/>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42" name="Rectangle 41"/>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43" name="Rectangle 42"/>
          <p:cNvSpPr/>
          <p:nvPr/>
        </p:nvSpPr>
        <p:spPr>
          <a:xfrm>
            <a:off x="7001114" y="1756725"/>
            <a:ext cx="1371600" cy="346247"/>
          </a:xfrm>
          <a:prstGeom prst="rect">
            <a:avLst/>
          </a:prstGeom>
        </p:spPr>
        <p:txBody>
          <a:bodyPr wrap="square" lIns="0" tIns="34289" rIns="0" bIns="34289">
            <a:spAutoFit/>
          </a:bodyPr>
          <a:lstStyle/>
          <a:p>
            <a:pPr algn="ctr" defTabSz="457063"/>
            <a:r>
              <a:rPr lang="en-US" b="1" dirty="0" smtClean="0">
                <a:solidFill>
                  <a:srgbClr val="CBD5E2"/>
                </a:solidFill>
              </a:rPr>
              <a:t>Recover</a:t>
            </a:r>
            <a:endParaRPr lang="en-US" b="1" dirty="0">
              <a:solidFill>
                <a:srgbClr val="CBD5E2"/>
              </a:solidFill>
            </a:endParaRPr>
          </a:p>
        </p:txBody>
      </p:sp>
      <p:sp>
        <p:nvSpPr>
          <p:cNvPr id="44" name="Oval 43"/>
          <p:cNvSpPr>
            <a:spLocks noChangeAspect="1"/>
          </p:cNvSpPr>
          <p:nvPr/>
        </p:nvSpPr>
        <p:spPr>
          <a:xfrm>
            <a:off x="7366335" y="2339612"/>
            <a:ext cx="640079" cy="640080"/>
          </a:xfrm>
          <a:prstGeom prst="ellipse">
            <a:avLst/>
          </a:prstGeom>
          <a:solidFill>
            <a:srgbClr val="D3D6E2"/>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6" name="Freeform 84"/>
          <p:cNvSpPr>
            <a:spLocks noChangeAspect="1" noEditPoints="1"/>
          </p:cNvSpPr>
          <p:nvPr/>
        </p:nvSpPr>
        <p:spPr bwMode="auto">
          <a:xfrm>
            <a:off x="4133087" y="2422951"/>
            <a:ext cx="785631" cy="787856"/>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2" name="Rectangle 11"/>
          <p:cNvSpPr/>
          <p:nvPr/>
        </p:nvSpPr>
        <p:spPr>
          <a:xfrm>
            <a:off x="1559541" y="3855575"/>
            <a:ext cx="5915980" cy="584775"/>
          </a:xfrm>
          <a:prstGeom prst="rect">
            <a:avLst/>
          </a:prstGeom>
        </p:spPr>
        <p:txBody>
          <a:bodyPr wrap="square">
            <a:spAutoFit/>
          </a:bodyPr>
          <a:lstStyle/>
          <a:p>
            <a:pPr algn="ctr" defTabSz="914400" fontAlgn="auto">
              <a:spcBef>
                <a:spcPts val="0"/>
              </a:spcBef>
              <a:spcAft>
                <a:spcPts val="0"/>
              </a:spcAft>
              <a:defRPr/>
            </a:pPr>
            <a:r>
              <a:rPr lang="en-US" sz="1600" b="1" kern="0" dirty="0">
                <a:solidFill>
                  <a:srgbClr val="676767"/>
                </a:solidFill>
                <a:latin typeface="Arial"/>
                <a:cs typeface="+mn-cs"/>
              </a:rPr>
              <a:t>“Develop and implement the appropriate activities to identify the occurrence of a cybersecurity event.” </a:t>
            </a:r>
          </a:p>
        </p:txBody>
      </p:sp>
      <p:grpSp>
        <p:nvGrpSpPr>
          <p:cNvPr id="67" name="Group 66"/>
          <p:cNvGrpSpPr>
            <a:grpSpLocks noChangeAspect="1"/>
          </p:cNvGrpSpPr>
          <p:nvPr/>
        </p:nvGrpSpPr>
        <p:grpSpPr bwMode="auto">
          <a:xfrm>
            <a:off x="1040712" y="2503740"/>
            <a:ext cx="497963" cy="290576"/>
            <a:chOff x="1710" y="2899"/>
            <a:chExt cx="1700" cy="992"/>
          </a:xfrm>
          <a:solidFill>
            <a:schemeClr val="bg1"/>
          </a:solidFill>
          <a:effectLst/>
        </p:grpSpPr>
        <p:sp>
          <p:nvSpPr>
            <p:cNvPr id="68" name="Freeform 11"/>
            <p:cNvSpPr>
              <a:spLocks noEditPoints="1"/>
            </p:cNvSpPr>
            <p:nvPr/>
          </p:nvSpPr>
          <p:spPr bwMode="auto">
            <a:xfrm>
              <a:off x="1710" y="2899"/>
              <a:ext cx="1700" cy="992"/>
            </a:xfrm>
            <a:custGeom>
              <a:avLst/>
              <a:gdLst>
                <a:gd name="T0" fmla="*/ 109 w 239"/>
                <a:gd name="T1" fmla="*/ 16 h 139"/>
                <a:gd name="T2" fmla="*/ 127 w 239"/>
                <a:gd name="T3" fmla="*/ 16 h 139"/>
                <a:gd name="T4" fmla="*/ 129 w 239"/>
                <a:gd name="T5" fmla="*/ 12 h 139"/>
                <a:gd name="T6" fmla="*/ 159 w 239"/>
                <a:gd name="T7" fmla="*/ 9 h 139"/>
                <a:gd name="T8" fmla="*/ 168 w 239"/>
                <a:gd name="T9" fmla="*/ 18 h 139"/>
                <a:gd name="T10" fmla="*/ 171 w 239"/>
                <a:gd name="T11" fmla="*/ 20 h 139"/>
                <a:gd name="T12" fmla="*/ 197 w 239"/>
                <a:gd name="T13" fmla="*/ 29 h 139"/>
                <a:gd name="T14" fmla="*/ 217 w 239"/>
                <a:gd name="T15" fmla="*/ 46 h 139"/>
                <a:gd name="T16" fmla="*/ 226 w 239"/>
                <a:gd name="T17" fmla="*/ 112 h 139"/>
                <a:gd name="T18" fmla="*/ 173 w 239"/>
                <a:gd name="T19" fmla="*/ 135 h 139"/>
                <a:gd name="T20" fmla="*/ 132 w 239"/>
                <a:gd name="T21" fmla="*/ 95 h 139"/>
                <a:gd name="T22" fmla="*/ 131 w 239"/>
                <a:gd name="T23" fmla="*/ 93 h 139"/>
                <a:gd name="T24" fmla="*/ 104 w 239"/>
                <a:gd name="T25" fmla="*/ 93 h 139"/>
                <a:gd name="T26" fmla="*/ 104 w 239"/>
                <a:gd name="T27" fmla="*/ 96 h 139"/>
                <a:gd name="T28" fmla="*/ 47 w 239"/>
                <a:gd name="T29" fmla="*/ 135 h 139"/>
                <a:gd name="T30" fmla="*/ 2 w 239"/>
                <a:gd name="T31" fmla="*/ 90 h 139"/>
                <a:gd name="T32" fmla="*/ 19 w 239"/>
                <a:gd name="T33" fmla="*/ 46 h 139"/>
                <a:gd name="T34" fmla="*/ 42 w 239"/>
                <a:gd name="T35" fmla="*/ 28 h 139"/>
                <a:gd name="T36" fmla="*/ 64 w 239"/>
                <a:gd name="T37" fmla="*/ 20 h 139"/>
                <a:gd name="T38" fmla="*/ 67 w 239"/>
                <a:gd name="T39" fmla="*/ 18 h 139"/>
                <a:gd name="T40" fmla="*/ 76 w 239"/>
                <a:gd name="T41" fmla="*/ 10 h 139"/>
                <a:gd name="T42" fmla="*/ 108 w 239"/>
                <a:gd name="T43" fmla="*/ 15 h 139"/>
                <a:gd name="T44" fmla="*/ 109 w 239"/>
                <a:gd name="T45" fmla="*/ 16 h 139"/>
                <a:gd name="T46" fmla="*/ 19 w 239"/>
                <a:gd name="T47" fmla="*/ 84 h 139"/>
                <a:gd name="T48" fmla="*/ 53 w 239"/>
                <a:gd name="T49" fmla="*/ 119 h 139"/>
                <a:gd name="T50" fmla="*/ 88 w 239"/>
                <a:gd name="T51" fmla="*/ 85 h 139"/>
                <a:gd name="T52" fmla="*/ 55 w 239"/>
                <a:gd name="T53" fmla="*/ 50 h 139"/>
                <a:gd name="T54" fmla="*/ 19 w 239"/>
                <a:gd name="T55" fmla="*/ 84 h 139"/>
                <a:gd name="T56" fmla="*/ 148 w 239"/>
                <a:gd name="T57" fmla="*/ 84 h 139"/>
                <a:gd name="T58" fmla="*/ 183 w 239"/>
                <a:gd name="T59" fmla="*/ 119 h 139"/>
                <a:gd name="T60" fmla="*/ 217 w 239"/>
                <a:gd name="T61" fmla="*/ 83 h 139"/>
                <a:gd name="T62" fmla="*/ 181 w 239"/>
                <a:gd name="T63" fmla="*/ 50 h 139"/>
                <a:gd name="T64" fmla="*/ 148 w 239"/>
                <a:gd name="T65" fmla="*/ 84 h 139"/>
                <a:gd name="T66" fmla="*/ 131 w 239"/>
                <a:gd name="T67" fmla="*/ 70 h 139"/>
                <a:gd name="T68" fmla="*/ 118 w 239"/>
                <a:gd name="T69" fmla="*/ 56 h 139"/>
                <a:gd name="T70" fmla="*/ 104 w 239"/>
                <a:gd name="T71" fmla="*/ 69 h 139"/>
                <a:gd name="T72" fmla="*/ 117 w 239"/>
                <a:gd name="T73" fmla="*/ 83 h 139"/>
                <a:gd name="T74" fmla="*/ 131 w 2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39">
                  <a:moveTo>
                    <a:pt x="109" y="16"/>
                  </a:moveTo>
                  <a:cubicBezTo>
                    <a:pt x="115" y="13"/>
                    <a:pt x="121" y="13"/>
                    <a:pt x="127" y="16"/>
                  </a:cubicBezTo>
                  <a:cubicBezTo>
                    <a:pt x="128" y="15"/>
                    <a:pt x="128" y="13"/>
                    <a:pt x="129" y="12"/>
                  </a:cubicBezTo>
                  <a:cubicBezTo>
                    <a:pt x="136" y="2"/>
                    <a:pt x="150" y="1"/>
                    <a:pt x="159" y="9"/>
                  </a:cubicBezTo>
                  <a:cubicBezTo>
                    <a:pt x="162" y="12"/>
                    <a:pt x="165" y="15"/>
                    <a:pt x="168" y="18"/>
                  </a:cubicBezTo>
                  <a:cubicBezTo>
                    <a:pt x="169" y="19"/>
                    <a:pt x="170" y="20"/>
                    <a:pt x="171" y="20"/>
                  </a:cubicBezTo>
                  <a:cubicBezTo>
                    <a:pt x="181" y="20"/>
                    <a:pt x="189" y="24"/>
                    <a:pt x="197" y="29"/>
                  </a:cubicBezTo>
                  <a:cubicBezTo>
                    <a:pt x="203" y="35"/>
                    <a:pt x="210" y="40"/>
                    <a:pt x="217" y="46"/>
                  </a:cubicBezTo>
                  <a:cubicBezTo>
                    <a:pt x="235" y="62"/>
                    <a:pt x="239" y="91"/>
                    <a:pt x="226" y="112"/>
                  </a:cubicBezTo>
                  <a:cubicBezTo>
                    <a:pt x="214" y="129"/>
                    <a:pt x="194" y="139"/>
                    <a:pt x="173" y="135"/>
                  </a:cubicBezTo>
                  <a:cubicBezTo>
                    <a:pt x="152" y="131"/>
                    <a:pt x="136" y="116"/>
                    <a:pt x="132" y="95"/>
                  </a:cubicBezTo>
                  <a:cubicBezTo>
                    <a:pt x="132" y="94"/>
                    <a:pt x="131" y="94"/>
                    <a:pt x="131" y="93"/>
                  </a:cubicBezTo>
                  <a:cubicBezTo>
                    <a:pt x="122" y="97"/>
                    <a:pt x="114" y="98"/>
                    <a:pt x="104" y="93"/>
                  </a:cubicBezTo>
                  <a:cubicBezTo>
                    <a:pt x="104" y="94"/>
                    <a:pt x="104" y="95"/>
                    <a:pt x="104" y="96"/>
                  </a:cubicBezTo>
                  <a:cubicBezTo>
                    <a:pt x="98" y="122"/>
                    <a:pt x="72" y="139"/>
                    <a:pt x="47" y="135"/>
                  </a:cubicBezTo>
                  <a:cubicBezTo>
                    <a:pt x="23" y="132"/>
                    <a:pt x="5" y="114"/>
                    <a:pt x="2" y="90"/>
                  </a:cubicBezTo>
                  <a:cubicBezTo>
                    <a:pt x="0" y="73"/>
                    <a:pt x="6" y="58"/>
                    <a:pt x="19" y="46"/>
                  </a:cubicBezTo>
                  <a:cubicBezTo>
                    <a:pt x="26" y="40"/>
                    <a:pt x="34" y="34"/>
                    <a:pt x="42" y="28"/>
                  </a:cubicBezTo>
                  <a:cubicBezTo>
                    <a:pt x="48" y="23"/>
                    <a:pt x="56" y="20"/>
                    <a:pt x="64" y="20"/>
                  </a:cubicBezTo>
                  <a:cubicBezTo>
                    <a:pt x="65" y="20"/>
                    <a:pt x="67" y="19"/>
                    <a:pt x="67" y="18"/>
                  </a:cubicBezTo>
                  <a:cubicBezTo>
                    <a:pt x="70" y="16"/>
                    <a:pt x="73" y="13"/>
                    <a:pt x="76" y="10"/>
                  </a:cubicBezTo>
                  <a:cubicBezTo>
                    <a:pt x="87" y="0"/>
                    <a:pt x="101" y="2"/>
                    <a:pt x="108" y="15"/>
                  </a:cubicBezTo>
                  <a:cubicBezTo>
                    <a:pt x="108" y="15"/>
                    <a:pt x="109" y="15"/>
                    <a:pt x="109" y="16"/>
                  </a:cubicBezTo>
                  <a:close/>
                  <a:moveTo>
                    <a:pt x="19" y="84"/>
                  </a:moveTo>
                  <a:cubicBezTo>
                    <a:pt x="19" y="103"/>
                    <a:pt x="34" y="119"/>
                    <a:pt x="53" y="119"/>
                  </a:cubicBezTo>
                  <a:cubicBezTo>
                    <a:pt x="72" y="119"/>
                    <a:pt x="88" y="104"/>
                    <a:pt x="88" y="85"/>
                  </a:cubicBezTo>
                  <a:cubicBezTo>
                    <a:pt x="88" y="66"/>
                    <a:pt x="73" y="50"/>
                    <a:pt x="55" y="50"/>
                  </a:cubicBezTo>
                  <a:cubicBezTo>
                    <a:pt x="35" y="50"/>
                    <a:pt x="19" y="64"/>
                    <a:pt x="19" y="84"/>
                  </a:cubicBezTo>
                  <a:close/>
                  <a:moveTo>
                    <a:pt x="148" y="84"/>
                  </a:moveTo>
                  <a:cubicBezTo>
                    <a:pt x="148" y="104"/>
                    <a:pt x="163" y="119"/>
                    <a:pt x="183" y="119"/>
                  </a:cubicBezTo>
                  <a:cubicBezTo>
                    <a:pt x="203" y="118"/>
                    <a:pt x="217" y="102"/>
                    <a:pt x="217" y="83"/>
                  </a:cubicBezTo>
                  <a:cubicBezTo>
                    <a:pt x="216" y="64"/>
                    <a:pt x="200" y="49"/>
                    <a:pt x="181" y="50"/>
                  </a:cubicBezTo>
                  <a:cubicBezTo>
                    <a:pt x="163" y="50"/>
                    <a:pt x="147" y="66"/>
                    <a:pt x="148" y="84"/>
                  </a:cubicBezTo>
                  <a:close/>
                  <a:moveTo>
                    <a:pt x="131" y="70"/>
                  </a:moveTo>
                  <a:cubicBezTo>
                    <a:pt x="131" y="62"/>
                    <a:pt x="126" y="56"/>
                    <a:pt x="118" y="56"/>
                  </a:cubicBezTo>
                  <a:cubicBezTo>
                    <a:pt x="110" y="55"/>
                    <a:pt x="104" y="62"/>
                    <a:pt x="104" y="69"/>
                  </a:cubicBezTo>
                  <a:cubicBezTo>
                    <a:pt x="104" y="77"/>
                    <a:pt x="110" y="83"/>
                    <a:pt x="117" y="83"/>
                  </a:cubicBezTo>
                  <a:cubicBezTo>
                    <a:pt x="125" y="83"/>
                    <a:pt x="131" y="77"/>
                    <a:pt x="13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0" name="Freeform 12"/>
            <p:cNvSpPr>
              <a:spLocks/>
            </p:cNvSpPr>
            <p:nvPr/>
          </p:nvSpPr>
          <p:spPr bwMode="auto">
            <a:xfrm>
              <a:off x="1895" y="3399"/>
              <a:ext cx="334" cy="292"/>
            </a:xfrm>
            <a:custGeom>
              <a:avLst/>
              <a:gdLst>
                <a:gd name="T0" fmla="*/ 47 w 47"/>
                <a:gd name="T1" fmla="*/ 31 h 41"/>
                <a:gd name="T2" fmla="*/ 25 w 47"/>
                <a:gd name="T3" fmla="*/ 40 h 41"/>
                <a:gd name="T4" fmla="*/ 3 w 47"/>
                <a:gd name="T5" fmla="*/ 22 h 41"/>
                <a:gd name="T6" fmla="*/ 7 w 47"/>
                <a:gd name="T7" fmla="*/ 0 h 41"/>
                <a:gd name="T8" fmla="*/ 19 w 47"/>
                <a:gd name="T9" fmla="*/ 26 h 41"/>
                <a:gd name="T10" fmla="*/ 47 w 47"/>
                <a:gd name="T11" fmla="*/ 31 h 41"/>
              </a:gdLst>
              <a:ahLst/>
              <a:cxnLst>
                <a:cxn ang="0">
                  <a:pos x="T0" y="T1"/>
                </a:cxn>
                <a:cxn ang="0">
                  <a:pos x="T2" y="T3"/>
                </a:cxn>
                <a:cxn ang="0">
                  <a:pos x="T4" y="T5"/>
                </a:cxn>
                <a:cxn ang="0">
                  <a:pos x="T6" y="T7"/>
                </a:cxn>
                <a:cxn ang="0">
                  <a:pos x="T8" y="T9"/>
                </a:cxn>
                <a:cxn ang="0">
                  <a:pos x="T10" y="T11"/>
                </a:cxn>
              </a:cxnLst>
              <a:rect l="0" t="0" r="r" b="b"/>
              <a:pathLst>
                <a:path w="47" h="41">
                  <a:moveTo>
                    <a:pt x="47" y="31"/>
                  </a:moveTo>
                  <a:cubicBezTo>
                    <a:pt x="41" y="37"/>
                    <a:pt x="34" y="41"/>
                    <a:pt x="25" y="40"/>
                  </a:cubicBezTo>
                  <a:cubicBezTo>
                    <a:pt x="14" y="39"/>
                    <a:pt x="7" y="33"/>
                    <a:pt x="3" y="22"/>
                  </a:cubicBezTo>
                  <a:cubicBezTo>
                    <a:pt x="0" y="15"/>
                    <a:pt x="2" y="7"/>
                    <a:pt x="7" y="0"/>
                  </a:cubicBezTo>
                  <a:cubicBezTo>
                    <a:pt x="7" y="11"/>
                    <a:pt x="10" y="19"/>
                    <a:pt x="19" y="26"/>
                  </a:cubicBezTo>
                  <a:cubicBezTo>
                    <a:pt x="27" y="32"/>
                    <a:pt x="36" y="33"/>
                    <a:pt x="4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1" name="Freeform 13"/>
            <p:cNvSpPr>
              <a:spLocks/>
            </p:cNvSpPr>
            <p:nvPr/>
          </p:nvSpPr>
          <p:spPr bwMode="auto">
            <a:xfrm>
              <a:off x="2813" y="3399"/>
              <a:ext cx="334" cy="292"/>
            </a:xfrm>
            <a:custGeom>
              <a:avLst/>
              <a:gdLst>
                <a:gd name="T0" fmla="*/ 47 w 47"/>
                <a:gd name="T1" fmla="*/ 31 h 41"/>
                <a:gd name="T2" fmla="*/ 25 w 47"/>
                <a:gd name="T3" fmla="*/ 40 h 41"/>
                <a:gd name="T4" fmla="*/ 3 w 47"/>
                <a:gd name="T5" fmla="*/ 24 h 41"/>
                <a:gd name="T6" fmla="*/ 6 w 47"/>
                <a:gd name="T7" fmla="*/ 0 h 41"/>
                <a:gd name="T8" fmla="*/ 47 w 47"/>
                <a:gd name="T9" fmla="*/ 31 h 41"/>
              </a:gdLst>
              <a:ahLst/>
              <a:cxnLst>
                <a:cxn ang="0">
                  <a:pos x="T0" y="T1"/>
                </a:cxn>
                <a:cxn ang="0">
                  <a:pos x="T2" y="T3"/>
                </a:cxn>
                <a:cxn ang="0">
                  <a:pos x="T4" y="T5"/>
                </a:cxn>
                <a:cxn ang="0">
                  <a:pos x="T6" y="T7"/>
                </a:cxn>
                <a:cxn ang="0">
                  <a:pos x="T8" y="T9"/>
                </a:cxn>
              </a:cxnLst>
              <a:rect l="0" t="0" r="r" b="b"/>
              <a:pathLst>
                <a:path w="47" h="41">
                  <a:moveTo>
                    <a:pt x="47" y="31"/>
                  </a:moveTo>
                  <a:cubicBezTo>
                    <a:pt x="41" y="37"/>
                    <a:pt x="34" y="41"/>
                    <a:pt x="25" y="40"/>
                  </a:cubicBezTo>
                  <a:cubicBezTo>
                    <a:pt x="15" y="39"/>
                    <a:pt x="7" y="34"/>
                    <a:pt x="3" y="24"/>
                  </a:cubicBezTo>
                  <a:cubicBezTo>
                    <a:pt x="0" y="16"/>
                    <a:pt x="1" y="8"/>
                    <a:pt x="6" y="0"/>
                  </a:cubicBezTo>
                  <a:cubicBezTo>
                    <a:pt x="9" y="24"/>
                    <a:pt x="22" y="35"/>
                    <a:pt x="4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sp>
        <p:nvSpPr>
          <p:cNvPr id="82" name="Freeform 19"/>
          <p:cNvSpPr>
            <a:spLocks noChangeAspect="1" noEditPoints="1"/>
          </p:cNvSpPr>
          <p:nvPr/>
        </p:nvSpPr>
        <p:spPr bwMode="auto">
          <a:xfrm>
            <a:off x="2584882" y="2462195"/>
            <a:ext cx="292610" cy="376010"/>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nvGrpSpPr>
          <p:cNvPr id="83" name="Group 32"/>
          <p:cNvGrpSpPr>
            <a:grpSpLocks noChangeAspect="1"/>
          </p:cNvGrpSpPr>
          <p:nvPr/>
        </p:nvGrpSpPr>
        <p:grpSpPr bwMode="auto">
          <a:xfrm>
            <a:off x="6055053" y="2486915"/>
            <a:ext cx="421238" cy="386751"/>
            <a:chOff x="3245" y="1600"/>
            <a:chExt cx="1197" cy="1099"/>
          </a:xfrm>
          <a:solidFill>
            <a:schemeClr val="bg1"/>
          </a:solidFill>
        </p:grpSpPr>
        <p:sp>
          <p:nvSpPr>
            <p:cNvPr id="84" name="Freeform 33"/>
            <p:cNvSpPr>
              <a:spLocks noEditPoints="1"/>
            </p:cNvSpPr>
            <p:nvPr/>
          </p:nvSpPr>
          <p:spPr bwMode="auto">
            <a:xfrm>
              <a:off x="3437" y="2056"/>
              <a:ext cx="399" cy="365"/>
            </a:xfrm>
            <a:custGeom>
              <a:avLst/>
              <a:gdLst>
                <a:gd name="T0" fmla="*/ 35 w 56"/>
                <a:gd name="T1" fmla="*/ 9 h 51"/>
                <a:gd name="T2" fmla="*/ 32 w 56"/>
                <a:gd name="T3" fmla="*/ 0 h 51"/>
                <a:gd name="T4" fmla="*/ 20 w 56"/>
                <a:gd name="T5" fmla="*/ 10 h 51"/>
                <a:gd name="T6" fmla="*/ 18 w 56"/>
                <a:gd name="T7" fmla="*/ 11 h 51"/>
                <a:gd name="T8" fmla="*/ 10 w 56"/>
                <a:gd name="T9" fmla="*/ 21 h 51"/>
                <a:gd name="T10" fmla="*/ 9 w 56"/>
                <a:gd name="T11" fmla="*/ 23 h 51"/>
                <a:gd name="T12" fmla="*/ 2 w 56"/>
                <a:gd name="T13" fmla="*/ 35 h 51"/>
                <a:gd name="T14" fmla="*/ 13 w 56"/>
                <a:gd name="T15" fmla="*/ 37 h 51"/>
                <a:gd name="T16" fmla="*/ 12 w 56"/>
                <a:gd name="T17" fmla="*/ 48 h 51"/>
                <a:gd name="T18" fmla="*/ 27 w 56"/>
                <a:gd name="T19" fmla="*/ 44 h 51"/>
                <a:gd name="T20" fmla="*/ 29 w 56"/>
                <a:gd name="T21" fmla="*/ 44 h 51"/>
                <a:gd name="T22" fmla="*/ 37 w 56"/>
                <a:gd name="T23" fmla="*/ 51 h 51"/>
                <a:gd name="T24" fmla="*/ 42 w 56"/>
                <a:gd name="T25" fmla="*/ 38 h 51"/>
                <a:gd name="T26" fmla="*/ 44 w 56"/>
                <a:gd name="T27" fmla="*/ 36 h 51"/>
                <a:gd name="T28" fmla="*/ 47 w 56"/>
                <a:gd name="T29" fmla="*/ 24 h 51"/>
                <a:gd name="T30" fmla="*/ 47 w 56"/>
                <a:gd name="T31" fmla="*/ 21 h 51"/>
                <a:gd name="T32" fmla="*/ 47 w 56"/>
                <a:gd name="T33" fmla="*/ 7 h 51"/>
                <a:gd name="T34" fmla="*/ 37 w 56"/>
                <a:gd name="T35" fmla="*/ 10 h 51"/>
                <a:gd name="T36" fmla="*/ 37 w 56"/>
                <a:gd name="T37" fmla="*/ 18 h 51"/>
                <a:gd name="T38" fmla="*/ 38 w 56"/>
                <a:gd name="T39" fmla="*/ 19 h 51"/>
                <a:gd name="T40" fmla="*/ 39 w 56"/>
                <a:gd name="T41" fmla="*/ 20 h 51"/>
                <a:gd name="T42" fmla="*/ 40 w 56"/>
                <a:gd name="T43" fmla="*/ 22 h 51"/>
                <a:gd name="T44" fmla="*/ 41 w 56"/>
                <a:gd name="T45" fmla="*/ 24 h 51"/>
                <a:gd name="T46" fmla="*/ 41 w 56"/>
                <a:gd name="T47" fmla="*/ 25 h 51"/>
                <a:gd name="T48" fmla="*/ 41 w 56"/>
                <a:gd name="T49" fmla="*/ 27 h 51"/>
                <a:gd name="T50" fmla="*/ 40 w 56"/>
                <a:gd name="T51" fmla="*/ 29 h 51"/>
                <a:gd name="T52" fmla="*/ 40 w 56"/>
                <a:gd name="T53" fmla="*/ 31 h 51"/>
                <a:gd name="T54" fmla="*/ 39 w 56"/>
                <a:gd name="T55" fmla="*/ 32 h 51"/>
                <a:gd name="T56" fmla="*/ 38 w 56"/>
                <a:gd name="T57" fmla="*/ 34 h 51"/>
                <a:gd name="T58" fmla="*/ 37 w 56"/>
                <a:gd name="T59" fmla="*/ 35 h 51"/>
                <a:gd name="T60" fmla="*/ 35 w 56"/>
                <a:gd name="T61" fmla="*/ 36 h 51"/>
                <a:gd name="T62" fmla="*/ 34 w 56"/>
                <a:gd name="T63" fmla="*/ 37 h 51"/>
                <a:gd name="T64" fmla="*/ 32 w 56"/>
                <a:gd name="T65" fmla="*/ 37 h 51"/>
                <a:gd name="T66" fmla="*/ 30 w 56"/>
                <a:gd name="T67" fmla="*/ 38 h 51"/>
                <a:gd name="T68" fmla="*/ 29 w 56"/>
                <a:gd name="T69" fmla="*/ 38 h 51"/>
                <a:gd name="T70" fmla="*/ 27 w 56"/>
                <a:gd name="T71" fmla="*/ 38 h 51"/>
                <a:gd name="T72" fmla="*/ 25 w 56"/>
                <a:gd name="T73" fmla="*/ 38 h 51"/>
                <a:gd name="T74" fmla="*/ 23 w 56"/>
                <a:gd name="T75" fmla="*/ 37 h 51"/>
                <a:gd name="T76" fmla="*/ 21 w 56"/>
                <a:gd name="T77" fmla="*/ 36 h 51"/>
                <a:gd name="T78" fmla="*/ 20 w 56"/>
                <a:gd name="T79" fmla="*/ 35 h 51"/>
                <a:gd name="T80" fmla="*/ 19 w 56"/>
                <a:gd name="T81" fmla="*/ 34 h 51"/>
                <a:gd name="T82" fmla="*/ 17 w 56"/>
                <a:gd name="T83" fmla="*/ 33 h 51"/>
                <a:gd name="T84" fmla="*/ 16 w 56"/>
                <a:gd name="T85" fmla="*/ 31 h 51"/>
                <a:gd name="T86" fmla="*/ 16 w 56"/>
                <a:gd name="T87" fmla="*/ 30 h 51"/>
                <a:gd name="T88" fmla="*/ 16 w 56"/>
                <a:gd name="T89" fmla="*/ 29 h 51"/>
                <a:gd name="T90" fmla="*/ 15 w 56"/>
                <a:gd name="T91" fmla="*/ 27 h 51"/>
                <a:gd name="T92" fmla="*/ 15 w 56"/>
                <a:gd name="T93" fmla="*/ 25 h 51"/>
                <a:gd name="T94" fmla="*/ 15 w 56"/>
                <a:gd name="T95" fmla="*/ 24 h 51"/>
                <a:gd name="T96" fmla="*/ 16 w 56"/>
                <a:gd name="T97" fmla="*/ 22 h 51"/>
                <a:gd name="T98" fmla="*/ 17 w 56"/>
                <a:gd name="T99" fmla="*/ 20 h 51"/>
                <a:gd name="T100" fmla="*/ 18 w 56"/>
                <a:gd name="T101" fmla="*/ 19 h 51"/>
                <a:gd name="T102" fmla="*/ 19 w 56"/>
                <a:gd name="T103" fmla="*/ 18 h 51"/>
                <a:gd name="T104" fmla="*/ 20 w 56"/>
                <a:gd name="T105" fmla="*/ 16 h 51"/>
                <a:gd name="T106" fmla="*/ 22 w 56"/>
                <a:gd name="T107" fmla="*/ 15 h 51"/>
                <a:gd name="T108" fmla="*/ 24 w 56"/>
                <a:gd name="T109" fmla="*/ 15 h 51"/>
                <a:gd name="T110" fmla="*/ 25 w 56"/>
                <a:gd name="T111" fmla="*/ 14 h 51"/>
                <a:gd name="T112" fmla="*/ 27 w 56"/>
                <a:gd name="T113" fmla="*/ 14 h 51"/>
                <a:gd name="T114" fmla="*/ 29 w 56"/>
                <a:gd name="T115" fmla="*/ 14 h 51"/>
                <a:gd name="T116" fmla="*/ 31 w 56"/>
                <a:gd name="T117" fmla="*/ 14 h 51"/>
                <a:gd name="T118" fmla="*/ 33 w 56"/>
                <a:gd name="T119" fmla="*/ 15 h 51"/>
                <a:gd name="T120" fmla="*/ 35 w 56"/>
                <a:gd name="T121" fmla="*/ 16 h 51"/>
                <a:gd name="T122" fmla="*/ 36 w 56"/>
                <a:gd name="T123" fmla="*/ 1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 h="51">
                  <a:moveTo>
                    <a:pt x="36" y="10"/>
                  </a:moveTo>
                  <a:cubicBezTo>
                    <a:pt x="36" y="10"/>
                    <a:pt x="36" y="10"/>
                    <a:pt x="36" y="10"/>
                  </a:cubicBezTo>
                  <a:cubicBezTo>
                    <a:pt x="35" y="9"/>
                    <a:pt x="35" y="9"/>
                    <a:pt x="35" y="9"/>
                  </a:cubicBezTo>
                  <a:cubicBezTo>
                    <a:pt x="33" y="3"/>
                    <a:pt x="33" y="3"/>
                    <a:pt x="33" y="3"/>
                  </a:cubicBezTo>
                  <a:cubicBezTo>
                    <a:pt x="33" y="3"/>
                    <a:pt x="33" y="3"/>
                    <a:pt x="33" y="3"/>
                  </a:cubicBezTo>
                  <a:cubicBezTo>
                    <a:pt x="32" y="0"/>
                    <a:pt x="32" y="0"/>
                    <a:pt x="32" y="0"/>
                  </a:cubicBezTo>
                  <a:cubicBezTo>
                    <a:pt x="24" y="0"/>
                    <a:pt x="24" y="0"/>
                    <a:pt x="24" y="0"/>
                  </a:cubicBezTo>
                  <a:cubicBezTo>
                    <a:pt x="21" y="9"/>
                    <a:pt x="21" y="9"/>
                    <a:pt x="21" y="9"/>
                  </a:cubicBezTo>
                  <a:cubicBezTo>
                    <a:pt x="20" y="10"/>
                    <a:pt x="20" y="10"/>
                    <a:pt x="20" y="10"/>
                  </a:cubicBezTo>
                  <a:cubicBezTo>
                    <a:pt x="20" y="10"/>
                    <a:pt x="20" y="10"/>
                    <a:pt x="20" y="10"/>
                  </a:cubicBezTo>
                  <a:cubicBezTo>
                    <a:pt x="19" y="10"/>
                    <a:pt x="19" y="10"/>
                    <a:pt x="19" y="10"/>
                  </a:cubicBezTo>
                  <a:cubicBezTo>
                    <a:pt x="18" y="11"/>
                    <a:pt x="18" y="11"/>
                    <a:pt x="18" y="11"/>
                  </a:cubicBezTo>
                  <a:cubicBezTo>
                    <a:pt x="9" y="7"/>
                    <a:pt x="9" y="7"/>
                    <a:pt x="9" y="7"/>
                  </a:cubicBezTo>
                  <a:cubicBezTo>
                    <a:pt x="4" y="13"/>
                    <a:pt x="4" y="13"/>
                    <a:pt x="4" y="13"/>
                  </a:cubicBezTo>
                  <a:cubicBezTo>
                    <a:pt x="10" y="21"/>
                    <a:pt x="10" y="21"/>
                    <a:pt x="10" y="21"/>
                  </a:cubicBezTo>
                  <a:cubicBezTo>
                    <a:pt x="9" y="21"/>
                    <a:pt x="9" y="21"/>
                    <a:pt x="9" y="21"/>
                  </a:cubicBezTo>
                  <a:cubicBezTo>
                    <a:pt x="9" y="22"/>
                    <a:pt x="9" y="22"/>
                    <a:pt x="9" y="22"/>
                  </a:cubicBezTo>
                  <a:cubicBezTo>
                    <a:pt x="9" y="23"/>
                    <a:pt x="9" y="23"/>
                    <a:pt x="9" y="23"/>
                  </a:cubicBezTo>
                  <a:cubicBezTo>
                    <a:pt x="9" y="23"/>
                    <a:pt x="9" y="23"/>
                    <a:pt x="9" y="23"/>
                  </a:cubicBezTo>
                  <a:cubicBezTo>
                    <a:pt x="0" y="28"/>
                    <a:pt x="0" y="28"/>
                    <a:pt x="0" y="28"/>
                  </a:cubicBezTo>
                  <a:cubicBezTo>
                    <a:pt x="2" y="35"/>
                    <a:pt x="2" y="35"/>
                    <a:pt x="2" y="35"/>
                  </a:cubicBezTo>
                  <a:cubicBezTo>
                    <a:pt x="12" y="36"/>
                    <a:pt x="12" y="36"/>
                    <a:pt x="12" y="36"/>
                  </a:cubicBezTo>
                  <a:cubicBezTo>
                    <a:pt x="12" y="36"/>
                    <a:pt x="12" y="36"/>
                    <a:pt x="12" y="36"/>
                  </a:cubicBezTo>
                  <a:cubicBezTo>
                    <a:pt x="13" y="37"/>
                    <a:pt x="13" y="37"/>
                    <a:pt x="13" y="37"/>
                  </a:cubicBezTo>
                  <a:cubicBezTo>
                    <a:pt x="13" y="38"/>
                    <a:pt x="13" y="38"/>
                    <a:pt x="13" y="38"/>
                  </a:cubicBezTo>
                  <a:cubicBezTo>
                    <a:pt x="14" y="38"/>
                    <a:pt x="14" y="38"/>
                    <a:pt x="14" y="38"/>
                  </a:cubicBezTo>
                  <a:cubicBezTo>
                    <a:pt x="12" y="48"/>
                    <a:pt x="12" y="48"/>
                    <a:pt x="12" y="48"/>
                  </a:cubicBezTo>
                  <a:cubicBezTo>
                    <a:pt x="19" y="51"/>
                    <a:pt x="19" y="51"/>
                    <a:pt x="19" y="51"/>
                  </a:cubicBezTo>
                  <a:cubicBezTo>
                    <a:pt x="26" y="44"/>
                    <a:pt x="26" y="44"/>
                    <a:pt x="26" y="44"/>
                  </a:cubicBezTo>
                  <a:cubicBezTo>
                    <a:pt x="27" y="44"/>
                    <a:pt x="27" y="44"/>
                    <a:pt x="27" y="44"/>
                  </a:cubicBezTo>
                  <a:cubicBezTo>
                    <a:pt x="28" y="44"/>
                    <a:pt x="28" y="44"/>
                    <a:pt x="28" y="44"/>
                  </a:cubicBezTo>
                  <a:cubicBezTo>
                    <a:pt x="29" y="44"/>
                    <a:pt x="29" y="44"/>
                    <a:pt x="29" y="44"/>
                  </a:cubicBezTo>
                  <a:cubicBezTo>
                    <a:pt x="29" y="44"/>
                    <a:pt x="29" y="44"/>
                    <a:pt x="29" y="44"/>
                  </a:cubicBezTo>
                  <a:cubicBezTo>
                    <a:pt x="30" y="44"/>
                    <a:pt x="30" y="44"/>
                    <a:pt x="30" y="44"/>
                  </a:cubicBezTo>
                  <a:cubicBezTo>
                    <a:pt x="30" y="44"/>
                    <a:pt x="30" y="44"/>
                    <a:pt x="30" y="44"/>
                  </a:cubicBezTo>
                  <a:cubicBezTo>
                    <a:pt x="37" y="51"/>
                    <a:pt x="37" y="51"/>
                    <a:pt x="37" y="51"/>
                  </a:cubicBezTo>
                  <a:cubicBezTo>
                    <a:pt x="43" y="48"/>
                    <a:pt x="43" y="48"/>
                    <a:pt x="43" y="48"/>
                  </a:cubicBezTo>
                  <a:cubicBezTo>
                    <a:pt x="42" y="38"/>
                    <a:pt x="42" y="38"/>
                    <a:pt x="42" y="38"/>
                  </a:cubicBezTo>
                  <a:cubicBezTo>
                    <a:pt x="42" y="38"/>
                    <a:pt x="42" y="38"/>
                    <a:pt x="42" y="38"/>
                  </a:cubicBezTo>
                  <a:cubicBezTo>
                    <a:pt x="43" y="37"/>
                    <a:pt x="43" y="37"/>
                    <a:pt x="43" y="37"/>
                  </a:cubicBezTo>
                  <a:cubicBezTo>
                    <a:pt x="43" y="37"/>
                    <a:pt x="43" y="37"/>
                    <a:pt x="43" y="37"/>
                  </a:cubicBezTo>
                  <a:cubicBezTo>
                    <a:pt x="44" y="36"/>
                    <a:pt x="44" y="36"/>
                    <a:pt x="44" y="36"/>
                  </a:cubicBezTo>
                  <a:cubicBezTo>
                    <a:pt x="54" y="35"/>
                    <a:pt x="54" y="35"/>
                    <a:pt x="54" y="35"/>
                  </a:cubicBezTo>
                  <a:cubicBezTo>
                    <a:pt x="56" y="28"/>
                    <a:pt x="56" y="28"/>
                    <a:pt x="56" y="28"/>
                  </a:cubicBezTo>
                  <a:cubicBezTo>
                    <a:pt x="47" y="24"/>
                    <a:pt x="47" y="24"/>
                    <a:pt x="47" y="24"/>
                  </a:cubicBezTo>
                  <a:cubicBezTo>
                    <a:pt x="47" y="23"/>
                    <a:pt x="47" y="23"/>
                    <a:pt x="47" y="23"/>
                  </a:cubicBezTo>
                  <a:cubicBezTo>
                    <a:pt x="47" y="22"/>
                    <a:pt x="47" y="22"/>
                    <a:pt x="47" y="22"/>
                  </a:cubicBezTo>
                  <a:cubicBezTo>
                    <a:pt x="47" y="21"/>
                    <a:pt x="47" y="21"/>
                    <a:pt x="47" y="21"/>
                  </a:cubicBezTo>
                  <a:cubicBezTo>
                    <a:pt x="46" y="21"/>
                    <a:pt x="46" y="21"/>
                    <a:pt x="46" y="21"/>
                  </a:cubicBezTo>
                  <a:cubicBezTo>
                    <a:pt x="52" y="13"/>
                    <a:pt x="52" y="13"/>
                    <a:pt x="52" y="13"/>
                  </a:cubicBezTo>
                  <a:cubicBezTo>
                    <a:pt x="47" y="7"/>
                    <a:pt x="47" y="7"/>
                    <a:pt x="47" y="7"/>
                  </a:cubicBezTo>
                  <a:cubicBezTo>
                    <a:pt x="38" y="11"/>
                    <a:pt x="38" y="11"/>
                    <a:pt x="38" y="11"/>
                  </a:cubicBezTo>
                  <a:cubicBezTo>
                    <a:pt x="37" y="10"/>
                    <a:pt x="37" y="10"/>
                    <a:pt x="37" y="10"/>
                  </a:cubicBezTo>
                  <a:cubicBezTo>
                    <a:pt x="37" y="10"/>
                    <a:pt x="37" y="10"/>
                    <a:pt x="37" y="10"/>
                  </a:cubicBezTo>
                  <a:cubicBezTo>
                    <a:pt x="37" y="10"/>
                    <a:pt x="37" y="10"/>
                    <a:pt x="37" y="10"/>
                  </a:cubicBezTo>
                  <a:lnTo>
                    <a:pt x="36" y="10"/>
                  </a:lnTo>
                  <a:close/>
                  <a:moveTo>
                    <a:pt x="37" y="18"/>
                  </a:moveTo>
                  <a:cubicBezTo>
                    <a:pt x="37" y="18"/>
                    <a:pt x="37" y="18"/>
                    <a:pt x="37" y="18"/>
                  </a:cubicBezTo>
                  <a:cubicBezTo>
                    <a:pt x="38" y="18"/>
                    <a:pt x="38" y="18"/>
                    <a:pt x="38" y="18"/>
                  </a:cubicBezTo>
                  <a:cubicBezTo>
                    <a:pt x="38" y="19"/>
                    <a:pt x="38" y="19"/>
                    <a:pt x="38" y="19"/>
                  </a:cubicBezTo>
                  <a:cubicBezTo>
                    <a:pt x="39" y="19"/>
                    <a:pt x="39" y="19"/>
                    <a:pt x="39" y="19"/>
                  </a:cubicBezTo>
                  <a:cubicBezTo>
                    <a:pt x="39" y="20"/>
                    <a:pt x="39" y="20"/>
                    <a:pt x="39" y="20"/>
                  </a:cubicBezTo>
                  <a:cubicBezTo>
                    <a:pt x="39" y="20"/>
                    <a:pt x="39" y="20"/>
                    <a:pt x="39" y="20"/>
                  </a:cubicBezTo>
                  <a:cubicBezTo>
                    <a:pt x="40" y="21"/>
                    <a:pt x="40" y="21"/>
                    <a:pt x="40" y="21"/>
                  </a:cubicBezTo>
                  <a:cubicBezTo>
                    <a:pt x="40" y="21"/>
                    <a:pt x="40" y="21"/>
                    <a:pt x="40" y="21"/>
                  </a:cubicBezTo>
                  <a:cubicBezTo>
                    <a:pt x="40" y="22"/>
                    <a:pt x="40" y="22"/>
                    <a:pt x="40" y="22"/>
                  </a:cubicBezTo>
                  <a:cubicBezTo>
                    <a:pt x="40" y="22"/>
                    <a:pt x="40" y="22"/>
                    <a:pt x="40" y="22"/>
                  </a:cubicBezTo>
                  <a:cubicBezTo>
                    <a:pt x="40" y="23"/>
                    <a:pt x="40" y="23"/>
                    <a:pt x="40" y="23"/>
                  </a:cubicBezTo>
                  <a:cubicBezTo>
                    <a:pt x="41" y="24"/>
                    <a:pt x="41" y="24"/>
                    <a:pt x="41" y="24"/>
                  </a:cubicBezTo>
                  <a:cubicBezTo>
                    <a:pt x="41" y="24"/>
                    <a:pt x="41" y="24"/>
                    <a:pt x="41" y="24"/>
                  </a:cubicBezTo>
                  <a:cubicBezTo>
                    <a:pt x="41" y="25"/>
                    <a:pt x="41" y="25"/>
                    <a:pt x="41" y="25"/>
                  </a:cubicBezTo>
                  <a:cubicBezTo>
                    <a:pt x="41" y="25"/>
                    <a:pt x="41" y="25"/>
                    <a:pt x="41" y="25"/>
                  </a:cubicBezTo>
                  <a:cubicBezTo>
                    <a:pt x="41" y="26"/>
                    <a:pt x="41" y="26"/>
                    <a:pt x="41" y="26"/>
                  </a:cubicBezTo>
                  <a:cubicBezTo>
                    <a:pt x="41" y="27"/>
                    <a:pt x="41" y="27"/>
                    <a:pt x="41" y="27"/>
                  </a:cubicBezTo>
                  <a:cubicBezTo>
                    <a:pt x="41" y="27"/>
                    <a:pt x="41" y="27"/>
                    <a:pt x="41" y="27"/>
                  </a:cubicBezTo>
                  <a:cubicBezTo>
                    <a:pt x="41" y="28"/>
                    <a:pt x="41" y="28"/>
                    <a:pt x="41" y="28"/>
                  </a:cubicBezTo>
                  <a:cubicBezTo>
                    <a:pt x="41" y="28"/>
                    <a:pt x="41" y="28"/>
                    <a:pt x="41" y="28"/>
                  </a:cubicBezTo>
                  <a:cubicBezTo>
                    <a:pt x="40" y="29"/>
                    <a:pt x="40" y="29"/>
                    <a:pt x="40" y="29"/>
                  </a:cubicBezTo>
                  <a:cubicBezTo>
                    <a:pt x="40" y="30"/>
                    <a:pt x="40" y="30"/>
                    <a:pt x="40" y="30"/>
                  </a:cubicBezTo>
                  <a:cubicBezTo>
                    <a:pt x="40" y="30"/>
                    <a:pt x="40" y="30"/>
                    <a:pt x="40" y="30"/>
                  </a:cubicBezTo>
                  <a:cubicBezTo>
                    <a:pt x="40" y="31"/>
                    <a:pt x="40" y="31"/>
                    <a:pt x="40" y="31"/>
                  </a:cubicBezTo>
                  <a:cubicBezTo>
                    <a:pt x="40" y="31"/>
                    <a:pt x="40" y="31"/>
                    <a:pt x="40" y="31"/>
                  </a:cubicBezTo>
                  <a:cubicBezTo>
                    <a:pt x="39" y="32"/>
                    <a:pt x="39" y="32"/>
                    <a:pt x="39" y="32"/>
                  </a:cubicBezTo>
                  <a:cubicBezTo>
                    <a:pt x="39" y="32"/>
                    <a:pt x="39" y="32"/>
                    <a:pt x="39" y="32"/>
                  </a:cubicBezTo>
                  <a:cubicBezTo>
                    <a:pt x="39" y="33"/>
                    <a:pt x="39" y="33"/>
                    <a:pt x="39" y="33"/>
                  </a:cubicBezTo>
                  <a:cubicBezTo>
                    <a:pt x="38" y="33"/>
                    <a:pt x="38" y="33"/>
                    <a:pt x="38" y="33"/>
                  </a:cubicBezTo>
                  <a:cubicBezTo>
                    <a:pt x="38" y="34"/>
                    <a:pt x="38" y="34"/>
                    <a:pt x="38" y="34"/>
                  </a:cubicBezTo>
                  <a:cubicBezTo>
                    <a:pt x="37" y="34"/>
                    <a:pt x="37" y="34"/>
                    <a:pt x="37" y="34"/>
                  </a:cubicBezTo>
                  <a:cubicBezTo>
                    <a:pt x="37" y="34"/>
                    <a:pt x="37" y="34"/>
                    <a:pt x="37" y="34"/>
                  </a:cubicBezTo>
                  <a:cubicBezTo>
                    <a:pt x="37" y="35"/>
                    <a:pt x="37" y="35"/>
                    <a:pt x="37" y="35"/>
                  </a:cubicBezTo>
                  <a:cubicBezTo>
                    <a:pt x="36" y="35"/>
                    <a:pt x="36" y="35"/>
                    <a:pt x="36" y="35"/>
                  </a:cubicBezTo>
                  <a:cubicBezTo>
                    <a:pt x="36" y="36"/>
                    <a:pt x="36" y="36"/>
                    <a:pt x="36" y="36"/>
                  </a:cubicBezTo>
                  <a:cubicBezTo>
                    <a:pt x="35" y="36"/>
                    <a:pt x="35" y="36"/>
                    <a:pt x="35" y="36"/>
                  </a:cubicBezTo>
                  <a:cubicBezTo>
                    <a:pt x="35" y="36"/>
                    <a:pt x="35" y="36"/>
                    <a:pt x="35" y="36"/>
                  </a:cubicBezTo>
                  <a:cubicBezTo>
                    <a:pt x="34" y="36"/>
                    <a:pt x="34" y="36"/>
                    <a:pt x="34" y="36"/>
                  </a:cubicBezTo>
                  <a:cubicBezTo>
                    <a:pt x="34" y="37"/>
                    <a:pt x="34" y="37"/>
                    <a:pt x="34" y="37"/>
                  </a:cubicBezTo>
                  <a:cubicBezTo>
                    <a:pt x="33" y="37"/>
                    <a:pt x="33" y="37"/>
                    <a:pt x="33" y="37"/>
                  </a:cubicBezTo>
                  <a:cubicBezTo>
                    <a:pt x="32" y="37"/>
                    <a:pt x="32" y="37"/>
                    <a:pt x="32" y="37"/>
                  </a:cubicBezTo>
                  <a:cubicBezTo>
                    <a:pt x="32" y="37"/>
                    <a:pt x="32" y="37"/>
                    <a:pt x="32" y="37"/>
                  </a:cubicBezTo>
                  <a:cubicBezTo>
                    <a:pt x="31" y="38"/>
                    <a:pt x="31" y="38"/>
                    <a:pt x="31" y="38"/>
                  </a:cubicBezTo>
                  <a:cubicBezTo>
                    <a:pt x="31" y="38"/>
                    <a:pt x="31" y="38"/>
                    <a:pt x="31" y="38"/>
                  </a:cubicBezTo>
                  <a:cubicBezTo>
                    <a:pt x="30" y="38"/>
                    <a:pt x="30" y="38"/>
                    <a:pt x="30" y="38"/>
                  </a:cubicBezTo>
                  <a:cubicBezTo>
                    <a:pt x="29" y="38"/>
                    <a:pt x="29" y="38"/>
                    <a:pt x="29" y="38"/>
                  </a:cubicBezTo>
                  <a:cubicBezTo>
                    <a:pt x="29" y="38"/>
                    <a:pt x="29" y="38"/>
                    <a:pt x="29" y="38"/>
                  </a:cubicBezTo>
                  <a:cubicBezTo>
                    <a:pt x="29" y="38"/>
                    <a:pt x="29" y="38"/>
                    <a:pt x="29" y="38"/>
                  </a:cubicBezTo>
                  <a:cubicBezTo>
                    <a:pt x="28" y="38"/>
                    <a:pt x="28" y="38"/>
                    <a:pt x="28" y="38"/>
                  </a:cubicBezTo>
                  <a:cubicBezTo>
                    <a:pt x="27" y="38"/>
                    <a:pt x="27" y="38"/>
                    <a:pt x="27" y="38"/>
                  </a:cubicBezTo>
                  <a:cubicBezTo>
                    <a:pt x="27" y="38"/>
                    <a:pt x="27" y="38"/>
                    <a:pt x="27" y="38"/>
                  </a:cubicBezTo>
                  <a:cubicBezTo>
                    <a:pt x="26" y="38"/>
                    <a:pt x="26" y="38"/>
                    <a:pt x="26" y="38"/>
                  </a:cubicBezTo>
                  <a:cubicBezTo>
                    <a:pt x="25" y="38"/>
                    <a:pt x="25" y="38"/>
                    <a:pt x="25" y="38"/>
                  </a:cubicBezTo>
                  <a:cubicBezTo>
                    <a:pt x="25" y="38"/>
                    <a:pt x="25" y="38"/>
                    <a:pt x="25" y="38"/>
                  </a:cubicBezTo>
                  <a:cubicBezTo>
                    <a:pt x="24" y="37"/>
                    <a:pt x="24" y="37"/>
                    <a:pt x="24" y="37"/>
                  </a:cubicBezTo>
                  <a:cubicBezTo>
                    <a:pt x="24" y="37"/>
                    <a:pt x="24" y="37"/>
                    <a:pt x="24" y="37"/>
                  </a:cubicBezTo>
                  <a:cubicBezTo>
                    <a:pt x="23" y="37"/>
                    <a:pt x="23" y="37"/>
                    <a:pt x="23" y="37"/>
                  </a:cubicBezTo>
                  <a:cubicBezTo>
                    <a:pt x="22" y="37"/>
                    <a:pt x="22" y="37"/>
                    <a:pt x="22" y="37"/>
                  </a:cubicBezTo>
                  <a:cubicBezTo>
                    <a:pt x="22" y="36"/>
                    <a:pt x="22" y="36"/>
                    <a:pt x="22" y="36"/>
                  </a:cubicBezTo>
                  <a:cubicBezTo>
                    <a:pt x="21" y="36"/>
                    <a:pt x="21" y="36"/>
                    <a:pt x="21" y="36"/>
                  </a:cubicBezTo>
                  <a:cubicBezTo>
                    <a:pt x="21" y="36"/>
                    <a:pt x="21" y="36"/>
                    <a:pt x="21" y="36"/>
                  </a:cubicBezTo>
                  <a:cubicBezTo>
                    <a:pt x="20" y="36"/>
                    <a:pt x="20" y="36"/>
                    <a:pt x="20" y="36"/>
                  </a:cubicBezTo>
                  <a:cubicBezTo>
                    <a:pt x="20" y="35"/>
                    <a:pt x="20" y="35"/>
                    <a:pt x="20" y="35"/>
                  </a:cubicBezTo>
                  <a:cubicBezTo>
                    <a:pt x="19" y="35"/>
                    <a:pt x="19" y="35"/>
                    <a:pt x="19" y="35"/>
                  </a:cubicBezTo>
                  <a:cubicBezTo>
                    <a:pt x="19" y="34"/>
                    <a:pt x="19" y="34"/>
                    <a:pt x="19" y="34"/>
                  </a:cubicBezTo>
                  <a:cubicBezTo>
                    <a:pt x="19" y="34"/>
                    <a:pt x="19" y="34"/>
                    <a:pt x="19" y="34"/>
                  </a:cubicBezTo>
                  <a:cubicBezTo>
                    <a:pt x="18" y="34"/>
                    <a:pt x="18" y="34"/>
                    <a:pt x="18" y="34"/>
                  </a:cubicBezTo>
                  <a:cubicBezTo>
                    <a:pt x="18" y="33"/>
                    <a:pt x="18" y="33"/>
                    <a:pt x="18" y="33"/>
                  </a:cubicBezTo>
                  <a:cubicBezTo>
                    <a:pt x="17" y="33"/>
                    <a:pt x="17" y="33"/>
                    <a:pt x="17" y="33"/>
                  </a:cubicBezTo>
                  <a:cubicBezTo>
                    <a:pt x="17" y="32"/>
                    <a:pt x="17" y="32"/>
                    <a:pt x="17" y="32"/>
                  </a:cubicBezTo>
                  <a:cubicBezTo>
                    <a:pt x="17" y="32"/>
                    <a:pt x="17" y="32"/>
                    <a:pt x="17" y="32"/>
                  </a:cubicBezTo>
                  <a:cubicBezTo>
                    <a:pt x="16" y="31"/>
                    <a:pt x="16" y="31"/>
                    <a:pt x="16" y="31"/>
                  </a:cubicBezTo>
                  <a:cubicBezTo>
                    <a:pt x="16" y="31"/>
                    <a:pt x="16" y="31"/>
                    <a:pt x="16" y="31"/>
                  </a:cubicBezTo>
                  <a:cubicBezTo>
                    <a:pt x="16" y="30"/>
                    <a:pt x="16" y="30"/>
                    <a:pt x="16" y="30"/>
                  </a:cubicBezTo>
                  <a:cubicBezTo>
                    <a:pt x="16" y="30"/>
                    <a:pt x="16" y="30"/>
                    <a:pt x="16" y="30"/>
                  </a:cubicBezTo>
                  <a:cubicBezTo>
                    <a:pt x="16" y="29"/>
                    <a:pt x="16" y="29"/>
                    <a:pt x="16" y="29"/>
                  </a:cubicBezTo>
                  <a:cubicBezTo>
                    <a:pt x="16" y="29"/>
                    <a:pt x="16" y="29"/>
                    <a:pt x="16" y="29"/>
                  </a:cubicBezTo>
                  <a:cubicBezTo>
                    <a:pt x="16" y="29"/>
                    <a:pt x="16" y="29"/>
                    <a:pt x="16" y="29"/>
                  </a:cubicBezTo>
                  <a:cubicBezTo>
                    <a:pt x="15" y="28"/>
                    <a:pt x="15" y="28"/>
                    <a:pt x="15" y="28"/>
                  </a:cubicBezTo>
                  <a:cubicBezTo>
                    <a:pt x="15" y="28"/>
                    <a:pt x="15" y="28"/>
                    <a:pt x="15" y="28"/>
                  </a:cubicBezTo>
                  <a:cubicBezTo>
                    <a:pt x="15" y="27"/>
                    <a:pt x="15" y="27"/>
                    <a:pt x="15" y="27"/>
                  </a:cubicBezTo>
                  <a:cubicBezTo>
                    <a:pt x="15" y="27"/>
                    <a:pt x="15" y="27"/>
                    <a:pt x="15" y="27"/>
                  </a:cubicBezTo>
                  <a:cubicBezTo>
                    <a:pt x="15" y="26"/>
                    <a:pt x="15" y="26"/>
                    <a:pt x="15" y="26"/>
                  </a:cubicBezTo>
                  <a:cubicBezTo>
                    <a:pt x="15" y="25"/>
                    <a:pt x="15" y="25"/>
                    <a:pt x="15" y="25"/>
                  </a:cubicBezTo>
                  <a:cubicBezTo>
                    <a:pt x="15" y="25"/>
                    <a:pt x="15" y="25"/>
                    <a:pt x="15" y="25"/>
                  </a:cubicBezTo>
                  <a:cubicBezTo>
                    <a:pt x="15" y="24"/>
                    <a:pt x="15" y="24"/>
                    <a:pt x="15" y="24"/>
                  </a:cubicBezTo>
                  <a:cubicBezTo>
                    <a:pt x="15" y="24"/>
                    <a:pt x="15" y="24"/>
                    <a:pt x="15" y="24"/>
                  </a:cubicBezTo>
                  <a:cubicBezTo>
                    <a:pt x="16" y="23"/>
                    <a:pt x="16" y="23"/>
                    <a:pt x="16" y="23"/>
                  </a:cubicBezTo>
                  <a:cubicBezTo>
                    <a:pt x="16" y="22"/>
                    <a:pt x="16" y="22"/>
                    <a:pt x="16" y="22"/>
                  </a:cubicBezTo>
                  <a:cubicBezTo>
                    <a:pt x="16" y="22"/>
                    <a:pt x="16" y="22"/>
                    <a:pt x="16" y="22"/>
                  </a:cubicBezTo>
                  <a:cubicBezTo>
                    <a:pt x="16" y="21"/>
                    <a:pt x="16" y="21"/>
                    <a:pt x="16" y="21"/>
                  </a:cubicBezTo>
                  <a:cubicBezTo>
                    <a:pt x="16" y="21"/>
                    <a:pt x="16" y="21"/>
                    <a:pt x="16" y="21"/>
                  </a:cubicBezTo>
                  <a:cubicBezTo>
                    <a:pt x="17" y="20"/>
                    <a:pt x="17" y="20"/>
                    <a:pt x="17" y="20"/>
                  </a:cubicBezTo>
                  <a:cubicBezTo>
                    <a:pt x="17" y="20"/>
                    <a:pt x="17" y="20"/>
                    <a:pt x="17" y="20"/>
                  </a:cubicBezTo>
                  <a:cubicBezTo>
                    <a:pt x="17" y="19"/>
                    <a:pt x="17" y="19"/>
                    <a:pt x="17" y="19"/>
                  </a:cubicBezTo>
                  <a:cubicBezTo>
                    <a:pt x="18" y="19"/>
                    <a:pt x="18" y="19"/>
                    <a:pt x="18" y="19"/>
                  </a:cubicBezTo>
                  <a:cubicBezTo>
                    <a:pt x="18" y="18"/>
                    <a:pt x="18" y="18"/>
                    <a:pt x="18" y="18"/>
                  </a:cubicBezTo>
                  <a:cubicBezTo>
                    <a:pt x="19" y="18"/>
                    <a:pt x="19" y="18"/>
                    <a:pt x="19" y="18"/>
                  </a:cubicBezTo>
                  <a:cubicBezTo>
                    <a:pt x="19" y="18"/>
                    <a:pt x="19" y="18"/>
                    <a:pt x="19" y="18"/>
                  </a:cubicBezTo>
                  <a:cubicBezTo>
                    <a:pt x="19" y="17"/>
                    <a:pt x="19" y="17"/>
                    <a:pt x="19" y="17"/>
                  </a:cubicBezTo>
                  <a:cubicBezTo>
                    <a:pt x="20" y="17"/>
                    <a:pt x="20" y="17"/>
                    <a:pt x="20" y="17"/>
                  </a:cubicBezTo>
                  <a:cubicBezTo>
                    <a:pt x="20" y="16"/>
                    <a:pt x="20" y="16"/>
                    <a:pt x="20" y="16"/>
                  </a:cubicBezTo>
                  <a:cubicBezTo>
                    <a:pt x="21" y="16"/>
                    <a:pt x="21" y="16"/>
                    <a:pt x="21" y="16"/>
                  </a:cubicBezTo>
                  <a:cubicBezTo>
                    <a:pt x="21" y="16"/>
                    <a:pt x="21" y="16"/>
                    <a:pt x="21" y="16"/>
                  </a:cubicBezTo>
                  <a:cubicBezTo>
                    <a:pt x="22" y="15"/>
                    <a:pt x="22" y="15"/>
                    <a:pt x="22" y="15"/>
                  </a:cubicBezTo>
                  <a:cubicBezTo>
                    <a:pt x="22" y="15"/>
                    <a:pt x="22" y="15"/>
                    <a:pt x="22" y="15"/>
                  </a:cubicBezTo>
                  <a:cubicBezTo>
                    <a:pt x="23" y="15"/>
                    <a:pt x="23" y="15"/>
                    <a:pt x="23" y="15"/>
                  </a:cubicBezTo>
                  <a:cubicBezTo>
                    <a:pt x="24" y="15"/>
                    <a:pt x="24" y="15"/>
                    <a:pt x="24" y="15"/>
                  </a:cubicBezTo>
                  <a:cubicBezTo>
                    <a:pt x="24" y="15"/>
                    <a:pt x="24" y="15"/>
                    <a:pt x="24" y="15"/>
                  </a:cubicBezTo>
                  <a:cubicBezTo>
                    <a:pt x="25" y="14"/>
                    <a:pt x="25" y="14"/>
                    <a:pt x="25" y="14"/>
                  </a:cubicBezTo>
                  <a:cubicBezTo>
                    <a:pt x="25" y="14"/>
                    <a:pt x="25" y="14"/>
                    <a:pt x="25" y="14"/>
                  </a:cubicBezTo>
                  <a:cubicBezTo>
                    <a:pt x="26" y="14"/>
                    <a:pt x="26" y="14"/>
                    <a:pt x="26" y="14"/>
                  </a:cubicBezTo>
                  <a:cubicBezTo>
                    <a:pt x="27" y="14"/>
                    <a:pt x="27" y="14"/>
                    <a:pt x="27" y="14"/>
                  </a:cubicBezTo>
                  <a:cubicBezTo>
                    <a:pt x="27" y="14"/>
                    <a:pt x="27" y="14"/>
                    <a:pt x="27" y="14"/>
                  </a:cubicBezTo>
                  <a:cubicBezTo>
                    <a:pt x="28" y="14"/>
                    <a:pt x="28" y="14"/>
                    <a:pt x="28" y="14"/>
                  </a:cubicBezTo>
                  <a:cubicBezTo>
                    <a:pt x="29" y="14"/>
                    <a:pt x="29" y="14"/>
                    <a:pt x="29" y="14"/>
                  </a:cubicBezTo>
                  <a:cubicBezTo>
                    <a:pt x="29" y="14"/>
                    <a:pt x="29" y="14"/>
                    <a:pt x="29" y="14"/>
                  </a:cubicBezTo>
                  <a:cubicBezTo>
                    <a:pt x="30" y="14"/>
                    <a:pt x="30" y="14"/>
                    <a:pt x="30" y="14"/>
                  </a:cubicBezTo>
                  <a:cubicBezTo>
                    <a:pt x="31" y="14"/>
                    <a:pt x="31" y="14"/>
                    <a:pt x="31" y="14"/>
                  </a:cubicBezTo>
                  <a:cubicBezTo>
                    <a:pt x="31" y="14"/>
                    <a:pt x="31" y="14"/>
                    <a:pt x="31" y="14"/>
                  </a:cubicBezTo>
                  <a:cubicBezTo>
                    <a:pt x="32" y="15"/>
                    <a:pt x="32" y="15"/>
                    <a:pt x="32" y="15"/>
                  </a:cubicBezTo>
                  <a:cubicBezTo>
                    <a:pt x="32" y="15"/>
                    <a:pt x="32" y="15"/>
                    <a:pt x="32" y="15"/>
                  </a:cubicBezTo>
                  <a:cubicBezTo>
                    <a:pt x="33" y="15"/>
                    <a:pt x="33" y="15"/>
                    <a:pt x="33" y="15"/>
                  </a:cubicBezTo>
                  <a:cubicBezTo>
                    <a:pt x="34" y="15"/>
                    <a:pt x="34" y="15"/>
                    <a:pt x="34" y="15"/>
                  </a:cubicBezTo>
                  <a:cubicBezTo>
                    <a:pt x="34" y="15"/>
                    <a:pt x="34" y="15"/>
                    <a:pt x="34" y="15"/>
                  </a:cubicBezTo>
                  <a:cubicBezTo>
                    <a:pt x="35" y="16"/>
                    <a:pt x="35" y="16"/>
                    <a:pt x="35" y="16"/>
                  </a:cubicBezTo>
                  <a:cubicBezTo>
                    <a:pt x="35" y="16"/>
                    <a:pt x="35" y="16"/>
                    <a:pt x="35" y="16"/>
                  </a:cubicBezTo>
                  <a:cubicBezTo>
                    <a:pt x="36" y="16"/>
                    <a:pt x="36" y="16"/>
                    <a:pt x="36" y="16"/>
                  </a:cubicBezTo>
                  <a:cubicBezTo>
                    <a:pt x="36" y="17"/>
                    <a:pt x="36" y="17"/>
                    <a:pt x="36" y="17"/>
                  </a:cubicBezTo>
                  <a:cubicBezTo>
                    <a:pt x="37" y="17"/>
                    <a:pt x="37" y="17"/>
                    <a:pt x="37" y="17"/>
                  </a:cubicBezTo>
                  <a:lnTo>
                    <a:pt x="37"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5" name="Freeform 34"/>
            <p:cNvSpPr>
              <a:spLocks/>
            </p:cNvSpPr>
            <p:nvPr/>
          </p:nvSpPr>
          <p:spPr bwMode="auto">
            <a:xfrm>
              <a:off x="3437" y="1892"/>
              <a:ext cx="328" cy="243"/>
            </a:xfrm>
            <a:custGeom>
              <a:avLst/>
              <a:gdLst>
                <a:gd name="T0" fmla="*/ 1 w 46"/>
                <a:gd name="T1" fmla="*/ 33 h 34"/>
                <a:gd name="T2" fmla="*/ 6 w 46"/>
                <a:gd name="T3" fmla="*/ 27 h 34"/>
                <a:gd name="T4" fmla="*/ 7 w 46"/>
                <a:gd name="T5" fmla="*/ 25 h 34"/>
                <a:gd name="T6" fmla="*/ 10 w 46"/>
                <a:gd name="T7" fmla="*/ 26 h 34"/>
                <a:gd name="T8" fmla="*/ 18 w 46"/>
                <a:gd name="T9" fmla="*/ 29 h 34"/>
                <a:gd name="T10" fmla="*/ 20 w 46"/>
                <a:gd name="T11" fmla="*/ 22 h 34"/>
                <a:gd name="T12" fmla="*/ 21 w 46"/>
                <a:gd name="T13" fmla="*/ 19 h 34"/>
                <a:gd name="T14" fmla="*/ 24 w 46"/>
                <a:gd name="T15" fmla="*/ 19 h 34"/>
                <a:gd name="T16" fmla="*/ 32 w 46"/>
                <a:gd name="T17" fmla="*/ 19 h 34"/>
                <a:gd name="T18" fmla="*/ 35 w 46"/>
                <a:gd name="T19" fmla="*/ 19 h 34"/>
                <a:gd name="T20" fmla="*/ 36 w 46"/>
                <a:gd name="T21" fmla="*/ 22 h 34"/>
                <a:gd name="T22" fmla="*/ 36 w 46"/>
                <a:gd name="T23" fmla="*/ 22 h 34"/>
                <a:gd name="T24" fmla="*/ 46 w 46"/>
                <a:gd name="T25" fmla="*/ 12 h 34"/>
                <a:gd name="T26" fmla="*/ 41 w 46"/>
                <a:gd name="T27" fmla="*/ 3 h 34"/>
                <a:gd name="T28" fmla="*/ 32 w 46"/>
                <a:gd name="T29" fmla="*/ 13 h 34"/>
                <a:gd name="T30" fmla="*/ 19 w 46"/>
                <a:gd name="T31" fmla="*/ 0 h 34"/>
                <a:gd name="T32" fmla="*/ 1 w 46"/>
                <a:gd name="T33" fmla="*/ 28 h 34"/>
                <a:gd name="T34" fmla="*/ 0 w 46"/>
                <a:gd name="T35" fmla="*/ 34 h 34"/>
                <a:gd name="T36" fmla="*/ 1 w 46"/>
                <a:gd name="T3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4">
                  <a:moveTo>
                    <a:pt x="1" y="33"/>
                  </a:moveTo>
                  <a:cubicBezTo>
                    <a:pt x="6" y="27"/>
                    <a:pt x="6" y="27"/>
                    <a:pt x="6" y="27"/>
                  </a:cubicBezTo>
                  <a:cubicBezTo>
                    <a:pt x="7" y="25"/>
                    <a:pt x="7" y="25"/>
                    <a:pt x="7" y="25"/>
                  </a:cubicBezTo>
                  <a:cubicBezTo>
                    <a:pt x="10" y="26"/>
                    <a:pt x="10" y="26"/>
                    <a:pt x="10" y="26"/>
                  </a:cubicBezTo>
                  <a:cubicBezTo>
                    <a:pt x="18" y="29"/>
                    <a:pt x="18" y="29"/>
                    <a:pt x="18" y="29"/>
                  </a:cubicBezTo>
                  <a:cubicBezTo>
                    <a:pt x="20" y="22"/>
                    <a:pt x="20" y="22"/>
                    <a:pt x="20" y="22"/>
                  </a:cubicBezTo>
                  <a:cubicBezTo>
                    <a:pt x="21" y="19"/>
                    <a:pt x="21" y="19"/>
                    <a:pt x="21" y="19"/>
                  </a:cubicBezTo>
                  <a:cubicBezTo>
                    <a:pt x="24" y="19"/>
                    <a:pt x="24" y="19"/>
                    <a:pt x="24" y="19"/>
                  </a:cubicBezTo>
                  <a:cubicBezTo>
                    <a:pt x="32" y="19"/>
                    <a:pt x="32" y="19"/>
                    <a:pt x="32" y="19"/>
                  </a:cubicBezTo>
                  <a:cubicBezTo>
                    <a:pt x="35" y="19"/>
                    <a:pt x="35" y="19"/>
                    <a:pt x="35" y="19"/>
                  </a:cubicBezTo>
                  <a:cubicBezTo>
                    <a:pt x="36" y="22"/>
                    <a:pt x="36" y="22"/>
                    <a:pt x="36" y="22"/>
                  </a:cubicBezTo>
                  <a:cubicBezTo>
                    <a:pt x="36" y="22"/>
                    <a:pt x="36" y="22"/>
                    <a:pt x="36" y="22"/>
                  </a:cubicBezTo>
                  <a:cubicBezTo>
                    <a:pt x="39" y="18"/>
                    <a:pt x="42" y="15"/>
                    <a:pt x="46" y="12"/>
                  </a:cubicBezTo>
                  <a:cubicBezTo>
                    <a:pt x="44" y="9"/>
                    <a:pt x="43" y="6"/>
                    <a:pt x="41" y="3"/>
                  </a:cubicBezTo>
                  <a:cubicBezTo>
                    <a:pt x="38" y="7"/>
                    <a:pt x="35" y="10"/>
                    <a:pt x="32" y="13"/>
                  </a:cubicBezTo>
                  <a:cubicBezTo>
                    <a:pt x="28" y="9"/>
                    <a:pt x="24" y="4"/>
                    <a:pt x="19" y="0"/>
                  </a:cubicBezTo>
                  <a:cubicBezTo>
                    <a:pt x="9" y="7"/>
                    <a:pt x="3" y="16"/>
                    <a:pt x="1" y="28"/>
                  </a:cubicBezTo>
                  <a:cubicBezTo>
                    <a:pt x="0" y="30"/>
                    <a:pt x="0" y="32"/>
                    <a:pt x="0" y="34"/>
                  </a:cubicBezTo>
                  <a:lnTo>
                    <a:pt x="1"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6" name="Freeform 35"/>
            <p:cNvSpPr>
              <a:spLocks noEditPoints="1"/>
            </p:cNvSpPr>
            <p:nvPr/>
          </p:nvSpPr>
          <p:spPr bwMode="auto">
            <a:xfrm>
              <a:off x="3501" y="2449"/>
              <a:ext cx="257" cy="250"/>
            </a:xfrm>
            <a:custGeom>
              <a:avLst/>
              <a:gdLst>
                <a:gd name="T0" fmla="*/ 207 w 257"/>
                <a:gd name="T1" fmla="*/ 157 h 250"/>
                <a:gd name="T2" fmla="*/ 214 w 257"/>
                <a:gd name="T3" fmla="*/ 143 h 250"/>
                <a:gd name="T4" fmla="*/ 207 w 257"/>
                <a:gd name="T5" fmla="*/ 86 h 250"/>
                <a:gd name="T6" fmla="*/ 200 w 257"/>
                <a:gd name="T7" fmla="*/ 79 h 250"/>
                <a:gd name="T8" fmla="*/ 179 w 257"/>
                <a:gd name="T9" fmla="*/ 7 h 250"/>
                <a:gd name="T10" fmla="*/ 136 w 257"/>
                <a:gd name="T11" fmla="*/ 36 h 250"/>
                <a:gd name="T12" fmla="*/ 93 w 257"/>
                <a:gd name="T13" fmla="*/ 0 h 250"/>
                <a:gd name="T14" fmla="*/ 79 w 257"/>
                <a:gd name="T15" fmla="*/ 0 h 250"/>
                <a:gd name="T16" fmla="*/ 65 w 257"/>
                <a:gd name="T17" fmla="*/ 57 h 250"/>
                <a:gd name="T18" fmla="*/ 57 w 257"/>
                <a:gd name="T19" fmla="*/ 64 h 250"/>
                <a:gd name="T20" fmla="*/ 36 w 257"/>
                <a:gd name="T21" fmla="*/ 121 h 250"/>
                <a:gd name="T22" fmla="*/ 36 w 257"/>
                <a:gd name="T23" fmla="*/ 136 h 250"/>
                <a:gd name="T24" fmla="*/ 29 w 257"/>
                <a:gd name="T25" fmla="*/ 200 h 250"/>
                <a:gd name="T26" fmla="*/ 79 w 257"/>
                <a:gd name="T27" fmla="*/ 193 h 250"/>
                <a:gd name="T28" fmla="*/ 100 w 257"/>
                <a:gd name="T29" fmla="*/ 243 h 250"/>
                <a:gd name="T30" fmla="*/ 157 w 257"/>
                <a:gd name="T31" fmla="*/ 207 h 250"/>
                <a:gd name="T32" fmla="*/ 164 w 257"/>
                <a:gd name="T33" fmla="*/ 200 h 250"/>
                <a:gd name="T34" fmla="*/ 186 w 257"/>
                <a:gd name="T35" fmla="*/ 129 h 250"/>
                <a:gd name="T36" fmla="*/ 186 w 257"/>
                <a:gd name="T37" fmla="*/ 136 h 250"/>
                <a:gd name="T38" fmla="*/ 179 w 257"/>
                <a:gd name="T39" fmla="*/ 150 h 250"/>
                <a:gd name="T40" fmla="*/ 179 w 257"/>
                <a:gd name="T41" fmla="*/ 157 h 250"/>
                <a:gd name="T42" fmla="*/ 172 w 257"/>
                <a:gd name="T43" fmla="*/ 164 h 250"/>
                <a:gd name="T44" fmla="*/ 164 w 257"/>
                <a:gd name="T45" fmla="*/ 164 h 250"/>
                <a:gd name="T46" fmla="*/ 157 w 257"/>
                <a:gd name="T47" fmla="*/ 171 h 250"/>
                <a:gd name="T48" fmla="*/ 150 w 257"/>
                <a:gd name="T49" fmla="*/ 179 h 250"/>
                <a:gd name="T50" fmla="*/ 143 w 257"/>
                <a:gd name="T51" fmla="*/ 179 h 250"/>
                <a:gd name="T52" fmla="*/ 136 w 257"/>
                <a:gd name="T53" fmla="*/ 179 h 250"/>
                <a:gd name="T54" fmla="*/ 129 w 257"/>
                <a:gd name="T55" fmla="*/ 179 h 250"/>
                <a:gd name="T56" fmla="*/ 122 w 257"/>
                <a:gd name="T57" fmla="*/ 179 h 250"/>
                <a:gd name="T58" fmla="*/ 107 w 257"/>
                <a:gd name="T59" fmla="*/ 179 h 250"/>
                <a:gd name="T60" fmla="*/ 100 w 257"/>
                <a:gd name="T61" fmla="*/ 171 h 250"/>
                <a:gd name="T62" fmla="*/ 93 w 257"/>
                <a:gd name="T63" fmla="*/ 171 h 250"/>
                <a:gd name="T64" fmla="*/ 86 w 257"/>
                <a:gd name="T65" fmla="*/ 164 h 250"/>
                <a:gd name="T66" fmla="*/ 79 w 257"/>
                <a:gd name="T67" fmla="*/ 157 h 250"/>
                <a:gd name="T68" fmla="*/ 79 w 257"/>
                <a:gd name="T69" fmla="*/ 150 h 250"/>
                <a:gd name="T70" fmla="*/ 72 w 257"/>
                <a:gd name="T71" fmla="*/ 143 h 250"/>
                <a:gd name="T72" fmla="*/ 72 w 257"/>
                <a:gd name="T73" fmla="*/ 136 h 250"/>
                <a:gd name="T74" fmla="*/ 65 w 257"/>
                <a:gd name="T75" fmla="*/ 129 h 250"/>
                <a:gd name="T76" fmla="*/ 65 w 257"/>
                <a:gd name="T77" fmla="*/ 114 h 250"/>
                <a:gd name="T78" fmla="*/ 65 w 257"/>
                <a:gd name="T79" fmla="*/ 107 h 250"/>
                <a:gd name="T80" fmla="*/ 72 w 257"/>
                <a:gd name="T81" fmla="*/ 100 h 250"/>
                <a:gd name="T82" fmla="*/ 72 w 257"/>
                <a:gd name="T83" fmla="*/ 93 h 250"/>
                <a:gd name="T84" fmla="*/ 79 w 257"/>
                <a:gd name="T85" fmla="*/ 86 h 250"/>
                <a:gd name="T86" fmla="*/ 86 w 257"/>
                <a:gd name="T87" fmla="*/ 79 h 250"/>
                <a:gd name="T88" fmla="*/ 93 w 257"/>
                <a:gd name="T89" fmla="*/ 71 h 250"/>
                <a:gd name="T90" fmla="*/ 100 w 257"/>
                <a:gd name="T91" fmla="*/ 71 h 250"/>
                <a:gd name="T92" fmla="*/ 107 w 257"/>
                <a:gd name="T93" fmla="*/ 64 h 250"/>
                <a:gd name="T94" fmla="*/ 114 w 257"/>
                <a:gd name="T95" fmla="*/ 64 h 250"/>
                <a:gd name="T96" fmla="*/ 122 w 257"/>
                <a:gd name="T97" fmla="*/ 64 h 250"/>
                <a:gd name="T98" fmla="*/ 129 w 257"/>
                <a:gd name="T99" fmla="*/ 64 h 250"/>
                <a:gd name="T100" fmla="*/ 136 w 257"/>
                <a:gd name="T101" fmla="*/ 64 h 250"/>
                <a:gd name="T102" fmla="*/ 150 w 257"/>
                <a:gd name="T103" fmla="*/ 71 h 250"/>
                <a:gd name="T104" fmla="*/ 157 w 257"/>
                <a:gd name="T105" fmla="*/ 71 h 250"/>
                <a:gd name="T106" fmla="*/ 164 w 257"/>
                <a:gd name="T107" fmla="*/ 79 h 250"/>
                <a:gd name="T108" fmla="*/ 172 w 257"/>
                <a:gd name="T109" fmla="*/ 86 h 250"/>
                <a:gd name="T110" fmla="*/ 179 w 257"/>
                <a:gd name="T111" fmla="*/ 93 h 250"/>
                <a:gd name="T112" fmla="*/ 179 w 257"/>
                <a:gd name="T113" fmla="*/ 100 h 250"/>
                <a:gd name="T114" fmla="*/ 186 w 257"/>
                <a:gd name="T115" fmla="*/ 107 h 250"/>
                <a:gd name="T116" fmla="*/ 186 w 257"/>
                <a:gd name="T117" fmla="*/ 114 h 250"/>
                <a:gd name="T118" fmla="*/ 186 w 257"/>
                <a:gd name="T119"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250">
                  <a:moveTo>
                    <a:pt x="236" y="200"/>
                  </a:moveTo>
                  <a:lnTo>
                    <a:pt x="207" y="157"/>
                  </a:lnTo>
                  <a:lnTo>
                    <a:pt x="207" y="157"/>
                  </a:lnTo>
                  <a:lnTo>
                    <a:pt x="214" y="150"/>
                  </a:lnTo>
                  <a:lnTo>
                    <a:pt x="214" y="150"/>
                  </a:lnTo>
                  <a:lnTo>
                    <a:pt x="214" y="143"/>
                  </a:lnTo>
                  <a:lnTo>
                    <a:pt x="257" y="129"/>
                  </a:lnTo>
                  <a:lnTo>
                    <a:pt x="250" y="93"/>
                  </a:lnTo>
                  <a:lnTo>
                    <a:pt x="207" y="86"/>
                  </a:lnTo>
                  <a:lnTo>
                    <a:pt x="200" y="79"/>
                  </a:lnTo>
                  <a:lnTo>
                    <a:pt x="200" y="79"/>
                  </a:lnTo>
                  <a:lnTo>
                    <a:pt x="200" y="79"/>
                  </a:lnTo>
                  <a:lnTo>
                    <a:pt x="193" y="71"/>
                  </a:lnTo>
                  <a:lnTo>
                    <a:pt x="207" y="29"/>
                  </a:lnTo>
                  <a:lnTo>
                    <a:pt x="179" y="7"/>
                  </a:lnTo>
                  <a:lnTo>
                    <a:pt x="143" y="36"/>
                  </a:lnTo>
                  <a:lnTo>
                    <a:pt x="136" y="36"/>
                  </a:lnTo>
                  <a:lnTo>
                    <a:pt x="136" y="36"/>
                  </a:lnTo>
                  <a:lnTo>
                    <a:pt x="129" y="36"/>
                  </a:lnTo>
                  <a:lnTo>
                    <a:pt x="129" y="36"/>
                  </a:lnTo>
                  <a:lnTo>
                    <a:pt x="93" y="0"/>
                  </a:lnTo>
                  <a:lnTo>
                    <a:pt x="79" y="0"/>
                  </a:lnTo>
                  <a:lnTo>
                    <a:pt x="79" y="7"/>
                  </a:lnTo>
                  <a:lnTo>
                    <a:pt x="79" y="0"/>
                  </a:lnTo>
                  <a:lnTo>
                    <a:pt x="65" y="7"/>
                  </a:lnTo>
                  <a:lnTo>
                    <a:pt x="65" y="57"/>
                  </a:lnTo>
                  <a:lnTo>
                    <a:pt x="65" y="57"/>
                  </a:lnTo>
                  <a:lnTo>
                    <a:pt x="65" y="57"/>
                  </a:lnTo>
                  <a:lnTo>
                    <a:pt x="57" y="64"/>
                  </a:lnTo>
                  <a:lnTo>
                    <a:pt x="57" y="64"/>
                  </a:lnTo>
                  <a:lnTo>
                    <a:pt x="8" y="64"/>
                  </a:lnTo>
                  <a:lnTo>
                    <a:pt x="0" y="93"/>
                  </a:lnTo>
                  <a:lnTo>
                    <a:pt x="36" y="121"/>
                  </a:lnTo>
                  <a:lnTo>
                    <a:pt x="36" y="129"/>
                  </a:lnTo>
                  <a:lnTo>
                    <a:pt x="36" y="129"/>
                  </a:lnTo>
                  <a:lnTo>
                    <a:pt x="36" y="136"/>
                  </a:lnTo>
                  <a:lnTo>
                    <a:pt x="36" y="136"/>
                  </a:lnTo>
                  <a:lnTo>
                    <a:pt x="8" y="171"/>
                  </a:lnTo>
                  <a:lnTo>
                    <a:pt x="29" y="200"/>
                  </a:lnTo>
                  <a:lnTo>
                    <a:pt x="72" y="193"/>
                  </a:lnTo>
                  <a:lnTo>
                    <a:pt x="79" y="193"/>
                  </a:lnTo>
                  <a:lnTo>
                    <a:pt x="79" y="193"/>
                  </a:lnTo>
                  <a:lnTo>
                    <a:pt x="86" y="200"/>
                  </a:lnTo>
                  <a:lnTo>
                    <a:pt x="86" y="200"/>
                  </a:lnTo>
                  <a:lnTo>
                    <a:pt x="100" y="243"/>
                  </a:lnTo>
                  <a:lnTo>
                    <a:pt x="136" y="250"/>
                  </a:lnTo>
                  <a:lnTo>
                    <a:pt x="150" y="207"/>
                  </a:lnTo>
                  <a:lnTo>
                    <a:pt x="157" y="207"/>
                  </a:lnTo>
                  <a:lnTo>
                    <a:pt x="157" y="207"/>
                  </a:lnTo>
                  <a:lnTo>
                    <a:pt x="164" y="207"/>
                  </a:lnTo>
                  <a:lnTo>
                    <a:pt x="164" y="200"/>
                  </a:lnTo>
                  <a:lnTo>
                    <a:pt x="207" y="221"/>
                  </a:lnTo>
                  <a:lnTo>
                    <a:pt x="236" y="200"/>
                  </a:lnTo>
                  <a:close/>
                  <a:moveTo>
                    <a:pt x="186" y="129"/>
                  </a:moveTo>
                  <a:lnTo>
                    <a:pt x="186" y="136"/>
                  </a:lnTo>
                  <a:lnTo>
                    <a:pt x="186" y="136"/>
                  </a:lnTo>
                  <a:lnTo>
                    <a:pt x="186" y="136"/>
                  </a:lnTo>
                  <a:lnTo>
                    <a:pt x="186" y="143"/>
                  </a:lnTo>
                  <a:lnTo>
                    <a:pt x="186" y="143"/>
                  </a:lnTo>
                  <a:lnTo>
                    <a:pt x="179" y="150"/>
                  </a:lnTo>
                  <a:lnTo>
                    <a:pt x="179" y="150"/>
                  </a:lnTo>
                  <a:lnTo>
                    <a:pt x="179" y="150"/>
                  </a:lnTo>
                  <a:lnTo>
                    <a:pt x="179" y="157"/>
                  </a:lnTo>
                  <a:lnTo>
                    <a:pt x="179" y="157"/>
                  </a:lnTo>
                  <a:lnTo>
                    <a:pt x="172" y="157"/>
                  </a:lnTo>
                  <a:lnTo>
                    <a:pt x="172" y="164"/>
                  </a:lnTo>
                  <a:lnTo>
                    <a:pt x="172" y="164"/>
                  </a:lnTo>
                  <a:lnTo>
                    <a:pt x="172" y="164"/>
                  </a:lnTo>
                  <a:lnTo>
                    <a:pt x="164" y="164"/>
                  </a:lnTo>
                  <a:lnTo>
                    <a:pt x="164" y="171"/>
                  </a:lnTo>
                  <a:lnTo>
                    <a:pt x="164" y="171"/>
                  </a:lnTo>
                  <a:lnTo>
                    <a:pt x="157" y="171"/>
                  </a:lnTo>
                  <a:lnTo>
                    <a:pt x="157" y="171"/>
                  </a:lnTo>
                  <a:lnTo>
                    <a:pt x="157" y="171"/>
                  </a:lnTo>
                  <a:lnTo>
                    <a:pt x="150" y="179"/>
                  </a:lnTo>
                  <a:lnTo>
                    <a:pt x="150" y="179"/>
                  </a:lnTo>
                  <a:lnTo>
                    <a:pt x="150" y="179"/>
                  </a:lnTo>
                  <a:lnTo>
                    <a:pt x="143" y="179"/>
                  </a:lnTo>
                  <a:lnTo>
                    <a:pt x="143" y="179"/>
                  </a:lnTo>
                  <a:lnTo>
                    <a:pt x="136" y="179"/>
                  </a:lnTo>
                  <a:lnTo>
                    <a:pt x="136" y="179"/>
                  </a:lnTo>
                  <a:lnTo>
                    <a:pt x="136" y="179"/>
                  </a:lnTo>
                  <a:lnTo>
                    <a:pt x="129" y="179"/>
                  </a:lnTo>
                  <a:lnTo>
                    <a:pt x="129" y="179"/>
                  </a:lnTo>
                  <a:lnTo>
                    <a:pt x="122" y="179"/>
                  </a:lnTo>
                  <a:lnTo>
                    <a:pt x="122" y="179"/>
                  </a:lnTo>
                  <a:lnTo>
                    <a:pt x="122" y="179"/>
                  </a:lnTo>
                  <a:lnTo>
                    <a:pt x="114" y="179"/>
                  </a:lnTo>
                  <a:lnTo>
                    <a:pt x="114" y="179"/>
                  </a:lnTo>
                  <a:lnTo>
                    <a:pt x="107" y="179"/>
                  </a:lnTo>
                  <a:lnTo>
                    <a:pt x="107" y="179"/>
                  </a:lnTo>
                  <a:lnTo>
                    <a:pt x="107" y="171"/>
                  </a:lnTo>
                  <a:lnTo>
                    <a:pt x="100" y="171"/>
                  </a:lnTo>
                  <a:lnTo>
                    <a:pt x="100" y="171"/>
                  </a:lnTo>
                  <a:lnTo>
                    <a:pt x="100" y="171"/>
                  </a:lnTo>
                  <a:lnTo>
                    <a:pt x="93" y="171"/>
                  </a:lnTo>
                  <a:lnTo>
                    <a:pt x="93" y="164"/>
                  </a:lnTo>
                  <a:lnTo>
                    <a:pt x="86" y="164"/>
                  </a:lnTo>
                  <a:lnTo>
                    <a:pt x="86" y="164"/>
                  </a:lnTo>
                  <a:lnTo>
                    <a:pt x="86" y="164"/>
                  </a:lnTo>
                  <a:lnTo>
                    <a:pt x="86" y="157"/>
                  </a:lnTo>
                  <a:lnTo>
                    <a:pt x="79" y="157"/>
                  </a:lnTo>
                  <a:lnTo>
                    <a:pt x="79" y="157"/>
                  </a:lnTo>
                  <a:lnTo>
                    <a:pt x="79" y="150"/>
                  </a:lnTo>
                  <a:lnTo>
                    <a:pt x="79" y="150"/>
                  </a:lnTo>
                  <a:lnTo>
                    <a:pt x="72" y="150"/>
                  </a:lnTo>
                  <a:lnTo>
                    <a:pt x="72" y="143"/>
                  </a:lnTo>
                  <a:lnTo>
                    <a:pt x="72" y="143"/>
                  </a:lnTo>
                  <a:lnTo>
                    <a:pt x="72" y="143"/>
                  </a:lnTo>
                  <a:lnTo>
                    <a:pt x="72" y="136"/>
                  </a:lnTo>
                  <a:lnTo>
                    <a:pt x="72" y="136"/>
                  </a:lnTo>
                  <a:lnTo>
                    <a:pt x="72" y="129"/>
                  </a:lnTo>
                  <a:lnTo>
                    <a:pt x="65" y="129"/>
                  </a:lnTo>
                  <a:lnTo>
                    <a:pt x="65" y="129"/>
                  </a:lnTo>
                  <a:lnTo>
                    <a:pt x="65" y="121"/>
                  </a:lnTo>
                  <a:lnTo>
                    <a:pt x="65" y="121"/>
                  </a:lnTo>
                  <a:lnTo>
                    <a:pt x="65" y="114"/>
                  </a:lnTo>
                  <a:lnTo>
                    <a:pt x="65" y="114"/>
                  </a:lnTo>
                  <a:lnTo>
                    <a:pt x="65" y="114"/>
                  </a:lnTo>
                  <a:lnTo>
                    <a:pt x="65" y="107"/>
                  </a:lnTo>
                  <a:lnTo>
                    <a:pt x="72" y="107"/>
                  </a:lnTo>
                  <a:lnTo>
                    <a:pt x="72" y="107"/>
                  </a:lnTo>
                  <a:lnTo>
                    <a:pt x="72" y="100"/>
                  </a:lnTo>
                  <a:lnTo>
                    <a:pt x="72" y="100"/>
                  </a:lnTo>
                  <a:lnTo>
                    <a:pt x="72" y="93"/>
                  </a:lnTo>
                  <a:lnTo>
                    <a:pt x="72" y="93"/>
                  </a:lnTo>
                  <a:lnTo>
                    <a:pt x="72" y="93"/>
                  </a:lnTo>
                  <a:lnTo>
                    <a:pt x="79" y="86"/>
                  </a:lnTo>
                  <a:lnTo>
                    <a:pt x="79" y="86"/>
                  </a:lnTo>
                  <a:lnTo>
                    <a:pt x="79" y="86"/>
                  </a:lnTo>
                  <a:lnTo>
                    <a:pt x="79" y="79"/>
                  </a:lnTo>
                  <a:lnTo>
                    <a:pt x="86" y="79"/>
                  </a:lnTo>
                  <a:lnTo>
                    <a:pt x="86" y="79"/>
                  </a:lnTo>
                  <a:lnTo>
                    <a:pt x="86" y="79"/>
                  </a:lnTo>
                  <a:lnTo>
                    <a:pt x="93" y="71"/>
                  </a:lnTo>
                  <a:lnTo>
                    <a:pt x="93" y="71"/>
                  </a:lnTo>
                  <a:lnTo>
                    <a:pt x="93" y="71"/>
                  </a:lnTo>
                  <a:lnTo>
                    <a:pt x="100" y="71"/>
                  </a:lnTo>
                  <a:lnTo>
                    <a:pt x="100" y="71"/>
                  </a:lnTo>
                  <a:lnTo>
                    <a:pt x="100" y="71"/>
                  </a:lnTo>
                  <a:lnTo>
                    <a:pt x="107" y="64"/>
                  </a:lnTo>
                  <a:lnTo>
                    <a:pt x="107" y="64"/>
                  </a:lnTo>
                  <a:lnTo>
                    <a:pt x="107" y="64"/>
                  </a:lnTo>
                  <a:lnTo>
                    <a:pt x="114" y="64"/>
                  </a:lnTo>
                  <a:lnTo>
                    <a:pt x="114" y="64"/>
                  </a:lnTo>
                  <a:lnTo>
                    <a:pt x="122" y="64"/>
                  </a:lnTo>
                  <a:lnTo>
                    <a:pt x="122" y="64"/>
                  </a:lnTo>
                  <a:lnTo>
                    <a:pt x="122" y="64"/>
                  </a:lnTo>
                  <a:lnTo>
                    <a:pt x="129" y="64"/>
                  </a:lnTo>
                  <a:lnTo>
                    <a:pt x="129" y="64"/>
                  </a:lnTo>
                  <a:lnTo>
                    <a:pt x="136" y="64"/>
                  </a:lnTo>
                  <a:lnTo>
                    <a:pt x="136" y="64"/>
                  </a:lnTo>
                  <a:lnTo>
                    <a:pt x="136" y="64"/>
                  </a:lnTo>
                  <a:lnTo>
                    <a:pt x="143" y="71"/>
                  </a:lnTo>
                  <a:lnTo>
                    <a:pt x="143" y="71"/>
                  </a:lnTo>
                  <a:lnTo>
                    <a:pt x="150" y="71"/>
                  </a:lnTo>
                  <a:lnTo>
                    <a:pt x="150" y="71"/>
                  </a:lnTo>
                  <a:lnTo>
                    <a:pt x="150" y="71"/>
                  </a:lnTo>
                  <a:lnTo>
                    <a:pt x="157" y="71"/>
                  </a:lnTo>
                  <a:lnTo>
                    <a:pt x="157" y="79"/>
                  </a:lnTo>
                  <a:lnTo>
                    <a:pt x="164" y="79"/>
                  </a:lnTo>
                  <a:lnTo>
                    <a:pt x="164" y="79"/>
                  </a:lnTo>
                  <a:lnTo>
                    <a:pt x="164" y="79"/>
                  </a:lnTo>
                  <a:lnTo>
                    <a:pt x="172" y="86"/>
                  </a:lnTo>
                  <a:lnTo>
                    <a:pt x="172" y="86"/>
                  </a:lnTo>
                  <a:lnTo>
                    <a:pt x="172" y="86"/>
                  </a:lnTo>
                  <a:lnTo>
                    <a:pt x="172" y="93"/>
                  </a:lnTo>
                  <a:lnTo>
                    <a:pt x="179" y="93"/>
                  </a:lnTo>
                  <a:lnTo>
                    <a:pt x="179" y="93"/>
                  </a:lnTo>
                  <a:lnTo>
                    <a:pt x="179" y="100"/>
                  </a:lnTo>
                  <a:lnTo>
                    <a:pt x="179" y="100"/>
                  </a:lnTo>
                  <a:lnTo>
                    <a:pt x="179" y="100"/>
                  </a:lnTo>
                  <a:lnTo>
                    <a:pt x="179" y="107"/>
                  </a:lnTo>
                  <a:lnTo>
                    <a:pt x="186" y="107"/>
                  </a:lnTo>
                  <a:lnTo>
                    <a:pt x="186" y="114"/>
                  </a:lnTo>
                  <a:lnTo>
                    <a:pt x="186" y="114"/>
                  </a:lnTo>
                  <a:lnTo>
                    <a:pt x="186" y="114"/>
                  </a:lnTo>
                  <a:lnTo>
                    <a:pt x="186" y="121"/>
                  </a:lnTo>
                  <a:lnTo>
                    <a:pt x="186" y="121"/>
                  </a:lnTo>
                  <a:lnTo>
                    <a:pt x="186" y="121"/>
                  </a:lnTo>
                  <a:lnTo>
                    <a:pt x="186" y="129"/>
                  </a:lnTo>
                  <a:lnTo>
                    <a:pt x="186"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7" name="Freeform 36"/>
            <p:cNvSpPr>
              <a:spLocks/>
            </p:cNvSpPr>
            <p:nvPr/>
          </p:nvSpPr>
          <p:spPr bwMode="auto">
            <a:xfrm>
              <a:off x="4086" y="1600"/>
              <a:ext cx="256" cy="292"/>
            </a:xfrm>
            <a:custGeom>
              <a:avLst/>
              <a:gdLst>
                <a:gd name="T0" fmla="*/ 11 w 36"/>
                <a:gd name="T1" fmla="*/ 37 h 41"/>
                <a:gd name="T2" fmla="*/ 33 w 36"/>
                <a:gd name="T3" fmla="*/ 27 h 41"/>
                <a:gd name="T4" fmla="*/ 23 w 36"/>
                <a:gd name="T5" fmla="*/ 4 h 41"/>
                <a:gd name="T6" fmla="*/ 0 w 36"/>
                <a:gd name="T7" fmla="*/ 14 h 41"/>
                <a:gd name="T8" fmla="*/ 9 w 36"/>
                <a:gd name="T9" fmla="*/ 35 h 41"/>
                <a:gd name="T10" fmla="*/ 11 w 36"/>
                <a:gd name="T11" fmla="*/ 37 h 41"/>
              </a:gdLst>
              <a:ahLst/>
              <a:cxnLst>
                <a:cxn ang="0">
                  <a:pos x="T0" y="T1"/>
                </a:cxn>
                <a:cxn ang="0">
                  <a:pos x="T2" y="T3"/>
                </a:cxn>
                <a:cxn ang="0">
                  <a:pos x="T4" y="T5"/>
                </a:cxn>
                <a:cxn ang="0">
                  <a:pos x="T6" y="T7"/>
                </a:cxn>
                <a:cxn ang="0">
                  <a:pos x="T8" y="T9"/>
                </a:cxn>
                <a:cxn ang="0">
                  <a:pos x="T10" y="T11"/>
                </a:cxn>
              </a:cxnLst>
              <a:rect l="0" t="0" r="r" b="b"/>
              <a:pathLst>
                <a:path w="36" h="41">
                  <a:moveTo>
                    <a:pt x="11" y="37"/>
                  </a:moveTo>
                  <a:cubicBezTo>
                    <a:pt x="19" y="41"/>
                    <a:pt x="29" y="36"/>
                    <a:pt x="33" y="27"/>
                  </a:cubicBezTo>
                  <a:cubicBezTo>
                    <a:pt x="36" y="18"/>
                    <a:pt x="32" y="8"/>
                    <a:pt x="23" y="4"/>
                  </a:cubicBezTo>
                  <a:cubicBezTo>
                    <a:pt x="14" y="0"/>
                    <a:pt x="4" y="5"/>
                    <a:pt x="0" y="14"/>
                  </a:cubicBezTo>
                  <a:cubicBezTo>
                    <a:pt x="6" y="20"/>
                    <a:pt x="9" y="27"/>
                    <a:pt x="9" y="35"/>
                  </a:cubicBezTo>
                  <a:cubicBezTo>
                    <a:pt x="9" y="36"/>
                    <a:pt x="10" y="37"/>
                    <a:pt x="11"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8" name="Freeform 37"/>
            <p:cNvSpPr>
              <a:spLocks/>
            </p:cNvSpPr>
            <p:nvPr/>
          </p:nvSpPr>
          <p:spPr bwMode="auto">
            <a:xfrm>
              <a:off x="3772" y="1685"/>
              <a:ext cx="328" cy="321"/>
            </a:xfrm>
            <a:custGeom>
              <a:avLst/>
              <a:gdLst>
                <a:gd name="T0" fmla="*/ 23 w 46"/>
                <a:gd name="T1" fmla="*/ 45 h 45"/>
                <a:gd name="T2" fmla="*/ 46 w 46"/>
                <a:gd name="T3" fmla="*/ 22 h 45"/>
                <a:gd name="T4" fmla="*/ 23 w 46"/>
                <a:gd name="T5" fmla="*/ 0 h 45"/>
                <a:gd name="T6" fmla="*/ 0 w 46"/>
                <a:gd name="T7" fmla="*/ 23 h 45"/>
                <a:gd name="T8" fmla="*/ 23 w 46"/>
                <a:gd name="T9" fmla="*/ 45 h 45"/>
              </a:gdLst>
              <a:ahLst/>
              <a:cxnLst>
                <a:cxn ang="0">
                  <a:pos x="T0" y="T1"/>
                </a:cxn>
                <a:cxn ang="0">
                  <a:pos x="T2" y="T3"/>
                </a:cxn>
                <a:cxn ang="0">
                  <a:pos x="T4" y="T5"/>
                </a:cxn>
                <a:cxn ang="0">
                  <a:pos x="T6" y="T7"/>
                </a:cxn>
                <a:cxn ang="0">
                  <a:pos x="T8" y="T9"/>
                </a:cxn>
              </a:cxnLst>
              <a:rect l="0" t="0" r="r" b="b"/>
              <a:pathLst>
                <a:path w="46" h="45">
                  <a:moveTo>
                    <a:pt x="23" y="45"/>
                  </a:moveTo>
                  <a:cubicBezTo>
                    <a:pt x="36" y="45"/>
                    <a:pt x="46" y="35"/>
                    <a:pt x="46" y="22"/>
                  </a:cubicBezTo>
                  <a:cubicBezTo>
                    <a:pt x="46" y="10"/>
                    <a:pt x="35" y="0"/>
                    <a:pt x="23" y="0"/>
                  </a:cubicBezTo>
                  <a:cubicBezTo>
                    <a:pt x="10" y="0"/>
                    <a:pt x="0" y="10"/>
                    <a:pt x="0" y="23"/>
                  </a:cubicBezTo>
                  <a:cubicBezTo>
                    <a:pt x="0" y="35"/>
                    <a:pt x="10" y="45"/>
                    <a:pt x="23"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89" name="Freeform 38"/>
            <p:cNvSpPr>
              <a:spLocks/>
            </p:cNvSpPr>
            <p:nvPr/>
          </p:nvSpPr>
          <p:spPr bwMode="auto">
            <a:xfrm>
              <a:off x="3530" y="1621"/>
              <a:ext cx="257" cy="257"/>
            </a:xfrm>
            <a:custGeom>
              <a:avLst/>
              <a:gdLst>
                <a:gd name="T0" fmla="*/ 24 w 36"/>
                <a:gd name="T1" fmla="*/ 35 h 36"/>
                <a:gd name="T2" fmla="*/ 27 w 36"/>
                <a:gd name="T3" fmla="*/ 32 h 36"/>
                <a:gd name="T4" fmla="*/ 35 w 36"/>
                <a:gd name="T5" fmla="*/ 12 h 36"/>
                <a:gd name="T6" fmla="*/ 35 w 36"/>
                <a:gd name="T7" fmla="*/ 9 h 36"/>
                <a:gd name="T8" fmla="*/ 19 w 36"/>
                <a:gd name="T9" fmla="*/ 0 h 36"/>
                <a:gd name="T10" fmla="*/ 3 w 36"/>
                <a:gd name="T11" fmla="*/ 10 h 36"/>
                <a:gd name="T12" fmla="*/ 6 w 36"/>
                <a:gd name="T13" fmla="*/ 29 h 36"/>
                <a:gd name="T14" fmla="*/ 24 w 36"/>
                <a:gd name="T15" fmla="*/ 35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4" y="35"/>
                  </a:moveTo>
                  <a:cubicBezTo>
                    <a:pt x="26" y="34"/>
                    <a:pt x="27" y="34"/>
                    <a:pt x="27" y="32"/>
                  </a:cubicBezTo>
                  <a:cubicBezTo>
                    <a:pt x="27" y="24"/>
                    <a:pt x="29" y="17"/>
                    <a:pt x="35" y="12"/>
                  </a:cubicBezTo>
                  <a:cubicBezTo>
                    <a:pt x="36" y="10"/>
                    <a:pt x="35" y="10"/>
                    <a:pt x="35" y="9"/>
                  </a:cubicBezTo>
                  <a:cubicBezTo>
                    <a:pt x="31" y="3"/>
                    <a:pt x="26" y="0"/>
                    <a:pt x="19" y="0"/>
                  </a:cubicBezTo>
                  <a:cubicBezTo>
                    <a:pt x="12" y="0"/>
                    <a:pt x="7" y="3"/>
                    <a:pt x="3" y="10"/>
                  </a:cubicBezTo>
                  <a:cubicBezTo>
                    <a:pt x="0" y="17"/>
                    <a:pt x="1" y="23"/>
                    <a:pt x="6" y="29"/>
                  </a:cubicBezTo>
                  <a:cubicBezTo>
                    <a:pt x="11" y="35"/>
                    <a:pt x="17" y="36"/>
                    <a:pt x="24"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90" name="Freeform 39"/>
            <p:cNvSpPr>
              <a:spLocks/>
            </p:cNvSpPr>
            <p:nvPr/>
          </p:nvSpPr>
          <p:spPr bwMode="auto">
            <a:xfrm>
              <a:off x="3708" y="2006"/>
              <a:ext cx="535" cy="522"/>
            </a:xfrm>
            <a:custGeom>
              <a:avLst/>
              <a:gdLst>
                <a:gd name="T0" fmla="*/ 49 w 75"/>
                <a:gd name="T1" fmla="*/ 1 h 73"/>
                <a:gd name="T2" fmla="*/ 45 w 75"/>
                <a:gd name="T3" fmla="*/ 2 h 73"/>
                <a:gd name="T4" fmla="*/ 32 w 75"/>
                <a:gd name="T5" fmla="*/ 18 h 73"/>
                <a:gd name="T6" fmla="*/ 18 w 75"/>
                <a:gd name="T7" fmla="*/ 2 h 73"/>
                <a:gd name="T8" fmla="*/ 13 w 75"/>
                <a:gd name="T9" fmla="*/ 2 h 73"/>
                <a:gd name="T10" fmla="*/ 2 w 75"/>
                <a:gd name="T11" fmla="*/ 13 h 73"/>
                <a:gd name="T12" fmla="*/ 8 w 75"/>
                <a:gd name="T13" fmla="*/ 10 h 73"/>
                <a:gd name="T14" fmla="*/ 11 w 75"/>
                <a:gd name="T15" fmla="*/ 9 h 73"/>
                <a:gd name="T16" fmla="*/ 12 w 75"/>
                <a:gd name="T17" fmla="*/ 12 h 73"/>
                <a:gd name="T18" fmla="*/ 17 w 75"/>
                <a:gd name="T19" fmla="*/ 17 h 73"/>
                <a:gd name="T20" fmla="*/ 19 w 75"/>
                <a:gd name="T21" fmla="*/ 19 h 73"/>
                <a:gd name="T22" fmla="*/ 17 w 75"/>
                <a:gd name="T23" fmla="*/ 22 h 73"/>
                <a:gd name="T24" fmla="*/ 13 w 75"/>
                <a:gd name="T25" fmla="*/ 28 h 73"/>
                <a:gd name="T26" fmla="*/ 20 w 75"/>
                <a:gd name="T27" fmla="*/ 32 h 73"/>
                <a:gd name="T28" fmla="*/ 22 w 75"/>
                <a:gd name="T29" fmla="*/ 33 h 73"/>
                <a:gd name="T30" fmla="*/ 22 w 75"/>
                <a:gd name="T31" fmla="*/ 36 h 73"/>
                <a:gd name="T32" fmla="*/ 20 w 75"/>
                <a:gd name="T33" fmla="*/ 43 h 73"/>
                <a:gd name="T34" fmla="*/ 19 w 75"/>
                <a:gd name="T35" fmla="*/ 46 h 73"/>
                <a:gd name="T36" fmla="*/ 16 w 75"/>
                <a:gd name="T37" fmla="*/ 46 h 73"/>
                <a:gd name="T38" fmla="*/ 8 w 75"/>
                <a:gd name="T39" fmla="*/ 47 h 73"/>
                <a:gd name="T40" fmla="*/ 9 w 75"/>
                <a:gd name="T41" fmla="*/ 54 h 73"/>
                <a:gd name="T42" fmla="*/ 10 w 75"/>
                <a:gd name="T43" fmla="*/ 57 h 73"/>
                <a:gd name="T44" fmla="*/ 7 w 75"/>
                <a:gd name="T45" fmla="*/ 58 h 73"/>
                <a:gd name="T46" fmla="*/ 0 w 75"/>
                <a:gd name="T47" fmla="*/ 61 h 73"/>
                <a:gd name="T48" fmla="*/ 4 w 75"/>
                <a:gd name="T49" fmla="*/ 64 h 73"/>
                <a:gd name="T50" fmla="*/ 48 w 75"/>
                <a:gd name="T51" fmla="*/ 70 h 73"/>
                <a:gd name="T52" fmla="*/ 69 w 75"/>
                <a:gd name="T53" fmla="*/ 59 h 73"/>
                <a:gd name="T54" fmla="*/ 74 w 75"/>
                <a:gd name="T55" fmla="*/ 47 h 73"/>
                <a:gd name="T56" fmla="*/ 49 w 75"/>
                <a:gd name="T5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73">
                  <a:moveTo>
                    <a:pt x="49" y="1"/>
                  </a:moveTo>
                  <a:cubicBezTo>
                    <a:pt x="48" y="0"/>
                    <a:pt x="47" y="0"/>
                    <a:pt x="45" y="2"/>
                  </a:cubicBezTo>
                  <a:cubicBezTo>
                    <a:pt x="41" y="7"/>
                    <a:pt x="37" y="12"/>
                    <a:pt x="32" y="18"/>
                  </a:cubicBezTo>
                  <a:cubicBezTo>
                    <a:pt x="27" y="12"/>
                    <a:pt x="22" y="7"/>
                    <a:pt x="18" y="2"/>
                  </a:cubicBezTo>
                  <a:cubicBezTo>
                    <a:pt x="16" y="0"/>
                    <a:pt x="15" y="0"/>
                    <a:pt x="13" y="2"/>
                  </a:cubicBezTo>
                  <a:cubicBezTo>
                    <a:pt x="8" y="5"/>
                    <a:pt x="5" y="9"/>
                    <a:pt x="2" y="13"/>
                  </a:cubicBezTo>
                  <a:cubicBezTo>
                    <a:pt x="8" y="10"/>
                    <a:pt x="8" y="10"/>
                    <a:pt x="8" y="10"/>
                  </a:cubicBezTo>
                  <a:cubicBezTo>
                    <a:pt x="11" y="9"/>
                    <a:pt x="11" y="9"/>
                    <a:pt x="11" y="9"/>
                  </a:cubicBezTo>
                  <a:cubicBezTo>
                    <a:pt x="12" y="12"/>
                    <a:pt x="12" y="12"/>
                    <a:pt x="12" y="12"/>
                  </a:cubicBezTo>
                  <a:cubicBezTo>
                    <a:pt x="17" y="17"/>
                    <a:pt x="17" y="17"/>
                    <a:pt x="17" y="17"/>
                  </a:cubicBezTo>
                  <a:cubicBezTo>
                    <a:pt x="19" y="19"/>
                    <a:pt x="19" y="19"/>
                    <a:pt x="19" y="19"/>
                  </a:cubicBezTo>
                  <a:cubicBezTo>
                    <a:pt x="17" y="22"/>
                    <a:pt x="17" y="22"/>
                    <a:pt x="17" y="22"/>
                  </a:cubicBezTo>
                  <a:cubicBezTo>
                    <a:pt x="13" y="28"/>
                    <a:pt x="13" y="28"/>
                    <a:pt x="13" y="28"/>
                  </a:cubicBezTo>
                  <a:cubicBezTo>
                    <a:pt x="20" y="32"/>
                    <a:pt x="20" y="32"/>
                    <a:pt x="20" y="32"/>
                  </a:cubicBezTo>
                  <a:cubicBezTo>
                    <a:pt x="22" y="33"/>
                    <a:pt x="22" y="33"/>
                    <a:pt x="22" y="33"/>
                  </a:cubicBezTo>
                  <a:cubicBezTo>
                    <a:pt x="22" y="36"/>
                    <a:pt x="22" y="36"/>
                    <a:pt x="22" y="36"/>
                  </a:cubicBezTo>
                  <a:cubicBezTo>
                    <a:pt x="20" y="43"/>
                    <a:pt x="20" y="43"/>
                    <a:pt x="20" y="43"/>
                  </a:cubicBezTo>
                  <a:cubicBezTo>
                    <a:pt x="19" y="46"/>
                    <a:pt x="19" y="46"/>
                    <a:pt x="19" y="46"/>
                  </a:cubicBezTo>
                  <a:cubicBezTo>
                    <a:pt x="16" y="46"/>
                    <a:pt x="16" y="46"/>
                    <a:pt x="16" y="46"/>
                  </a:cubicBezTo>
                  <a:cubicBezTo>
                    <a:pt x="8" y="47"/>
                    <a:pt x="8" y="47"/>
                    <a:pt x="8" y="47"/>
                  </a:cubicBezTo>
                  <a:cubicBezTo>
                    <a:pt x="9" y="54"/>
                    <a:pt x="9" y="54"/>
                    <a:pt x="9" y="54"/>
                  </a:cubicBezTo>
                  <a:cubicBezTo>
                    <a:pt x="10" y="57"/>
                    <a:pt x="10" y="57"/>
                    <a:pt x="10" y="57"/>
                  </a:cubicBezTo>
                  <a:cubicBezTo>
                    <a:pt x="7" y="58"/>
                    <a:pt x="7" y="58"/>
                    <a:pt x="7" y="58"/>
                  </a:cubicBezTo>
                  <a:cubicBezTo>
                    <a:pt x="0" y="61"/>
                    <a:pt x="0" y="61"/>
                    <a:pt x="0" y="61"/>
                  </a:cubicBezTo>
                  <a:cubicBezTo>
                    <a:pt x="2" y="62"/>
                    <a:pt x="3" y="63"/>
                    <a:pt x="4" y="64"/>
                  </a:cubicBezTo>
                  <a:cubicBezTo>
                    <a:pt x="18" y="71"/>
                    <a:pt x="33" y="73"/>
                    <a:pt x="48" y="70"/>
                  </a:cubicBezTo>
                  <a:cubicBezTo>
                    <a:pt x="56" y="68"/>
                    <a:pt x="63" y="65"/>
                    <a:pt x="69" y="59"/>
                  </a:cubicBezTo>
                  <a:cubicBezTo>
                    <a:pt x="72" y="56"/>
                    <a:pt x="75" y="52"/>
                    <a:pt x="74" y="47"/>
                  </a:cubicBezTo>
                  <a:cubicBezTo>
                    <a:pt x="74" y="28"/>
                    <a:pt x="66" y="12"/>
                    <a:pt x="49"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91" name="Freeform 40"/>
            <p:cNvSpPr>
              <a:spLocks/>
            </p:cNvSpPr>
            <p:nvPr/>
          </p:nvSpPr>
          <p:spPr bwMode="auto">
            <a:xfrm>
              <a:off x="3437" y="2156"/>
              <a:ext cx="36" cy="50"/>
            </a:xfrm>
            <a:custGeom>
              <a:avLst/>
              <a:gdLst>
                <a:gd name="T0" fmla="*/ 1 w 5"/>
                <a:gd name="T1" fmla="*/ 1 h 7"/>
                <a:gd name="T2" fmla="*/ 0 w 5"/>
                <a:gd name="T3" fmla="*/ 0 h 7"/>
                <a:gd name="T4" fmla="*/ 4 w 5"/>
                <a:gd name="T5" fmla="*/ 7 h 7"/>
                <a:gd name="T6" fmla="*/ 4 w 5"/>
                <a:gd name="T7" fmla="*/ 7 h 7"/>
                <a:gd name="T8" fmla="*/ 5 w 5"/>
                <a:gd name="T9" fmla="*/ 7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0" y="0"/>
                    <a:pt x="0" y="0"/>
                    <a:pt x="0" y="0"/>
                  </a:cubicBezTo>
                  <a:cubicBezTo>
                    <a:pt x="1" y="3"/>
                    <a:pt x="2" y="5"/>
                    <a:pt x="4" y="7"/>
                  </a:cubicBezTo>
                  <a:cubicBezTo>
                    <a:pt x="4" y="7"/>
                    <a:pt x="4" y="7"/>
                    <a:pt x="4" y="7"/>
                  </a:cubicBezTo>
                  <a:cubicBezTo>
                    <a:pt x="5" y="7"/>
                    <a:pt x="5" y="7"/>
                    <a:pt x="5" y="7"/>
                  </a:cubicBezTo>
                  <a:lnTo>
                    <a:pt x="1"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92" name="Freeform 41"/>
            <p:cNvSpPr>
              <a:spLocks noEditPoints="1"/>
            </p:cNvSpPr>
            <p:nvPr/>
          </p:nvSpPr>
          <p:spPr bwMode="auto">
            <a:xfrm>
              <a:off x="3245" y="2313"/>
              <a:ext cx="264" cy="243"/>
            </a:xfrm>
            <a:custGeom>
              <a:avLst/>
              <a:gdLst>
                <a:gd name="T0" fmla="*/ 256 w 264"/>
                <a:gd name="T1" fmla="*/ 172 h 243"/>
                <a:gd name="T2" fmla="*/ 221 w 264"/>
                <a:gd name="T3" fmla="*/ 108 h 243"/>
                <a:gd name="T4" fmla="*/ 221 w 264"/>
                <a:gd name="T5" fmla="*/ 100 h 243"/>
                <a:gd name="T6" fmla="*/ 178 w 264"/>
                <a:gd name="T7" fmla="*/ 50 h 243"/>
                <a:gd name="T8" fmla="*/ 171 w 264"/>
                <a:gd name="T9" fmla="*/ 50 h 243"/>
                <a:gd name="T10" fmla="*/ 114 w 264"/>
                <a:gd name="T11" fmla="*/ 0 h 243"/>
                <a:gd name="T12" fmla="*/ 93 w 264"/>
                <a:gd name="T13" fmla="*/ 50 h 243"/>
                <a:gd name="T14" fmla="*/ 43 w 264"/>
                <a:gd name="T15" fmla="*/ 36 h 243"/>
                <a:gd name="T16" fmla="*/ 50 w 264"/>
                <a:gd name="T17" fmla="*/ 100 h 243"/>
                <a:gd name="T18" fmla="*/ 43 w 264"/>
                <a:gd name="T19" fmla="*/ 115 h 243"/>
                <a:gd name="T20" fmla="*/ 57 w 264"/>
                <a:gd name="T21" fmla="*/ 172 h 243"/>
                <a:gd name="T22" fmla="*/ 64 w 264"/>
                <a:gd name="T23" fmla="*/ 179 h 243"/>
                <a:gd name="T24" fmla="*/ 93 w 264"/>
                <a:gd name="T25" fmla="*/ 243 h 243"/>
                <a:gd name="T26" fmla="*/ 135 w 264"/>
                <a:gd name="T27" fmla="*/ 207 h 243"/>
                <a:gd name="T28" fmla="*/ 178 w 264"/>
                <a:gd name="T29" fmla="*/ 243 h 243"/>
                <a:gd name="T30" fmla="*/ 199 w 264"/>
                <a:gd name="T31" fmla="*/ 179 h 243"/>
                <a:gd name="T32" fmla="*/ 207 w 264"/>
                <a:gd name="T33" fmla="*/ 172 h 243"/>
                <a:gd name="T34" fmla="*/ 192 w 264"/>
                <a:gd name="T35" fmla="*/ 129 h 243"/>
                <a:gd name="T36" fmla="*/ 192 w 264"/>
                <a:gd name="T37" fmla="*/ 136 h 243"/>
                <a:gd name="T38" fmla="*/ 192 w 264"/>
                <a:gd name="T39" fmla="*/ 143 h 243"/>
                <a:gd name="T40" fmla="*/ 185 w 264"/>
                <a:gd name="T41" fmla="*/ 150 h 243"/>
                <a:gd name="T42" fmla="*/ 185 w 264"/>
                <a:gd name="T43" fmla="*/ 158 h 243"/>
                <a:gd name="T44" fmla="*/ 178 w 264"/>
                <a:gd name="T45" fmla="*/ 165 h 243"/>
                <a:gd name="T46" fmla="*/ 171 w 264"/>
                <a:gd name="T47" fmla="*/ 172 h 243"/>
                <a:gd name="T48" fmla="*/ 164 w 264"/>
                <a:gd name="T49" fmla="*/ 172 h 243"/>
                <a:gd name="T50" fmla="*/ 157 w 264"/>
                <a:gd name="T51" fmla="*/ 179 h 243"/>
                <a:gd name="T52" fmla="*/ 150 w 264"/>
                <a:gd name="T53" fmla="*/ 179 h 243"/>
                <a:gd name="T54" fmla="*/ 135 w 264"/>
                <a:gd name="T55" fmla="*/ 179 h 243"/>
                <a:gd name="T56" fmla="*/ 128 w 264"/>
                <a:gd name="T57" fmla="*/ 179 h 243"/>
                <a:gd name="T58" fmla="*/ 121 w 264"/>
                <a:gd name="T59" fmla="*/ 179 h 243"/>
                <a:gd name="T60" fmla="*/ 114 w 264"/>
                <a:gd name="T61" fmla="*/ 179 h 243"/>
                <a:gd name="T62" fmla="*/ 100 w 264"/>
                <a:gd name="T63" fmla="*/ 172 h 243"/>
                <a:gd name="T64" fmla="*/ 93 w 264"/>
                <a:gd name="T65" fmla="*/ 172 h 243"/>
                <a:gd name="T66" fmla="*/ 93 w 264"/>
                <a:gd name="T67" fmla="*/ 165 h 243"/>
                <a:gd name="T68" fmla="*/ 85 w 264"/>
                <a:gd name="T69" fmla="*/ 158 h 243"/>
                <a:gd name="T70" fmla="*/ 78 w 264"/>
                <a:gd name="T71" fmla="*/ 150 h 243"/>
                <a:gd name="T72" fmla="*/ 78 w 264"/>
                <a:gd name="T73" fmla="*/ 143 h 243"/>
                <a:gd name="T74" fmla="*/ 71 w 264"/>
                <a:gd name="T75" fmla="*/ 136 h 243"/>
                <a:gd name="T76" fmla="*/ 71 w 264"/>
                <a:gd name="T77" fmla="*/ 122 h 243"/>
                <a:gd name="T78" fmla="*/ 71 w 264"/>
                <a:gd name="T79" fmla="*/ 115 h 243"/>
                <a:gd name="T80" fmla="*/ 78 w 264"/>
                <a:gd name="T81" fmla="*/ 108 h 243"/>
                <a:gd name="T82" fmla="*/ 78 w 264"/>
                <a:gd name="T83" fmla="*/ 100 h 243"/>
                <a:gd name="T84" fmla="*/ 85 w 264"/>
                <a:gd name="T85" fmla="*/ 93 h 243"/>
                <a:gd name="T86" fmla="*/ 93 w 264"/>
                <a:gd name="T87" fmla="*/ 86 h 243"/>
                <a:gd name="T88" fmla="*/ 93 w 264"/>
                <a:gd name="T89" fmla="*/ 79 h 243"/>
                <a:gd name="T90" fmla="*/ 100 w 264"/>
                <a:gd name="T91" fmla="*/ 79 h 243"/>
                <a:gd name="T92" fmla="*/ 114 w 264"/>
                <a:gd name="T93" fmla="*/ 72 h 243"/>
                <a:gd name="T94" fmla="*/ 121 w 264"/>
                <a:gd name="T95" fmla="*/ 72 h 243"/>
                <a:gd name="T96" fmla="*/ 128 w 264"/>
                <a:gd name="T97" fmla="*/ 72 h 243"/>
                <a:gd name="T98" fmla="*/ 135 w 264"/>
                <a:gd name="T99" fmla="*/ 72 h 243"/>
                <a:gd name="T100" fmla="*/ 150 w 264"/>
                <a:gd name="T101" fmla="*/ 72 h 243"/>
                <a:gd name="T102" fmla="*/ 157 w 264"/>
                <a:gd name="T103" fmla="*/ 72 h 243"/>
                <a:gd name="T104" fmla="*/ 164 w 264"/>
                <a:gd name="T105" fmla="*/ 72 h 243"/>
                <a:gd name="T106" fmla="*/ 171 w 264"/>
                <a:gd name="T107" fmla="*/ 79 h 243"/>
                <a:gd name="T108" fmla="*/ 178 w 264"/>
                <a:gd name="T109" fmla="*/ 86 h 243"/>
                <a:gd name="T110" fmla="*/ 185 w 264"/>
                <a:gd name="T111" fmla="*/ 93 h 243"/>
                <a:gd name="T112" fmla="*/ 185 w 264"/>
                <a:gd name="T113" fmla="*/ 100 h 243"/>
                <a:gd name="T114" fmla="*/ 192 w 264"/>
                <a:gd name="T115" fmla="*/ 108 h 243"/>
                <a:gd name="T116" fmla="*/ 192 w 264"/>
                <a:gd name="T117" fmla="*/ 115 h 243"/>
                <a:gd name="T118" fmla="*/ 192 w 264"/>
                <a:gd name="T119" fmla="*/ 1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4" h="243">
                  <a:moveTo>
                    <a:pt x="242" y="172"/>
                  </a:moveTo>
                  <a:lnTo>
                    <a:pt x="249" y="172"/>
                  </a:lnTo>
                  <a:lnTo>
                    <a:pt x="256" y="172"/>
                  </a:lnTo>
                  <a:lnTo>
                    <a:pt x="264" y="136"/>
                  </a:lnTo>
                  <a:lnTo>
                    <a:pt x="221" y="115"/>
                  </a:lnTo>
                  <a:lnTo>
                    <a:pt x="221" y="108"/>
                  </a:lnTo>
                  <a:lnTo>
                    <a:pt x="221" y="108"/>
                  </a:lnTo>
                  <a:lnTo>
                    <a:pt x="221" y="100"/>
                  </a:lnTo>
                  <a:lnTo>
                    <a:pt x="221" y="100"/>
                  </a:lnTo>
                  <a:lnTo>
                    <a:pt x="249" y="65"/>
                  </a:lnTo>
                  <a:lnTo>
                    <a:pt x="228" y="36"/>
                  </a:lnTo>
                  <a:lnTo>
                    <a:pt x="178" y="50"/>
                  </a:lnTo>
                  <a:lnTo>
                    <a:pt x="178" y="50"/>
                  </a:lnTo>
                  <a:lnTo>
                    <a:pt x="171" y="50"/>
                  </a:lnTo>
                  <a:lnTo>
                    <a:pt x="171" y="50"/>
                  </a:lnTo>
                  <a:lnTo>
                    <a:pt x="164" y="43"/>
                  </a:lnTo>
                  <a:lnTo>
                    <a:pt x="150" y="0"/>
                  </a:lnTo>
                  <a:lnTo>
                    <a:pt x="114" y="0"/>
                  </a:lnTo>
                  <a:lnTo>
                    <a:pt x="100" y="43"/>
                  </a:lnTo>
                  <a:lnTo>
                    <a:pt x="100" y="50"/>
                  </a:lnTo>
                  <a:lnTo>
                    <a:pt x="93" y="50"/>
                  </a:lnTo>
                  <a:lnTo>
                    <a:pt x="93" y="50"/>
                  </a:lnTo>
                  <a:lnTo>
                    <a:pt x="85" y="50"/>
                  </a:lnTo>
                  <a:lnTo>
                    <a:pt x="43" y="36"/>
                  </a:lnTo>
                  <a:lnTo>
                    <a:pt x="21" y="65"/>
                  </a:lnTo>
                  <a:lnTo>
                    <a:pt x="50" y="100"/>
                  </a:lnTo>
                  <a:lnTo>
                    <a:pt x="50" y="100"/>
                  </a:lnTo>
                  <a:lnTo>
                    <a:pt x="43" y="108"/>
                  </a:lnTo>
                  <a:lnTo>
                    <a:pt x="43" y="108"/>
                  </a:lnTo>
                  <a:lnTo>
                    <a:pt x="43" y="115"/>
                  </a:lnTo>
                  <a:lnTo>
                    <a:pt x="0" y="136"/>
                  </a:lnTo>
                  <a:lnTo>
                    <a:pt x="7" y="165"/>
                  </a:lnTo>
                  <a:lnTo>
                    <a:pt x="57" y="172"/>
                  </a:lnTo>
                  <a:lnTo>
                    <a:pt x="64" y="172"/>
                  </a:lnTo>
                  <a:lnTo>
                    <a:pt x="64" y="179"/>
                  </a:lnTo>
                  <a:lnTo>
                    <a:pt x="64" y="179"/>
                  </a:lnTo>
                  <a:lnTo>
                    <a:pt x="71" y="186"/>
                  </a:lnTo>
                  <a:lnTo>
                    <a:pt x="64" y="229"/>
                  </a:lnTo>
                  <a:lnTo>
                    <a:pt x="93" y="243"/>
                  </a:lnTo>
                  <a:lnTo>
                    <a:pt x="128" y="207"/>
                  </a:lnTo>
                  <a:lnTo>
                    <a:pt x="128" y="207"/>
                  </a:lnTo>
                  <a:lnTo>
                    <a:pt x="135" y="207"/>
                  </a:lnTo>
                  <a:lnTo>
                    <a:pt x="135" y="207"/>
                  </a:lnTo>
                  <a:lnTo>
                    <a:pt x="142" y="207"/>
                  </a:lnTo>
                  <a:lnTo>
                    <a:pt x="178" y="243"/>
                  </a:lnTo>
                  <a:lnTo>
                    <a:pt x="207" y="229"/>
                  </a:lnTo>
                  <a:lnTo>
                    <a:pt x="199" y="186"/>
                  </a:lnTo>
                  <a:lnTo>
                    <a:pt x="199" y="179"/>
                  </a:lnTo>
                  <a:lnTo>
                    <a:pt x="207" y="179"/>
                  </a:lnTo>
                  <a:lnTo>
                    <a:pt x="207" y="172"/>
                  </a:lnTo>
                  <a:lnTo>
                    <a:pt x="207" y="172"/>
                  </a:lnTo>
                  <a:lnTo>
                    <a:pt x="242" y="172"/>
                  </a:lnTo>
                  <a:lnTo>
                    <a:pt x="242" y="172"/>
                  </a:lnTo>
                  <a:close/>
                  <a:moveTo>
                    <a:pt x="192" y="129"/>
                  </a:moveTo>
                  <a:lnTo>
                    <a:pt x="192" y="129"/>
                  </a:lnTo>
                  <a:lnTo>
                    <a:pt x="192" y="136"/>
                  </a:lnTo>
                  <a:lnTo>
                    <a:pt x="192" y="136"/>
                  </a:lnTo>
                  <a:lnTo>
                    <a:pt x="192" y="136"/>
                  </a:lnTo>
                  <a:lnTo>
                    <a:pt x="192" y="143"/>
                  </a:lnTo>
                  <a:lnTo>
                    <a:pt x="192" y="143"/>
                  </a:lnTo>
                  <a:lnTo>
                    <a:pt x="192" y="150"/>
                  </a:lnTo>
                  <a:lnTo>
                    <a:pt x="192" y="150"/>
                  </a:lnTo>
                  <a:lnTo>
                    <a:pt x="185" y="150"/>
                  </a:lnTo>
                  <a:lnTo>
                    <a:pt x="185" y="158"/>
                  </a:lnTo>
                  <a:lnTo>
                    <a:pt x="185" y="158"/>
                  </a:lnTo>
                  <a:lnTo>
                    <a:pt x="185" y="158"/>
                  </a:lnTo>
                  <a:lnTo>
                    <a:pt x="178" y="158"/>
                  </a:lnTo>
                  <a:lnTo>
                    <a:pt x="178" y="165"/>
                  </a:lnTo>
                  <a:lnTo>
                    <a:pt x="178" y="165"/>
                  </a:lnTo>
                  <a:lnTo>
                    <a:pt x="178" y="165"/>
                  </a:lnTo>
                  <a:lnTo>
                    <a:pt x="171" y="172"/>
                  </a:lnTo>
                  <a:lnTo>
                    <a:pt x="171" y="172"/>
                  </a:lnTo>
                  <a:lnTo>
                    <a:pt x="171" y="172"/>
                  </a:lnTo>
                  <a:lnTo>
                    <a:pt x="164" y="172"/>
                  </a:lnTo>
                  <a:lnTo>
                    <a:pt x="164" y="172"/>
                  </a:lnTo>
                  <a:lnTo>
                    <a:pt x="164" y="179"/>
                  </a:lnTo>
                  <a:lnTo>
                    <a:pt x="157" y="179"/>
                  </a:lnTo>
                  <a:lnTo>
                    <a:pt x="157" y="179"/>
                  </a:lnTo>
                  <a:lnTo>
                    <a:pt x="150" y="179"/>
                  </a:lnTo>
                  <a:lnTo>
                    <a:pt x="150" y="179"/>
                  </a:lnTo>
                  <a:lnTo>
                    <a:pt x="150" y="179"/>
                  </a:lnTo>
                  <a:lnTo>
                    <a:pt x="142" y="179"/>
                  </a:lnTo>
                  <a:lnTo>
                    <a:pt x="142" y="179"/>
                  </a:lnTo>
                  <a:lnTo>
                    <a:pt x="135" y="179"/>
                  </a:lnTo>
                  <a:lnTo>
                    <a:pt x="135" y="179"/>
                  </a:lnTo>
                  <a:lnTo>
                    <a:pt x="128" y="179"/>
                  </a:lnTo>
                  <a:lnTo>
                    <a:pt x="128" y="179"/>
                  </a:lnTo>
                  <a:lnTo>
                    <a:pt x="128" y="179"/>
                  </a:lnTo>
                  <a:lnTo>
                    <a:pt x="121" y="179"/>
                  </a:lnTo>
                  <a:lnTo>
                    <a:pt x="121" y="179"/>
                  </a:lnTo>
                  <a:lnTo>
                    <a:pt x="114" y="179"/>
                  </a:lnTo>
                  <a:lnTo>
                    <a:pt x="114" y="179"/>
                  </a:lnTo>
                  <a:lnTo>
                    <a:pt x="114" y="179"/>
                  </a:lnTo>
                  <a:lnTo>
                    <a:pt x="107" y="179"/>
                  </a:lnTo>
                  <a:lnTo>
                    <a:pt x="107" y="172"/>
                  </a:lnTo>
                  <a:lnTo>
                    <a:pt x="100" y="172"/>
                  </a:lnTo>
                  <a:lnTo>
                    <a:pt x="100" y="172"/>
                  </a:lnTo>
                  <a:lnTo>
                    <a:pt x="100" y="172"/>
                  </a:lnTo>
                  <a:lnTo>
                    <a:pt x="93" y="172"/>
                  </a:lnTo>
                  <a:lnTo>
                    <a:pt x="93" y="165"/>
                  </a:lnTo>
                  <a:lnTo>
                    <a:pt x="93" y="165"/>
                  </a:lnTo>
                  <a:lnTo>
                    <a:pt x="93" y="165"/>
                  </a:lnTo>
                  <a:lnTo>
                    <a:pt x="85" y="158"/>
                  </a:lnTo>
                  <a:lnTo>
                    <a:pt x="85" y="158"/>
                  </a:lnTo>
                  <a:lnTo>
                    <a:pt x="85" y="158"/>
                  </a:lnTo>
                  <a:lnTo>
                    <a:pt x="85" y="158"/>
                  </a:lnTo>
                  <a:lnTo>
                    <a:pt x="78" y="150"/>
                  </a:lnTo>
                  <a:lnTo>
                    <a:pt x="78" y="150"/>
                  </a:lnTo>
                  <a:lnTo>
                    <a:pt x="78" y="150"/>
                  </a:lnTo>
                  <a:lnTo>
                    <a:pt x="78" y="143"/>
                  </a:lnTo>
                  <a:lnTo>
                    <a:pt x="78" y="143"/>
                  </a:lnTo>
                  <a:lnTo>
                    <a:pt x="78" y="136"/>
                  </a:lnTo>
                  <a:lnTo>
                    <a:pt x="78" y="136"/>
                  </a:lnTo>
                  <a:lnTo>
                    <a:pt x="71" y="136"/>
                  </a:lnTo>
                  <a:lnTo>
                    <a:pt x="71" y="129"/>
                  </a:lnTo>
                  <a:lnTo>
                    <a:pt x="71" y="129"/>
                  </a:lnTo>
                  <a:lnTo>
                    <a:pt x="71" y="122"/>
                  </a:lnTo>
                  <a:lnTo>
                    <a:pt x="71" y="122"/>
                  </a:lnTo>
                  <a:lnTo>
                    <a:pt x="71" y="122"/>
                  </a:lnTo>
                  <a:lnTo>
                    <a:pt x="71" y="115"/>
                  </a:lnTo>
                  <a:lnTo>
                    <a:pt x="78" y="115"/>
                  </a:lnTo>
                  <a:lnTo>
                    <a:pt x="78" y="108"/>
                  </a:lnTo>
                  <a:lnTo>
                    <a:pt x="78" y="108"/>
                  </a:lnTo>
                  <a:lnTo>
                    <a:pt x="78" y="108"/>
                  </a:lnTo>
                  <a:lnTo>
                    <a:pt x="78" y="100"/>
                  </a:lnTo>
                  <a:lnTo>
                    <a:pt x="78" y="100"/>
                  </a:lnTo>
                  <a:lnTo>
                    <a:pt x="78" y="100"/>
                  </a:lnTo>
                  <a:lnTo>
                    <a:pt x="85" y="93"/>
                  </a:lnTo>
                  <a:lnTo>
                    <a:pt x="85" y="93"/>
                  </a:lnTo>
                  <a:lnTo>
                    <a:pt x="85" y="93"/>
                  </a:lnTo>
                  <a:lnTo>
                    <a:pt x="85" y="86"/>
                  </a:lnTo>
                  <a:lnTo>
                    <a:pt x="93" y="86"/>
                  </a:lnTo>
                  <a:lnTo>
                    <a:pt x="93" y="86"/>
                  </a:lnTo>
                  <a:lnTo>
                    <a:pt x="93" y="86"/>
                  </a:lnTo>
                  <a:lnTo>
                    <a:pt x="93" y="79"/>
                  </a:lnTo>
                  <a:lnTo>
                    <a:pt x="100" y="79"/>
                  </a:lnTo>
                  <a:lnTo>
                    <a:pt x="100" y="79"/>
                  </a:lnTo>
                  <a:lnTo>
                    <a:pt x="100" y="79"/>
                  </a:lnTo>
                  <a:lnTo>
                    <a:pt x="107" y="72"/>
                  </a:lnTo>
                  <a:lnTo>
                    <a:pt x="107" y="72"/>
                  </a:lnTo>
                  <a:lnTo>
                    <a:pt x="114" y="72"/>
                  </a:lnTo>
                  <a:lnTo>
                    <a:pt x="114" y="72"/>
                  </a:lnTo>
                  <a:lnTo>
                    <a:pt x="114" y="72"/>
                  </a:lnTo>
                  <a:lnTo>
                    <a:pt x="121" y="72"/>
                  </a:lnTo>
                  <a:lnTo>
                    <a:pt x="121" y="72"/>
                  </a:lnTo>
                  <a:lnTo>
                    <a:pt x="128" y="72"/>
                  </a:lnTo>
                  <a:lnTo>
                    <a:pt x="128" y="72"/>
                  </a:lnTo>
                  <a:lnTo>
                    <a:pt x="128" y="72"/>
                  </a:lnTo>
                  <a:lnTo>
                    <a:pt x="135" y="72"/>
                  </a:lnTo>
                  <a:lnTo>
                    <a:pt x="135" y="72"/>
                  </a:lnTo>
                  <a:lnTo>
                    <a:pt x="142" y="72"/>
                  </a:lnTo>
                  <a:lnTo>
                    <a:pt x="142" y="72"/>
                  </a:lnTo>
                  <a:lnTo>
                    <a:pt x="150" y="72"/>
                  </a:lnTo>
                  <a:lnTo>
                    <a:pt x="150" y="72"/>
                  </a:lnTo>
                  <a:lnTo>
                    <a:pt x="150" y="72"/>
                  </a:lnTo>
                  <a:lnTo>
                    <a:pt x="157" y="72"/>
                  </a:lnTo>
                  <a:lnTo>
                    <a:pt x="157" y="72"/>
                  </a:lnTo>
                  <a:lnTo>
                    <a:pt x="164" y="72"/>
                  </a:lnTo>
                  <a:lnTo>
                    <a:pt x="164" y="72"/>
                  </a:lnTo>
                  <a:lnTo>
                    <a:pt x="164" y="79"/>
                  </a:lnTo>
                  <a:lnTo>
                    <a:pt x="171" y="79"/>
                  </a:lnTo>
                  <a:lnTo>
                    <a:pt x="171" y="79"/>
                  </a:lnTo>
                  <a:lnTo>
                    <a:pt x="171" y="79"/>
                  </a:lnTo>
                  <a:lnTo>
                    <a:pt x="178" y="86"/>
                  </a:lnTo>
                  <a:lnTo>
                    <a:pt x="178" y="86"/>
                  </a:lnTo>
                  <a:lnTo>
                    <a:pt x="178" y="86"/>
                  </a:lnTo>
                  <a:lnTo>
                    <a:pt x="178" y="86"/>
                  </a:lnTo>
                  <a:lnTo>
                    <a:pt x="185" y="93"/>
                  </a:lnTo>
                  <a:lnTo>
                    <a:pt x="185" y="93"/>
                  </a:lnTo>
                  <a:lnTo>
                    <a:pt x="185" y="93"/>
                  </a:lnTo>
                  <a:lnTo>
                    <a:pt x="185" y="100"/>
                  </a:lnTo>
                  <a:lnTo>
                    <a:pt x="192" y="100"/>
                  </a:lnTo>
                  <a:lnTo>
                    <a:pt x="192" y="100"/>
                  </a:lnTo>
                  <a:lnTo>
                    <a:pt x="192" y="108"/>
                  </a:lnTo>
                  <a:lnTo>
                    <a:pt x="192" y="108"/>
                  </a:lnTo>
                  <a:lnTo>
                    <a:pt x="192" y="108"/>
                  </a:lnTo>
                  <a:lnTo>
                    <a:pt x="192" y="115"/>
                  </a:lnTo>
                  <a:lnTo>
                    <a:pt x="192" y="115"/>
                  </a:lnTo>
                  <a:lnTo>
                    <a:pt x="192" y="122"/>
                  </a:lnTo>
                  <a:lnTo>
                    <a:pt x="192" y="122"/>
                  </a:lnTo>
                  <a:lnTo>
                    <a:pt x="192" y="122"/>
                  </a:lnTo>
                  <a:lnTo>
                    <a:pt x="192"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sp>
          <p:nvSpPr>
            <p:cNvPr id="93" name="Freeform 42"/>
            <p:cNvSpPr>
              <a:spLocks/>
            </p:cNvSpPr>
            <p:nvPr/>
          </p:nvSpPr>
          <p:spPr bwMode="auto">
            <a:xfrm>
              <a:off x="4100" y="1892"/>
              <a:ext cx="342" cy="386"/>
            </a:xfrm>
            <a:custGeom>
              <a:avLst/>
              <a:gdLst>
                <a:gd name="T0" fmla="*/ 44 w 48"/>
                <a:gd name="T1" fmla="*/ 19 h 54"/>
                <a:gd name="T2" fmla="*/ 26 w 48"/>
                <a:gd name="T3" fmla="*/ 0 h 54"/>
                <a:gd name="T4" fmla="*/ 14 w 48"/>
                <a:gd name="T5" fmla="*/ 13 h 54"/>
                <a:gd name="T6" fmla="*/ 5 w 48"/>
                <a:gd name="T7" fmla="*/ 4 h 54"/>
                <a:gd name="T8" fmla="*/ 0 w 48"/>
                <a:gd name="T9" fmla="*/ 13 h 54"/>
                <a:gd name="T10" fmla="*/ 26 w 48"/>
                <a:gd name="T11" fmla="*/ 54 h 54"/>
                <a:gd name="T12" fmla="*/ 45 w 48"/>
                <a:gd name="T13" fmla="*/ 44 h 54"/>
                <a:gd name="T14" fmla="*/ 47 w 48"/>
                <a:gd name="T15" fmla="*/ 36 h 54"/>
                <a:gd name="T16" fmla="*/ 44 w 48"/>
                <a:gd name="T1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4">
                  <a:moveTo>
                    <a:pt x="44" y="19"/>
                  </a:moveTo>
                  <a:cubicBezTo>
                    <a:pt x="40" y="10"/>
                    <a:pt x="34" y="4"/>
                    <a:pt x="26" y="0"/>
                  </a:cubicBezTo>
                  <a:cubicBezTo>
                    <a:pt x="22" y="4"/>
                    <a:pt x="18" y="9"/>
                    <a:pt x="14" y="13"/>
                  </a:cubicBezTo>
                  <a:cubicBezTo>
                    <a:pt x="11" y="10"/>
                    <a:pt x="8" y="7"/>
                    <a:pt x="5" y="4"/>
                  </a:cubicBezTo>
                  <a:cubicBezTo>
                    <a:pt x="3" y="7"/>
                    <a:pt x="2" y="10"/>
                    <a:pt x="0" y="13"/>
                  </a:cubicBezTo>
                  <a:cubicBezTo>
                    <a:pt x="15" y="23"/>
                    <a:pt x="23" y="37"/>
                    <a:pt x="26" y="54"/>
                  </a:cubicBezTo>
                  <a:cubicBezTo>
                    <a:pt x="33" y="53"/>
                    <a:pt x="42" y="49"/>
                    <a:pt x="45" y="44"/>
                  </a:cubicBezTo>
                  <a:cubicBezTo>
                    <a:pt x="46" y="41"/>
                    <a:pt x="47" y="38"/>
                    <a:pt x="47" y="36"/>
                  </a:cubicBezTo>
                  <a:cubicBezTo>
                    <a:pt x="48" y="30"/>
                    <a:pt x="46" y="24"/>
                    <a:pt x="44"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CA" sz="1400">
                <a:solidFill>
                  <a:srgbClr val="FFFFFF"/>
                </a:solidFill>
                <a:latin typeface="CiscoSansTT Light"/>
                <a:cs typeface="CiscoSansTT Light"/>
              </a:endParaRPr>
            </a:p>
          </p:txBody>
        </p:sp>
      </p:grpSp>
      <p:grpSp>
        <p:nvGrpSpPr>
          <p:cNvPr id="94" name="Group 93"/>
          <p:cNvGrpSpPr>
            <a:grpSpLocks noChangeAspect="1"/>
          </p:cNvGrpSpPr>
          <p:nvPr/>
        </p:nvGrpSpPr>
        <p:grpSpPr>
          <a:xfrm>
            <a:off x="7473040" y="2469483"/>
            <a:ext cx="380084" cy="332843"/>
            <a:chOff x="12504742" y="6276188"/>
            <a:chExt cx="422275" cy="369882"/>
          </a:xfrm>
          <a:solidFill>
            <a:schemeClr val="bg1"/>
          </a:solidFill>
          <a:effectLst/>
        </p:grpSpPr>
        <p:sp>
          <p:nvSpPr>
            <p:cNvPr id="95" name="Freeform 94"/>
            <p:cNvSpPr>
              <a:spLocks/>
            </p:cNvSpPr>
            <p:nvPr/>
          </p:nvSpPr>
          <p:spPr bwMode="auto">
            <a:xfrm>
              <a:off x="12617454" y="6534944"/>
              <a:ext cx="38100" cy="111125"/>
            </a:xfrm>
            <a:custGeom>
              <a:avLst/>
              <a:gdLst>
                <a:gd name="T0" fmla="*/ 0 w 167"/>
                <a:gd name="T1" fmla="*/ 496 h 496"/>
                <a:gd name="T2" fmla="*/ 167 w 167"/>
                <a:gd name="T3" fmla="*/ 496 h 496"/>
                <a:gd name="T4" fmla="*/ 167 w 167"/>
                <a:gd name="T5" fmla="*/ 0 h 496"/>
                <a:gd name="T6" fmla="*/ 0 w 167"/>
                <a:gd name="T7" fmla="*/ 167 h 496"/>
                <a:gd name="T8" fmla="*/ 0 w 167"/>
                <a:gd name="T9" fmla="*/ 496 h 496"/>
              </a:gdLst>
              <a:ahLst/>
              <a:cxnLst>
                <a:cxn ang="0">
                  <a:pos x="T0" y="T1"/>
                </a:cxn>
                <a:cxn ang="0">
                  <a:pos x="T2" y="T3"/>
                </a:cxn>
                <a:cxn ang="0">
                  <a:pos x="T4" y="T5"/>
                </a:cxn>
                <a:cxn ang="0">
                  <a:pos x="T6" y="T7"/>
                </a:cxn>
                <a:cxn ang="0">
                  <a:pos x="T8" y="T9"/>
                </a:cxn>
              </a:cxnLst>
              <a:rect l="0" t="0" r="r" b="b"/>
              <a:pathLst>
                <a:path w="167" h="496">
                  <a:moveTo>
                    <a:pt x="0" y="496"/>
                  </a:moveTo>
                  <a:lnTo>
                    <a:pt x="167" y="496"/>
                  </a:lnTo>
                  <a:lnTo>
                    <a:pt x="167" y="0"/>
                  </a:lnTo>
                  <a:lnTo>
                    <a:pt x="0" y="167"/>
                  </a:lnTo>
                  <a:lnTo>
                    <a:pt x="0" y="496"/>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96" name="Freeform 95"/>
            <p:cNvSpPr>
              <a:spLocks/>
            </p:cNvSpPr>
            <p:nvPr/>
          </p:nvSpPr>
          <p:spPr bwMode="auto">
            <a:xfrm>
              <a:off x="12784142" y="6471444"/>
              <a:ext cx="38100" cy="174625"/>
            </a:xfrm>
            <a:custGeom>
              <a:avLst/>
              <a:gdLst>
                <a:gd name="T0" fmla="*/ 0 w 167"/>
                <a:gd name="T1" fmla="*/ 771 h 771"/>
                <a:gd name="T2" fmla="*/ 167 w 167"/>
                <a:gd name="T3" fmla="*/ 771 h 771"/>
                <a:gd name="T4" fmla="*/ 167 w 167"/>
                <a:gd name="T5" fmla="*/ 0 h 771"/>
                <a:gd name="T6" fmla="*/ 0 w 167"/>
                <a:gd name="T7" fmla="*/ 168 h 771"/>
                <a:gd name="T8" fmla="*/ 0 w 167"/>
                <a:gd name="T9" fmla="*/ 771 h 771"/>
              </a:gdLst>
              <a:ahLst/>
              <a:cxnLst>
                <a:cxn ang="0">
                  <a:pos x="T0" y="T1"/>
                </a:cxn>
                <a:cxn ang="0">
                  <a:pos x="T2" y="T3"/>
                </a:cxn>
                <a:cxn ang="0">
                  <a:pos x="T4" y="T5"/>
                </a:cxn>
                <a:cxn ang="0">
                  <a:pos x="T6" y="T7"/>
                </a:cxn>
                <a:cxn ang="0">
                  <a:pos x="T8" y="T9"/>
                </a:cxn>
              </a:cxnLst>
              <a:rect l="0" t="0" r="r" b="b"/>
              <a:pathLst>
                <a:path w="167" h="771">
                  <a:moveTo>
                    <a:pt x="0" y="771"/>
                  </a:moveTo>
                  <a:lnTo>
                    <a:pt x="167" y="771"/>
                  </a:lnTo>
                  <a:lnTo>
                    <a:pt x="167" y="0"/>
                  </a:lnTo>
                  <a:lnTo>
                    <a:pt x="0" y="168"/>
                  </a:lnTo>
                  <a:lnTo>
                    <a:pt x="0" y="771"/>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97" name="Freeform 96"/>
            <p:cNvSpPr>
              <a:spLocks/>
            </p:cNvSpPr>
            <p:nvPr/>
          </p:nvSpPr>
          <p:spPr bwMode="auto">
            <a:xfrm>
              <a:off x="12839704" y="6419057"/>
              <a:ext cx="34925" cy="227013"/>
            </a:xfrm>
            <a:custGeom>
              <a:avLst/>
              <a:gdLst>
                <a:gd name="T0" fmla="*/ 0 w 156"/>
                <a:gd name="T1" fmla="*/ 1004 h 1004"/>
                <a:gd name="T2" fmla="*/ 156 w 156"/>
                <a:gd name="T3" fmla="*/ 1004 h 1004"/>
                <a:gd name="T4" fmla="*/ 156 w 156"/>
                <a:gd name="T5" fmla="*/ 0 h 1004"/>
                <a:gd name="T6" fmla="*/ 0 w 156"/>
                <a:gd name="T7" fmla="*/ 155 h 1004"/>
                <a:gd name="T8" fmla="*/ 0 w 156"/>
                <a:gd name="T9" fmla="*/ 1004 h 1004"/>
              </a:gdLst>
              <a:ahLst/>
              <a:cxnLst>
                <a:cxn ang="0">
                  <a:pos x="T0" y="T1"/>
                </a:cxn>
                <a:cxn ang="0">
                  <a:pos x="T2" y="T3"/>
                </a:cxn>
                <a:cxn ang="0">
                  <a:pos x="T4" y="T5"/>
                </a:cxn>
                <a:cxn ang="0">
                  <a:pos x="T6" y="T7"/>
                </a:cxn>
                <a:cxn ang="0">
                  <a:pos x="T8" y="T9"/>
                </a:cxn>
              </a:cxnLst>
              <a:rect l="0" t="0" r="r" b="b"/>
              <a:pathLst>
                <a:path w="156" h="1004">
                  <a:moveTo>
                    <a:pt x="0" y="1004"/>
                  </a:moveTo>
                  <a:lnTo>
                    <a:pt x="156" y="1004"/>
                  </a:lnTo>
                  <a:lnTo>
                    <a:pt x="156" y="0"/>
                  </a:lnTo>
                  <a:lnTo>
                    <a:pt x="0" y="155"/>
                  </a:lnTo>
                  <a:lnTo>
                    <a:pt x="0" y="1004"/>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98" name="Freeform 97"/>
            <p:cNvSpPr>
              <a:spLocks/>
            </p:cNvSpPr>
            <p:nvPr/>
          </p:nvSpPr>
          <p:spPr bwMode="auto">
            <a:xfrm>
              <a:off x="12728579" y="6527007"/>
              <a:ext cx="38100" cy="119063"/>
            </a:xfrm>
            <a:custGeom>
              <a:avLst/>
              <a:gdLst>
                <a:gd name="T0" fmla="*/ 0 w 168"/>
                <a:gd name="T1" fmla="*/ 167 h 525"/>
                <a:gd name="T2" fmla="*/ 0 w 168"/>
                <a:gd name="T3" fmla="*/ 525 h 525"/>
                <a:gd name="T4" fmla="*/ 168 w 168"/>
                <a:gd name="T5" fmla="*/ 525 h 525"/>
                <a:gd name="T6" fmla="*/ 168 w 168"/>
                <a:gd name="T7" fmla="*/ 0 h 525"/>
                <a:gd name="T8" fmla="*/ 34 w 168"/>
                <a:gd name="T9" fmla="*/ 134 h 525"/>
                <a:gd name="T10" fmla="*/ 0 w 168"/>
                <a:gd name="T11" fmla="*/ 167 h 525"/>
              </a:gdLst>
              <a:ahLst/>
              <a:cxnLst>
                <a:cxn ang="0">
                  <a:pos x="T0" y="T1"/>
                </a:cxn>
                <a:cxn ang="0">
                  <a:pos x="T2" y="T3"/>
                </a:cxn>
                <a:cxn ang="0">
                  <a:pos x="T4" y="T5"/>
                </a:cxn>
                <a:cxn ang="0">
                  <a:pos x="T6" y="T7"/>
                </a:cxn>
                <a:cxn ang="0">
                  <a:pos x="T8" y="T9"/>
                </a:cxn>
                <a:cxn ang="0">
                  <a:pos x="T10" y="T11"/>
                </a:cxn>
              </a:cxnLst>
              <a:rect l="0" t="0" r="r" b="b"/>
              <a:pathLst>
                <a:path w="168" h="525">
                  <a:moveTo>
                    <a:pt x="0" y="167"/>
                  </a:moveTo>
                  <a:lnTo>
                    <a:pt x="0" y="525"/>
                  </a:lnTo>
                  <a:lnTo>
                    <a:pt x="168" y="525"/>
                  </a:lnTo>
                  <a:lnTo>
                    <a:pt x="168" y="0"/>
                  </a:lnTo>
                  <a:lnTo>
                    <a:pt x="34" y="134"/>
                  </a:lnTo>
                  <a:lnTo>
                    <a:pt x="0" y="167"/>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99" name="Freeform 98"/>
            <p:cNvSpPr>
              <a:spLocks/>
            </p:cNvSpPr>
            <p:nvPr/>
          </p:nvSpPr>
          <p:spPr bwMode="auto">
            <a:xfrm>
              <a:off x="12673017" y="6531769"/>
              <a:ext cx="38100" cy="114300"/>
            </a:xfrm>
            <a:custGeom>
              <a:avLst/>
              <a:gdLst>
                <a:gd name="T0" fmla="*/ 0 w 167"/>
                <a:gd name="T1" fmla="*/ 0 h 505"/>
                <a:gd name="T2" fmla="*/ 0 w 167"/>
                <a:gd name="T3" fmla="*/ 505 h 505"/>
                <a:gd name="T4" fmla="*/ 167 w 167"/>
                <a:gd name="T5" fmla="*/ 505 h 505"/>
                <a:gd name="T6" fmla="*/ 167 w 167"/>
                <a:gd name="T7" fmla="*/ 169 h 505"/>
                <a:gd name="T8" fmla="*/ 114 w 167"/>
                <a:gd name="T9" fmla="*/ 114 h 505"/>
                <a:gd name="T10" fmla="*/ 0 w 167"/>
                <a:gd name="T11" fmla="*/ 0 h 505"/>
              </a:gdLst>
              <a:ahLst/>
              <a:cxnLst>
                <a:cxn ang="0">
                  <a:pos x="T0" y="T1"/>
                </a:cxn>
                <a:cxn ang="0">
                  <a:pos x="T2" y="T3"/>
                </a:cxn>
                <a:cxn ang="0">
                  <a:pos x="T4" y="T5"/>
                </a:cxn>
                <a:cxn ang="0">
                  <a:pos x="T6" y="T7"/>
                </a:cxn>
                <a:cxn ang="0">
                  <a:pos x="T8" y="T9"/>
                </a:cxn>
                <a:cxn ang="0">
                  <a:pos x="T10" y="T11"/>
                </a:cxn>
              </a:cxnLst>
              <a:rect l="0" t="0" r="r" b="b"/>
              <a:pathLst>
                <a:path w="167" h="505">
                  <a:moveTo>
                    <a:pt x="0" y="0"/>
                  </a:moveTo>
                  <a:lnTo>
                    <a:pt x="0" y="505"/>
                  </a:lnTo>
                  <a:lnTo>
                    <a:pt x="167" y="505"/>
                  </a:lnTo>
                  <a:lnTo>
                    <a:pt x="167" y="169"/>
                  </a:lnTo>
                  <a:lnTo>
                    <a:pt x="114" y="114"/>
                  </a:lnTo>
                  <a:lnTo>
                    <a:pt x="0" y="0"/>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100" name="Freeform 99"/>
            <p:cNvSpPr>
              <a:spLocks/>
            </p:cNvSpPr>
            <p:nvPr/>
          </p:nvSpPr>
          <p:spPr bwMode="auto">
            <a:xfrm>
              <a:off x="12557129" y="6590507"/>
              <a:ext cx="42863" cy="55563"/>
            </a:xfrm>
            <a:custGeom>
              <a:avLst/>
              <a:gdLst>
                <a:gd name="T0" fmla="*/ 0 w 188"/>
                <a:gd name="T1" fmla="*/ 188 h 251"/>
                <a:gd name="T2" fmla="*/ 0 w 188"/>
                <a:gd name="T3" fmla="*/ 251 h 251"/>
                <a:gd name="T4" fmla="*/ 188 w 188"/>
                <a:gd name="T5" fmla="*/ 251 h 251"/>
                <a:gd name="T6" fmla="*/ 188 w 188"/>
                <a:gd name="T7" fmla="*/ 0 h 251"/>
                <a:gd name="T8" fmla="*/ 83 w 188"/>
                <a:gd name="T9" fmla="*/ 104 h 251"/>
                <a:gd name="T10" fmla="*/ 0 w 188"/>
                <a:gd name="T11" fmla="*/ 188 h 251"/>
              </a:gdLst>
              <a:ahLst/>
              <a:cxnLst>
                <a:cxn ang="0">
                  <a:pos x="T0" y="T1"/>
                </a:cxn>
                <a:cxn ang="0">
                  <a:pos x="T2" y="T3"/>
                </a:cxn>
                <a:cxn ang="0">
                  <a:pos x="T4" y="T5"/>
                </a:cxn>
                <a:cxn ang="0">
                  <a:pos x="T6" y="T7"/>
                </a:cxn>
                <a:cxn ang="0">
                  <a:pos x="T8" y="T9"/>
                </a:cxn>
                <a:cxn ang="0">
                  <a:pos x="T10" y="T11"/>
                </a:cxn>
              </a:cxnLst>
              <a:rect l="0" t="0" r="r" b="b"/>
              <a:pathLst>
                <a:path w="188" h="251">
                  <a:moveTo>
                    <a:pt x="0" y="188"/>
                  </a:moveTo>
                  <a:lnTo>
                    <a:pt x="0" y="251"/>
                  </a:lnTo>
                  <a:lnTo>
                    <a:pt x="188" y="251"/>
                  </a:lnTo>
                  <a:lnTo>
                    <a:pt x="188" y="0"/>
                  </a:lnTo>
                  <a:lnTo>
                    <a:pt x="83" y="104"/>
                  </a:lnTo>
                  <a:lnTo>
                    <a:pt x="0" y="188"/>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101" name="Freeform 100"/>
            <p:cNvSpPr>
              <a:spLocks/>
            </p:cNvSpPr>
            <p:nvPr/>
          </p:nvSpPr>
          <p:spPr bwMode="auto">
            <a:xfrm>
              <a:off x="12504742" y="6276188"/>
              <a:ext cx="422275" cy="319088"/>
            </a:xfrm>
            <a:custGeom>
              <a:avLst/>
              <a:gdLst>
                <a:gd name="T0" fmla="*/ 1785 w 1865"/>
                <a:gd name="T1" fmla="*/ 0 h 1405"/>
                <a:gd name="T2" fmla="*/ 1174 w 1865"/>
                <a:gd name="T3" fmla="*/ 0 h 1405"/>
                <a:gd name="T4" fmla="*/ 1406 w 1865"/>
                <a:gd name="T5" fmla="*/ 231 h 1405"/>
                <a:gd name="T6" fmla="*/ 1323 w 1865"/>
                <a:gd name="T7" fmla="*/ 314 h 1405"/>
                <a:gd name="T8" fmla="*/ 938 w 1865"/>
                <a:gd name="T9" fmla="*/ 698 h 1405"/>
                <a:gd name="T10" fmla="*/ 707 w 1865"/>
                <a:gd name="T11" fmla="*/ 467 h 1405"/>
                <a:gd name="T12" fmla="*/ 0 w 1865"/>
                <a:gd name="T13" fmla="*/ 1174 h 1405"/>
                <a:gd name="T14" fmla="*/ 231 w 1865"/>
                <a:gd name="T15" fmla="*/ 1405 h 1405"/>
                <a:gd name="T16" fmla="*/ 707 w 1865"/>
                <a:gd name="T17" fmla="*/ 929 h 1405"/>
                <a:gd name="T18" fmla="*/ 938 w 1865"/>
                <a:gd name="T19" fmla="*/ 1160 h 1405"/>
                <a:gd name="T20" fmla="*/ 1636 w 1865"/>
                <a:gd name="T21" fmla="*/ 463 h 1405"/>
                <a:gd name="T22" fmla="*/ 1865 w 1865"/>
                <a:gd name="T23" fmla="*/ 690 h 1405"/>
                <a:gd name="T24" fmla="*/ 1865 w 1865"/>
                <a:gd name="T25" fmla="*/ 76 h 1405"/>
                <a:gd name="T26" fmla="*/ 1865 w 1865"/>
                <a:gd name="T27" fmla="*/ 76 h 1405"/>
                <a:gd name="T28" fmla="*/ 1864 w 1865"/>
                <a:gd name="T29" fmla="*/ 69 h 1405"/>
                <a:gd name="T30" fmla="*/ 1863 w 1865"/>
                <a:gd name="T31" fmla="*/ 61 h 1405"/>
                <a:gd name="T32" fmla="*/ 1861 w 1865"/>
                <a:gd name="T33" fmla="*/ 54 h 1405"/>
                <a:gd name="T34" fmla="*/ 1858 w 1865"/>
                <a:gd name="T35" fmla="*/ 47 h 1405"/>
                <a:gd name="T36" fmla="*/ 1855 w 1865"/>
                <a:gd name="T37" fmla="*/ 40 h 1405"/>
                <a:gd name="T38" fmla="*/ 1851 w 1865"/>
                <a:gd name="T39" fmla="*/ 34 h 1405"/>
                <a:gd name="T40" fmla="*/ 1846 w 1865"/>
                <a:gd name="T41" fmla="*/ 28 h 1405"/>
                <a:gd name="T42" fmla="*/ 1841 w 1865"/>
                <a:gd name="T43" fmla="*/ 23 h 1405"/>
                <a:gd name="T44" fmla="*/ 1835 w 1865"/>
                <a:gd name="T45" fmla="*/ 17 h 1405"/>
                <a:gd name="T46" fmla="*/ 1828 w 1865"/>
                <a:gd name="T47" fmla="*/ 13 h 1405"/>
                <a:gd name="T48" fmla="*/ 1821 w 1865"/>
                <a:gd name="T49" fmla="*/ 9 h 1405"/>
                <a:gd name="T50" fmla="*/ 1815 w 1865"/>
                <a:gd name="T51" fmla="*/ 6 h 1405"/>
                <a:gd name="T52" fmla="*/ 1808 w 1865"/>
                <a:gd name="T53" fmla="*/ 3 h 1405"/>
                <a:gd name="T54" fmla="*/ 1800 w 1865"/>
                <a:gd name="T55" fmla="*/ 1 h 1405"/>
                <a:gd name="T56" fmla="*/ 1792 w 1865"/>
                <a:gd name="T57" fmla="*/ 0 h 1405"/>
                <a:gd name="T58" fmla="*/ 1785 w 1865"/>
                <a:gd name="T59" fmla="*/ 0 h 1405"/>
                <a:gd name="T60" fmla="*/ 1785 w 1865"/>
                <a:gd name="T61"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5" h="1405">
                  <a:moveTo>
                    <a:pt x="1785" y="0"/>
                  </a:moveTo>
                  <a:lnTo>
                    <a:pt x="1174" y="0"/>
                  </a:lnTo>
                  <a:lnTo>
                    <a:pt x="1406" y="231"/>
                  </a:lnTo>
                  <a:lnTo>
                    <a:pt x="1323" y="314"/>
                  </a:lnTo>
                  <a:lnTo>
                    <a:pt x="938" y="698"/>
                  </a:lnTo>
                  <a:lnTo>
                    <a:pt x="707" y="467"/>
                  </a:lnTo>
                  <a:lnTo>
                    <a:pt x="0" y="1174"/>
                  </a:lnTo>
                  <a:lnTo>
                    <a:pt x="231" y="1405"/>
                  </a:lnTo>
                  <a:lnTo>
                    <a:pt x="707" y="929"/>
                  </a:lnTo>
                  <a:lnTo>
                    <a:pt x="938" y="1160"/>
                  </a:lnTo>
                  <a:lnTo>
                    <a:pt x="1636" y="463"/>
                  </a:lnTo>
                  <a:lnTo>
                    <a:pt x="1865" y="690"/>
                  </a:lnTo>
                  <a:lnTo>
                    <a:pt x="1865" y="76"/>
                  </a:lnTo>
                  <a:lnTo>
                    <a:pt x="1865" y="76"/>
                  </a:lnTo>
                  <a:lnTo>
                    <a:pt x="1864" y="69"/>
                  </a:lnTo>
                  <a:lnTo>
                    <a:pt x="1863" y="61"/>
                  </a:lnTo>
                  <a:lnTo>
                    <a:pt x="1861" y="54"/>
                  </a:lnTo>
                  <a:lnTo>
                    <a:pt x="1858" y="47"/>
                  </a:lnTo>
                  <a:lnTo>
                    <a:pt x="1855" y="40"/>
                  </a:lnTo>
                  <a:lnTo>
                    <a:pt x="1851" y="34"/>
                  </a:lnTo>
                  <a:lnTo>
                    <a:pt x="1846" y="28"/>
                  </a:lnTo>
                  <a:lnTo>
                    <a:pt x="1841" y="23"/>
                  </a:lnTo>
                  <a:lnTo>
                    <a:pt x="1835" y="17"/>
                  </a:lnTo>
                  <a:lnTo>
                    <a:pt x="1828" y="13"/>
                  </a:lnTo>
                  <a:lnTo>
                    <a:pt x="1821" y="9"/>
                  </a:lnTo>
                  <a:lnTo>
                    <a:pt x="1815" y="6"/>
                  </a:lnTo>
                  <a:lnTo>
                    <a:pt x="1808" y="3"/>
                  </a:lnTo>
                  <a:lnTo>
                    <a:pt x="1800" y="1"/>
                  </a:lnTo>
                  <a:lnTo>
                    <a:pt x="1792" y="0"/>
                  </a:lnTo>
                  <a:lnTo>
                    <a:pt x="1785" y="0"/>
                  </a:lnTo>
                  <a:lnTo>
                    <a:pt x="1785" y="0"/>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grpSp>
      <p:sp>
        <p:nvSpPr>
          <p:cNvPr id="107" name="Isosceles Triangle 106"/>
          <p:cNvSpPr/>
          <p:nvPr/>
        </p:nvSpPr>
        <p:spPr>
          <a:xfrm rot="10800000">
            <a:off x="4380495" y="3678962"/>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pic>
        <p:nvPicPr>
          <p:cNvPr id="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106" y="4035214"/>
            <a:ext cx="985361" cy="30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Isosceles Triangle 63"/>
          <p:cNvSpPr/>
          <p:nvPr/>
        </p:nvSpPr>
        <p:spPr>
          <a:xfrm rot="16200000">
            <a:off x="7337351" y="4123280"/>
            <a:ext cx="269322" cy="129660"/>
          </a:xfrm>
          <a:prstGeom prst="triangle">
            <a:avLst/>
          </a:prstGeom>
          <a:solidFill>
            <a:schemeClr val="accent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5" name="Rectangle 6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NIST Cybersecurity Framework</a:t>
            </a:r>
            <a:endParaRPr lang="en-US" sz="2400" b="1" kern="0" dirty="0">
              <a:solidFill>
                <a:schemeClr val="bg1"/>
              </a:solidFill>
              <a:ea typeface="ＭＳ Ｐゴシック" charset="0"/>
            </a:endParaRPr>
          </a:p>
        </p:txBody>
      </p:sp>
      <p:sp>
        <p:nvSpPr>
          <p:cNvPr id="69" name="Rectangle 68"/>
          <p:cNvSpPr/>
          <p:nvPr/>
        </p:nvSpPr>
        <p:spPr>
          <a:xfrm>
            <a:off x="5150644" y="142877"/>
            <a:ext cx="39060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Insider threat detection</a:t>
            </a:r>
            <a:endParaRPr lang="en-US" sz="2000" kern="0" dirty="0">
              <a:solidFill>
                <a:srgbClr val="676767"/>
              </a:solidFill>
              <a:ea typeface="ＭＳ Ｐゴシック" charset="0"/>
            </a:endParaRPr>
          </a:p>
        </p:txBody>
      </p:sp>
      <p:sp>
        <p:nvSpPr>
          <p:cNvPr id="70" name="Isosceles Triangle 69"/>
          <p:cNvSpPr/>
          <p:nvPr/>
        </p:nvSpPr>
        <p:spPr>
          <a:xfrm rot="5400000">
            <a:off x="5090752"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939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1430371" y="2817550"/>
            <a:ext cx="2941967" cy="5486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10" name="Rectangle 9"/>
          <p:cNvSpPr/>
          <p:nvPr/>
        </p:nvSpPr>
        <p:spPr>
          <a:xfrm>
            <a:off x="572902" y="1862830"/>
            <a:ext cx="2076458" cy="623246"/>
          </a:xfrm>
          <a:prstGeom prst="rect">
            <a:avLst/>
          </a:prstGeom>
        </p:spPr>
        <p:txBody>
          <a:bodyPr wrap="square" lIns="0" tIns="34289" rIns="0" bIns="34289">
            <a:spAutoFit/>
          </a:bodyPr>
          <a:lstStyle/>
          <a:p>
            <a:pPr algn="ctr" defTabSz="457063"/>
            <a:r>
              <a:rPr lang="en-US" sz="3600" b="1" dirty="0" smtClean="0">
                <a:solidFill>
                  <a:srgbClr val="2462B2">
                    <a:lumMod val="75000"/>
                  </a:srgbClr>
                </a:solidFill>
              </a:rPr>
              <a:t>Detect</a:t>
            </a:r>
            <a:endParaRPr lang="en-US" sz="3600" b="1" dirty="0">
              <a:solidFill>
                <a:srgbClr val="2462B2">
                  <a:lumMod val="75000"/>
                </a:srgbClr>
              </a:solidFill>
            </a:endParaRPr>
          </a:p>
        </p:txBody>
      </p:sp>
      <p:sp>
        <p:nvSpPr>
          <p:cNvPr id="11" name="Oval 10"/>
          <p:cNvSpPr>
            <a:spLocks noChangeAspect="1"/>
          </p:cNvSpPr>
          <p:nvPr/>
        </p:nvSpPr>
        <p:spPr>
          <a:xfrm>
            <a:off x="1026067" y="2545688"/>
            <a:ext cx="1209450" cy="120945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2" name="Freeform 84"/>
          <p:cNvSpPr>
            <a:spLocks noChangeAspect="1" noEditPoints="1"/>
          </p:cNvSpPr>
          <p:nvPr/>
        </p:nvSpPr>
        <p:spPr bwMode="auto">
          <a:xfrm>
            <a:off x="1240390" y="2759950"/>
            <a:ext cx="785631" cy="787856"/>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7" name="Rectangle 16"/>
          <p:cNvSpPr/>
          <p:nvPr/>
        </p:nvSpPr>
        <p:spPr>
          <a:xfrm>
            <a:off x="2926203" y="1374000"/>
            <a:ext cx="5879670" cy="881609"/>
          </a:xfrm>
          <a:prstGeom prst="rect">
            <a:avLst/>
          </a:prstGeom>
          <a:solidFill>
            <a:srgbClr val="FFFFFF">
              <a:lumMod val="95000"/>
              <a:alpha val="90000"/>
            </a:srgbClr>
          </a:solidFill>
          <a:ln w="25400" cap="flat" cmpd="sng" algn="ctr">
            <a:noFill/>
            <a:prstDash val="solid"/>
          </a:ln>
          <a:effectLst/>
        </p:spPr>
        <p:txBody>
          <a:bodyPr lIns="274320" tIns="45720" rIns="91440" bIns="45720" rtlCol="0" anchor="ctr"/>
          <a:lstStyle/>
          <a:p>
            <a:pPr defTabSz="914400" fontAlgn="auto">
              <a:spcBef>
                <a:spcPts val="0"/>
              </a:spcBef>
              <a:spcAft>
                <a:spcPts val="0"/>
              </a:spcAft>
            </a:pPr>
            <a:r>
              <a:rPr lang="en-US" sz="2000" b="1" kern="0" dirty="0" smtClean="0">
                <a:solidFill>
                  <a:srgbClr val="676767"/>
                </a:solidFill>
                <a:latin typeface="Arial"/>
              </a:rPr>
              <a:t>Anomalies and Events</a:t>
            </a:r>
          </a:p>
          <a:p>
            <a:pPr defTabSz="914400" fontAlgn="auto">
              <a:spcBef>
                <a:spcPts val="0"/>
              </a:spcBef>
              <a:spcAft>
                <a:spcPts val="0"/>
              </a:spcAft>
            </a:pPr>
            <a:r>
              <a:rPr lang="en-US" sz="1400" kern="0" dirty="0" smtClean="0">
                <a:solidFill>
                  <a:srgbClr val="676767"/>
                </a:solidFill>
                <a:latin typeface="Arial"/>
              </a:rPr>
              <a:t>“Anomalous </a:t>
            </a:r>
            <a:r>
              <a:rPr lang="en-US" sz="1400" kern="0" dirty="0">
                <a:solidFill>
                  <a:srgbClr val="676767"/>
                </a:solidFill>
                <a:latin typeface="Arial"/>
              </a:rPr>
              <a:t>activity is detected in a timely manner and the potential impact of events is understood</a:t>
            </a:r>
            <a:r>
              <a:rPr lang="en-US" sz="1400" kern="0" dirty="0" smtClean="0">
                <a:solidFill>
                  <a:srgbClr val="676767"/>
                </a:solidFill>
                <a:latin typeface="Arial"/>
              </a:rPr>
              <a:t>.”</a:t>
            </a:r>
          </a:p>
        </p:txBody>
      </p:sp>
      <p:sp>
        <p:nvSpPr>
          <p:cNvPr id="18" name="Rectangle 17"/>
          <p:cNvSpPr/>
          <p:nvPr/>
        </p:nvSpPr>
        <p:spPr>
          <a:xfrm>
            <a:off x="2926202" y="3393710"/>
            <a:ext cx="5872161" cy="922256"/>
          </a:xfrm>
          <a:prstGeom prst="rect">
            <a:avLst/>
          </a:prstGeom>
          <a:solidFill>
            <a:srgbClr val="FFFFFF">
              <a:lumMod val="95000"/>
              <a:alpha val="90000"/>
            </a:srgbClr>
          </a:solidFill>
          <a:ln w="25400" cap="flat" cmpd="sng" algn="ctr">
            <a:noFill/>
            <a:prstDash val="solid"/>
          </a:ln>
          <a:effectLst/>
        </p:spPr>
        <p:txBody>
          <a:bodyPr lIns="274320" tIns="45720" rIns="91440" bIns="45720" rtlCol="0" anchor="t"/>
          <a:lstStyle/>
          <a:p>
            <a:pPr defTabSz="914400" fontAlgn="auto">
              <a:spcBef>
                <a:spcPts val="0"/>
              </a:spcBef>
              <a:spcAft>
                <a:spcPts val="0"/>
              </a:spcAft>
            </a:pPr>
            <a:r>
              <a:rPr lang="en-US" sz="2000" b="1" kern="0" dirty="0" smtClean="0">
                <a:solidFill>
                  <a:srgbClr val="676767"/>
                </a:solidFill>
                <a:latin typeface="Arial"/>
                <a:cs typeface="+mn-cs"/>
              </a:rPr>
              <a:t>Detection Processes</a:t>
            </a:r>
          </a:p>
          <a:p>
            <a:pPr defTabSz="914400" fontAlgn="auto">
              <a:spcBef>
                <a:spcPts val="0"/>
              </a:spcBef>
              <a:spcAft>
                <a:spcPts val="0"/>
              </a:spcAft>
            </a:pPr>
            <a:r>
              <a:rPr lang="en-US" sz="1400" kern="0" dirty="0" smtClean="0">
                <a:solidFill>
                  <a:srgbClr val="676767"/>
                </a:solidFill>
                <a:latin typeface="Arial"/>
                <a:cs typeface="+mn-cs"/>
              </a:rPr>
              <a:t>“Detection </a:t>
            </a:r>
            <a:r>
              <a:rPr lang="en-US" sz="1400" kern="0" dirty="0">
                <a:solidFill>
                  <a:srgbClr val="676767"/>
                </a:solidFill>
                <a:latin typeface="Arial"/>
                <a:cs typeface="+mn-cs"/>
              </a:rPr>
              <a:t>processes and procedures are maintained and tested to ensure timely and adequate awareness of anomalous events</a:t>
            </a:r>
            <a:r>
              <a:rPr lang="en-US" sz="1400" kern="0" dirty="0" smtClean="0">
                <a:solidFill>
                  <a:srgbClr val="676767"/>
                </a:solidFill>
                <a:latin typeface="Arial"/>
                <a:cs typeface="+mn-cs"/>
              </a:rPr>
              <a:t>.”</a:t>
            </a:r>
            <a:endParaRPr lang="en-US" sz="1600" kern="0" dirty="0">
              <a:solidFill>
                <a:srgbClr val="676767"/>
              </a:solidFill>
              <a:latin typeface="Arial"/>
              <a:cs typeface="+mn-cs"/>
            </a:endParaRPr>
          </a:p>
        </p:txBody>
      </p:sp>
      <p:sp>
        <p:nvSpPr>
          <p:cNvPr id="19" name="Rectangle 18"/>
          <p:cNvSpPr/>
          <p:nvPr/>
        </p:nvSpPr>
        <p:spPr>
          <a:xfrm>
            <a:off x="2926203" y="2305558"/>
            <a:ext cx="5873982" cy="1038202"/>
          </a:xfrm>
          <a:prstGeom prst="rect">
            <a:avLst/>
          </a:prstGeom>
          <a:solidFill>
            <a:srgbClr val="FFFFFF">
              <a:lumMod val="95000"/>
              <a:alpha val="90000"/>
            </a:srgbClr>
          </a:solidFill>
          <a:ln w="25400" cap="flat" cmpd="sng" algn="ctr">
            <a:noFill/>
            <a:prstDash val="solid"/>
          </a:ln>
          <a:effectLst/>
        </p:spPr>
        <p:txBody>
          <a:bodyPr lIns="274320" tIns="45720" rIns="91440" bIns="45720" rtlCol="0" anchor="t"/>
          <a:lstStyle/>
          <a:p>
            <a:pPr defTabSz="914400" fontAlgn="auto">
              <a:spcBef>
                <a:spcPts val="0"/>
              </a:spcBef>
              <a:spcAft>
                <a:spcPts val="0"/>
              </a:spcAft>
            </a:pPr>
            <a:r>
              <a:rPr lang="en-US" sz="2000" b="1" kern="0" dirty="0" smtClean="0">
                <a:solidFill>
                  <a:srgbClr val="676767"/>
                </a:solidFill>
                <a:latin typeface="Arial"/>
                <a:cs typeface="+mn-cs"/>
              </a:rPr>
              <a:t>Security Continuous Monitoring</a:t>
            </a:r>
          </a:p>
          <a:p>
            <a:pPr defTabSz="914400" fontAlgn="auto">
              <a:spcBef>
                <a:spcPts val="0"/>
              </a:spcBef>
              <a:spcAft>
                <a:spcPts val="0"/>
              </a:spcAft>
            </a:pPr>
            <a:r>
              <a:rPr lang="en-US" sz="1400" kern="0" dirty="0" smtClean="0">
                <a:solidFill>
                  <a:srgbClr val="676767"/>
                </a:solidFill>
                <a:latin typeface="Arial"/>
                <a:cs typeface="+mn-cs"/>
              </a:rPr>
              <a:t>“The information system and assets are monitored </a:t>
            </a:r>
            <a:r>
              <a:rPr lang="en-US" sz="1400" kern="0" dirty="0">
                <a:solidFill>
                  <a:srgbClr val="676767"/>
                </a:solidFill>
                <a:latin typeface="Arial"/>
                <a:cs typeface="+mn-cs"/>
              </a:rPr>
              <a:t>at discrete intervals to identify cybersecurity events and verify the effectiveness of protective measures</a:t>
            </a:r>
            <a:r>
              <a:rPr lang="en-US" sz="1400" kern="0" dirty="0" smtClean="0">
                <a:solidFill>
                  <a:srgbClr val="676767"/>
                </a:solidFill>
                <a:latin typeface="Arial"/>
                <a:cs typeface="+mn-cs"/>
              </a:rPr>
              <a:t>.”</a:t>
            </a:r>
            <a:endParaRPr lang="en-US" sz="1600" kern="0" dirty="0">
              <a:solidFill>
                <a:srgbClr val="676767"/>
              </a:solidFill>
              <a:latin typeface="Arial"/>
              <a:cs typeface="+mn-cs"/>
            </a:endParaRPr>
          </a:p>
        </p:txBody>
      </p:sp>
      <p:sp>
        <p:nvSpPr>
          <p:cNvPr id="20" name="Isosceles Triangle 19"/>
          <p:cNvSpPr/>
          <p:nvPr/>
        </p:nvSpPr>
        <p:spPr>
          <a:xfrm rot="5400000">
            <a:off x="2856371" y="352931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21" name="Isosceles Triangle 20"/>
          <p:cNvSpPr/>
          <p:nvPr/>
        </p:nvSpPr>
        <p:spPr>
          <a:xfrm rot="5400000">
            <a:off x="2849575" y="2456444"/>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22" name="Isosceles Triangle 21"/>
          <p:cNvSpPr/>
          <p:nvPr/>
        </p:nvSpPr>
        <p:spPr>
          <a:xfrm rot="5400000">
            <a:off x="2849575" y="156428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25" name="Rectangle 2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chemeClr val="bg1"/>
                </a:solidFill>
                <a:ea typeface="ＭＳ Ｐゴシック" charset="0"/>
              </a:rPr>
              <a:t>NIST CSF “Detect” Function</a:t>
            </a:r>
            <a:endParaRPr lang="en-US" sz="2400" b="1" kern="0" dirty="0">
              <a:solidFill>
                <a:schemeClr val="bg1"/>
              </a:solidFill>
              <a:ea typeface="ＭＳ Ｐゴシック" charset="0"/>
            </a:endParaRPr>
          </a:p>
        </p:txBody>
      </p:sp>
      <p:sp>
        <p:nvSpPr>
          <p:cNvPr id="26" name="Rectangle 25"/>
          <p:cNvSpPr/>
          <p:nvPr/>
        </p:nvSpPr>
        <p:spPr>
          <a:xfrm>
            <a:off x="5150644" y="142877"/>
            <a:ext cx="3906060"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Insider threat detection</a:t>
            </a:r>
            <a:endParaRPr lang="en-US" sz="2000" kern="0" dirty="0">
              <a:solidFill>
                <a:srgbClr val="676767"/>
              </a:solidFill>
              <a:ea typeface="ＭＳ Ｐゴシック" charset="0"/>
            </a:endParaRPr>
          </a:p>
        </p:txBody>
      </p:sp>
      <p:sp>
        <p:nvSpPr>
          <p:cNvPr id="27" name="Isosceles Triangle 26"/>
          <p:cNvSpPr/>
          <p:nvPr/>
        </p:nvSpPr>
        <p:spPr>
          <a:xfrm rot="5400000">
            <a:off x="5090752"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70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465599" y="1525831"/>
            <a:ext cx="2076458" cy="623246"/>
          </a:xfrm>
          <a:prstGeom prst="rect">
            <a:avLst/>
          </a:prstGeom>
        </p:spPr>
        <p:txBody>
          <a:bodyPr wrap="square" lIns="0" tIns="34289" rIns="0" bIns="34289">
            <a:spAutoFit/>
          </a:bodyPr>
          <a:lstStyle/>
          <a:p>
            <a:pPr algn="ctr" defTabSz="457063"/>
            <a:r>
              <a:rPr lang="en-US" sz="3600" b="1" dirty="0" smtClean="0">
                <a:solidFill>
                  <a:srgbClr val="2462B2">
                    <a:lumMod val="75000"/>
                  </a:srgbClr>
                </a:solidFill>
              </a:rPr>
              <a:t>Detect</a:t>
            </a:r>
            <a:endParaRPr lang="en-US" sz="3600" b="1" dirty="0">
              <a:solidFill>
                <a:srgbClr val="2462B2">
                  <a:lumMod val="75000"/>
                </a:srgbClr>
              </a:solidFill>
            </a:endParaRPr>
          </a:p>
        </p:txBody>
      </p:sp>
      <p:sp>
        <p:nvSpPr>
          <p:cNvPr id="34" name="Oval 33"/>
          <p:cNvSpPr>
            <a:spLocks noChangeAspect="1"/>
          </p:cNvSpPr>
          <p:nvPr/>
        </p:nvSpPr>
        <p:spPr>
          <a:xfrm>
            <a:off x="3918764" y="2208689"/>
            <a:ext cx="1209450" cy="1209451"/>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6" name="Freeform 84"/>
          <p:cNvSpPr>
            <a:spLocks noChangeAspect="1" noEditPoints="1"/>
          </p:cNvSpPr>
          <p:nvPr/>
        </p:nvSpPr>
        <p:spPr bwMode="auto">
          <a:xfrm>
            <a:off x="4133087" y="2422951"/>
            <a:ext cx="785631" cy="787856"/>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0" name="Rectangle 59"/>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Internal Security Threats</a:t>
            </a:r>
            <a:endParaRPr lang="en-US" sz="2400" b="1" kern="0" dirty="0">
              <a:solidFill>
                <a:srgbClr val="FFFFFF"/>
              </a:solidFill>
            </a:endParaRPr>
          </a:p>
        </p:txBody>
      </p:sp>
      <p:sp>
        <p:nvSpPr>
          <p:cNvPr id="61" name="Rectangle 60"/>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Highlighting effective detection</a:t>
            </a:r>
            <a:endParaRPr lang="en-US" sz="2000" kern="0" dirty="0">
              <a:solidFill>
                <a:srgbClr val="676767"/>
              </a:solidFill>
            </a:endParaRPr>
          </a:p>
        </p:txBody>
      </p:sp>
      <p:sp>
        <p:nvSpPr>
          <p:cNvPr id="62" name="Isosceles Triangle 61"/>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59" name="Rectangle 58"/>
          <p:cNvSpPr/>
          <p:nvPr/>
        </p:nvSpPr>
        <p:spPr>
          <a:xfrm rot="10800000">
            <a:off x="3496299" y="1478669"/>
            <a:ext cx="425722" cy="2118444"/>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65" name="Rectangle 64"/>
          <p:cNvSpPr/>
          <p:nvPr/>
        </p:nvSpPr>
        <p:spPr>
          <a:xfrm>
            <a:off x="5136149" y="1472869"/>
            <a:ext cx="410675" cy="2118444"/>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24"/>
            <a:endParaRPr lang="en-US" sz="1500" dirty="0">
              <a:solidFill>
                <a:srgbClr val="FFFFFF"/>
              </a:solidFill>
              <a:latin typeface="CiscoSansTT Light"/>
            </a:endParaRPr>
          </a:p>
        </p:txBody>
      </p:sp>
      <p:sp>
        <p:nvSpPr>
          <p:cNvPr id="69" name="Rectangle 68"/>
          <p:cNvSpPr/>
          <p:nvPr/>
        </p:nvSpPr>
        <p:spPr>
          <a:xfrm>
            <a:off x="102411" y="1505502"/>
            <a:ext cx="3222250" cy="2006482"/>
          </a:xfrm>
          <a:prstGeom prst="rect">
            <a:avLst/>
          </a:prstGeom>
          <a:noFill/>
          <a:ln w="25400" cap="flat" cmpd="sng" algn="ctr">
            <a:noFill/>
            <a:prstDash val="solid"/>
          </a:ln>
          <a:effectLst/>
        </p:spPr>
        <p:txBody>
          <a:bodyPr lIns="91440" tIns="45720" rIns="91440" bIns="45720" rtlCol="0" anchor="ctr"/>
          <a:lstStyle/>
          <a:p>
            <a:pPr algn="r" defTabSz="914400" fontAlgn="auto">
              <a:spcBef>
                <a:spcPts val="0"/>
              </a:spcBef>
              <a:spcAft>
                <a:spcPts val="0"/>
              </a:spcAft>
              <a:defRPr/>
            </a:pPr>
            <a:r>
              <a:rPr lang="en-US" sz="1600" b="1" kern="0" dirty="0">
                <a:latin typeface="Arial"/>
                <a:cs typeface="+mn-cs"/>
              </a:rPr>
              <a:t>Suspicious Traffic Patterns</a:t>
            </a:r>
          </a:p>
          <a:p>
            <a:pPr algn="r" defTabSz="914400" fontAlgn="auto">
              <a:spcBef>
                <a:spcPts val="0"/>
              </a:spcBef>
              <a:spcAft>
                <a:spcPts val="0"/>
              </a:spcAft>
              <a:defRPr/>
            </a:pPr>
            <a:endParaRPr lang="en-US" sz="1600" b="1" kern="0" dirty="0" smtClean="0">
              <a:latin typeface="Arial"/>
              <a:cs typeface="+mn-cs"/>
            </a:endParaRPr>
          </a:p>
          <a:p>
            <a:pPr algn="r" defTabSz="914400" fontAlgn="auto">
              <a:spcBef>
                <a:spcPts val="0"/>
              </a:spcBef>
              <a:spcAft>
                <a:spcPts val="0"/>
              </a:spcAft>
              <a:defRPr/>
            </a:pPr>
            <a:r>
              <a:rPr lang="en-US" sz="1600" b="1" kern="0" dirty="0" smtClean="0">
                <a:latin typeface="Arial"/>
                <a:cs typeface="+mn-cs"/>
              </a:rPr>
              <a:t>Malware </a:t>
            </a:r>
            <a:r>
              <a:rPr lang="en-US" sz="1600" b="1" kern="0" dirty="0">
                <a:latin typeface="Arial"/>
                <a:cs typeface="+mn-cs"/>
              </a:rPr>
              <a:t>in </a:t>
            </a:r>
            <a:r>
              <a:rPr lang="en-US" sz="1600" b="1" kern="0" dirty="0" smtClean="0">
                <a:latin typeface="Arial"/>
                <a:cs typeface="+mn-cs"/>
              </a:rPr>
              <a:t>Disguise</a:t>
            </a:r>
            <a:endParaRPr lang="en-US" sz="1600" b="1" kern="0" dirty="0">
              <a:latin typeface="Arial"/>
              <a:cs typeface="+mn-cs"/>
            </a:endParaRPr>
          </a:p>
          <a:p>
            <a:pPr algn="r" defTabSz="914400" fontAlgn="auto">
              <a:spcBef>
                <a:spcPts val="0"/>
              </a:spcBef>
              <a:spcAft>
                <a:spcPts val="0"/>
              </a:spcAft>
              <a:defRPr/>
            </a:pPr>
            <a:endParaRPr lang="en-US" sz="1600" b="1" kern="0" dirty="0" smtClean="0">
              <a:latin typeface="Arial"/>
              <a:cs typeface="+mn-cs"/>
            </a:endParaRPr>
          </a:p>
          <a:p>
            <a:pPr algn="r" defTabSz="914400" fontAlgn="auto">
              <a:spcBef>
                <a:spcPts val="0"/>
              </a:spcBef>
              <a:spcAft>
                <a:spcPts val="0"/>
              </a:spcAft>
              <a:defRPr/>
            </a:pPr>
            <a:r>
              <a:rPr lang="en-US" sz="1600" b="1" kern="0" dirty="0" smtClean="0">
                <a:latin typeface="Arial"/>
                <a:cs typeface="+mn-cs"/>
              </a:rPr>
              <a:t>Command and Control Activity</a:t>
            </a:r>
          </a:p>
          <a:p>
            <a:pPr algn="r" defTabSz="914400" fontAlgn="auto">
              <a:spcBef>
                <a:spcPts val="0"/>
              </a:spcBef>
              <a:spcAft>
                <a:spcPts val="0"/>
              </a:spcAft>
              <a:defRPr/>
            </a:pPr>
            <a:endParaRPr lang="en-US" sz="1600" b="1" kern="0" dirty="0" smtClean="0">
              <a:latin typeface="Arial"/>
              <a:cs typeface="+mn-cs"/>
            </a:endParaRPr>
          </a:p>
          <a:p>
            <a:pPr algn="r" defTabSz="914400" fontAlgn="auto">
              <a:spcBef>
                <a:spcPts val="0"/>
              </a:spcBef>
              <a:spcAft>
                <a:spcPts val="0"/>
              </a:spcAft>
              <a:defRPr/>
            </a:pPr>
            <a:r>
              <a:rPr lang="en-US" sz="1600" b="1" kern="0" dirty="0" smtClean="0">
                <a:latin typeface="Arial"/>
                <a:cs typeface="+mn-cs"/>
              </a:rPr>
              <a:t>Encrypted </a:t>
            </a:r>
            <a:r>
              <a:rPr lang="en-US" sz="1600" b="1" kern="0" dirty="0">
                <a:latin typeface="Arial"/>
                <a:cs typeface="+mn-cs"/>
              </a:rPr>
              <a:t>Traffic</a:t>
            </a:r>
          </a:p>
        </p:txBody>
      </p:sp>
      <p:sp>
        <p:nvSpPr>
          <p:cNvPr id="70" name="Rectangle 69"/>
          <p:cNvSpPr/>
          <p:nvPr/>
        </p:nvSpPr>
        <p:spPr>
          <a:xfrm>
            <a:off x="5690310" y="1484470"/>
            <a:ext cx="3222250" cy="2006482"/>
          </a:xfrm>
          <a:prstGeom prst="rect">
            <a:avLst/>
          </a:prstGeom>
          <a:noFill/>
          <a:ln w="25400" cap="flat" cmpd="sng" algn="ctr">
            <a:noFill/>
            <a:prstDash val="solid"/>
          </a:ln>
          <a:effectLst/>
        </p:spPr>
        <p:txBody>
          <a:bodyPr lIns="91440" tIns="45720" rIns="91440" bIns="45720" rtlCol="0" anchor="ctr"/>
          <a:lstStyle/>
          <a:p>
            <a:pPr defTabSz="914400" fontAlgn="auto">
              <a:spcBef>
                <a:spcPts val="0"/>
              </a:spcBef>
              <a:spcAft>
                <a:spcPts val="0"/>
              </a:spcAft>
              <a:defRPr/>
            </a:pPr>
            <a:r>
              <a:rPr lang="en-US" sz="1600" b="1" kern="0" dirty="0" smtClean="0">
                <a:latin typeface="Arial"/>
                <a:cs typeface="+mn-cs"/>
              </a:rPr>
              <a:t>Exploited Vulnerabilities</a:t>
            </a:r>
          </a:p>
          <a:p>
            <a:pPr defTabSz="914400" fontAlgn="auto">
              <a:spcBef>
                <a:spcPts val="0"/>
              </a:spcBef>
              <a:spcAft>
                <a:spcPts val="0"/>
              </a:spcAft>
              <a:defRPr/>
            </a:pPr>
            <a:endParaRPr lang="en-US" sz="1600" b="1" kern="0" dirty="0">
              <a:latin typeface="Arial"/>
              <a:cs typeface="+mn-cs"/>
            </a:endParaRPr>
          </a:p>
          <a:p>
            <a:pPr defTabSz="914400" fontAlgn="auto">
              <a:spcBef>
                <a:spcPts val="0"/>
              </a:spcBef>
              <a:spcAft>
                <a:spcPts val="0"/>
              </a:spcAft>
              <a:defRPr/>
            </a:pPr>
            <a:r>
              <a:rPr lang="en-US" sz="1600" b="1" kern="0" dirty="0">
                <a:latin typeface="Arial"/>
                <a:cs typeface="+mn-cs"/>
              </a:rPr>
              <a:t>Web Attack Vectors</a:t>
            </a:r>
          </a:p>
          <a:p>
            <a:pPr defTabSz="914400" fontAlgn="auto">
              <a:spcBef>
                <a:spcPts val="0"/>
              </a:spcBef>
              <a:spcAft>
                <a:spcPts val="0"/>
              </a:spcAft>
              <a:defRPr/>
            </a:pPr>
            <a:endParaRPr lang="en-US" sz="1600" b="1" kern="0" dirty="0" smtClean="0">
              <a:latin typeface="Arial"/>
              <a:cs typeface="+mn-cs"/>
            </a:endParaRPr>
          </a:p>
          <a:p>
            <a:pPr defTabSz="914400" fontAlgn="auto">
              <a:spcBef>
                <a:spcPts val="0"/>
              </a:spcBef>
              <a:spcAft>
                <a:spcPts val="0"/>
              </a:spcAft>
              <a:defRPr/>
            </a:pPr>
            <a:r>
              <a:rPr lang="en-US" sz="1600" b="1" kern="0" dirty="0" smtClean="0">
                <a:latin typeface="Arial"/>
                <a:cs typeface="+mn-cs"/>
              </a:rPr>
              <a:t>Browser </a:t>
            </a:r>
            <a:r>
              <a:rPr lang="en-US" sz="1600" b="1" kern="0" dirty="0">
                <a:latin typeface="Arial"/>
                <a:cs typeface="+mn-cs"/>
              </a:rPr>
              <a:t>Infections</a:t>
            </a:r>
          </a:p>
          <a:p>
            <a:pPr defTabSz="914400" fontAlgn="auto">
              <a:spcBef>
                <a:spcPts val="0"/>
              </a:spcBef>
              <a:spcAft>
                <a:spcPts val="0"/>
              </a:spcAft>
              <a:defRPr/>
            </a:pPr>
            <a:endParaRPr lang="en-US" sz="1600" b="1" kern="0" dirty="0" smtClean="0">
              <a:latin typeface="Arial"/>
              <a:cs typeface="+mn-cs"/>
            </a:endParaRPr>
          </a:p>
          <a:p>
            <a:pPr defTabSz="914400" fontAlgn="auto">
              <a:spcBef>
                <a:spcPts val="0"/>
              </a:spcBef>
              <a:spcAft>
                <a:spcPts val="0"/>
              </a:spcAft>
              <a:defRPr/>
            </a:pPr>
            <a:r>
              <a:rPr lang="en-US" sz="1600" b="1" kern="0" dirty="0" smtClean="0">
                <a:latin typeface="Arial"/>
                <a:cs typeface="+mn-cs"/>
              </a:rPr>
              <a:t>DNS </a:t>
            </a:r>
            <a:r>
              <a:rPr lang="en-US" sz="1600" b="1" kern="0" dirty="0">
                <a:latin typeface="Arial"/>
                <a:cs typeface="+mn-cs"/>
              </a:rPr>
              <a:t>Requests</a:t>
            </a:r>
          </a:p>
        </p:txBody>
      </p:sp>
      <p:sp>
        <p:nvSpPr>
          <p:cNvPr id="71" name="Rectangle 70"/>
          <p:cNvSpPr/>
          <p:nvPr/>
        </p:nvSpPr>
        <p:spPr>
          <a:xfrm flipH="1">
            <a:off x="3468436" y="1484470"/>
            <a:ext cx="51835" cy="210684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72" name="Rectangle 71"/>
          <p:cNvSpPr/>
          <p:nvPr/>
        </p:nvSpPr>
        <p:spPr>
          <a:xfrm flipH="1">
            <a:off x="5516139" y="1472869"/>
            <a:ext cx="51835" cy="210684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73" name="Isosceles Triangle 72"/>
          <p:cNvSpPr/>
          <p:nvPr/>
        </p:nvSpPr>
        <p:spPr>
          <a:xfrm rot="5400000">
            <a:off x="5498143" y="169584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4" name="Isosceles Triangle 73"/>
          <p:cNvSpPr/>
          <p:nvPr/>
        </p:nvSpPr>
        <p:spPr>
          <a:xfrm rot="5400000">
            <a:off x="5498143" y="2199684"/>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5" name="Isosceles Triangle 74"/>
          <p:cNvSpPr/>
          <p:nvPr/>
        </p:nvSpPr>
        <p:spPr>
          <a:xfrm rot="5400000">
            <a:off x="5492243" y="2666946"/>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6" name="Isosceles Triangle 75"/>
          <p:cNvSpPr/>
          <p:nvPr/>
        </p:nvSpPr>
        <p:spPr>
          <a:xfrm rot="5400000">
            <a:off x="5498143" y="3188566"/>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7" name="Isosceles Triangle 76"/>
          <p:cNvSpPr/>
          <p:nvPr/>
        </p:nvSpPr>
        <p:spPr>
          <a:xfrm rot="16200000">
            <a:off x="3275625" y="170920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8" name="Isosceles Triangle 77"/>
          <p:cNvSpPr/>
          <p:nvPr/>
        </p:nvSpPr>
        <p:spPr>
          <a:xfrm rot="16200000">
            <a:off x="3275625" y="2213044"/>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79" name="Isosceles Triangle 78"/>
          <p:cNvSpPr/>
          <p:nvPr/>
        </p:nvSpPr>
        <p:spPr>
          <a:xfrm rot="16200000">
            <a:off x="3269725" y="2680306"/>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02" name="Isosceles Triangle 101"/>
          <p:cNvSpPr/>
          <p:nvPr/>
        </p:nvSpPr>
        <p:spPr>
          <a:xfrm rot="16200000">
            <a:off x="3275625" y="3201926"/>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103" name="Rectangle 102"/>
          <p:cNvSpPr/>
          <p:nvPr/>
        </p:nvSpPr>
        <p:spPr>
          <a:xfrm>
            <a:off x="0" y="3754422"/>
            <a:ext cx="9144000" cy="579206"/>
          </a:xfrm>
          <a:prstGeom prst="rect">
            <a:avLst/>
          </a:prstGeom>
          <a:solidFill>
            <a:schemeClr val="accent1">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a:solidFill>
                  <a:schemeClr val="bg2"/>
                </a:solidFill>
                <a:latin typeface="Arial"/>
                <a:cs typeface="+mn-cs"/>
              </a:rPr>
              <a:t>Individuals' behavior must be </a:t>
            </a:r>
            <a:r>
              <a:rPr lang="en-US" b="1" kern="0" dirty="0" smtClean="0">
                <a:solidFill>
                  <a:schemeClr val="bg2"/>
                </a:solidFill>
                <a:latin typeface="Arial"/>
                <a:cs typeface="+mn-cs"/>
              </a:rPr>
              <a:t>guided </a:t>
            </a:r>
            <a:r>
              <a:rPr lang="en-US" b="1" kern="0" dirty="0">
                <a:solidFill>
                  <a:schemeClr val="bg2"/>
                </a:solidFill>
                <a:latin typeface="Arial"/>
                <a:cs typeface="+mn-cs"/>
              </a:rPr>
              <a:t>by policies, processes, and technologies</a:t>
            </a:r>
          </a:p>
        </p:txBody>
      </p:sp>
    </p:spTree>
    <p:extLst>
      <p:ext uri="{BB962C8B-B14F-4D97-AF65-F5344CB8AC3E}">
        <p14:creationId xmlns:p14="http://schemas.microsoft.com/office/powerpoint/2010/main" val="268196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Technology Highlight</a:t>
            </a:r>
            <a:endParaRPr lang="en-US" sz="2400" b="1" kern="0" dirty="0">
              <a:solidFill>
                <a:srgbClr val="FFFFFF"/>
              </a:solidFill>
            </a:endParaRPr>
          </a:p>
        </p:txBody>
      </p:sp>
      <p:sp>
        <p:nvSpPr>
          <p:cNvPr id="58" name="Rectangle 57"/>
          <p:cNvSpPr/>
          <p:nvPr/>
        </p:nvSpPr>
        <p:spPr>
          <a:xfrm>
            <a:off x="4681276" y="142877"/>
            <a:ext cx="4375428"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Network as the Sensor</a:t>
            </a:r>
          </a:p>
          <a:p>
            <a:pPr defTabSz="1219140"/>
            <a:r>
              <a:rPr lang="en-US" sz="2000" kern="0" dirty="0" smtClean="0">
                <a:solidFill>
                  <a:srgbClr val="676767"/>
                </a:solidFill>
              </a:rPr>
              <a:t>Network as the Enforcer</a:t>
            </a:r>
            <a:endParaRPr lang="en-US" sz="2000" kern="0" dirty="0">
              <a:solidFill>
                <a:srgbClr val="676767"/>
              </a:solidFill>
            </a:endParaRPr>
          </a:p>
        </p:txBody>
      </p:sp>
      <p:sp>
        <p:nvSpPr>
          <p:cNvPr id="71" name="Isosceles Triangle 70"/>
          <p:cNvSpPr/>
          <p:nvPr/>
        </p:nvSpPr>
        <p:spPr>
          <a:xfrm rot="5400000">
            <a:off x="462640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23" name="Rectangle 22"/>
          <p:cNvSpPr/>
          <p:nvPr/>
        </p:nvSpPr>
        <p:spPr>
          <a:xfrm>
            <a:off x="788346" y="1198440"/>
            <a:ext cx="5741062"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800" b="1" kern="0" dirty="0" smtClean="0">
                <a:solidFill>
                  <a:srgbClr val="676767"/>
                </a:solidFill>
                <a:latin typeface="Arial"/>
                <a:cs typeface="+mn-cs"/>
              </a:rPr>
              <a:t>Network as the Sensor</a:t>
            </a:r>
            <a:endParaRPr lang="en-US" sz="2800" b="1"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Detect</a:t>
            </a:r>
            <a:r>
              <a:rPr lang="en-US" sz="1600" kern="0" dirty="0">
                <a:solidFill>
                  <a:srgbClr val="676767"/>
                </a:solidFill>
                <a:latin typeface="Arial"/>
                <a:cs typeface="+mn-cs"/>
              </a:rPr>
              <a:t> </a:t>
            </a:r>
            <a:r>
              <a:rPr lang="en-US" sz="1600" kern="0" dirty="0" smtClean="0">
                <a:solidFill>
                  <a:srgbClr val="676767"/>
                </a:solidFill>
                <a:latin typeface="Arial"/>
                <a:cs typeface="+mn-cs"/>
              </a:rPr>
              <a:t>rich endpoint data</a:t>
            </a:r>
            <a:endParaRPr lang="en-US" sz="1600"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Detect</a:t>
            </a:r>
            <a:r>
              <a:rPr lang="en-US" sz="1600" kern="0" dirty="0">
                <a:solidFill>
                  <a:srgbClr val="676767"/>
                </a:solidFill>
                <a:latin typeface="Arial"/>
                <a:cs typeface="+mn-cs"/>
              </a:rPr>
              <a:t> </a:t>
            </a:r>
            <a:r>
              <a:rPr lang="en-US" sz="1600" kern="0" dirty="0" smtClean="0">
                <a:solidFill>
                  <a:srgbClr val="676767"/>
                </a:solidFill>
                <a:latin typeface="Arial"/>
                <a:cs typeface="+mn-cs"/>
              </a:rPr>
              <a:t>anomalous data flows</a:t>
            </a:r>
            <a:endParaRPr lang="en-US" sz="1600"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Detect</a:t>
            </a:r>
            <a:r>
              <a:rPr lang="en-US" sz="1600" kern="0" dirty="0">
                <a:solidFill>
                  <a:srgbClr val="676767"/>
                </a:solidFill>
                <a:latin typeface="Arial"/>
                <a:cs typeface="+mn-cs"/>
              </a:rPr>
              <a:t> </a:t>
            </a:r>
            <a:r>
              <a:rPr lang="en-US" sz="1600" kern="0" dirty="0" smtClean="0">
                <a:solidFill>
                  <a:srgbClr val="676767"/>
                </a:solidFill>
                <a:latin typeface="Arial"/>
                <a:cs typeface="+mn-cs"/>
              </a:rPr>
              <a:t>user access policy violations</a:t>
            </a:r>
            <a:endParaRPr lang="en-US" sz="1600" kern="0" dirty="0">
              <a:solidFill>
                <a:srgbClr val="676767"/>
              </a:solidFill>
              <a:latin typeface="Arial"/>
              <a:cs typeface="+mn-cs"/>
            </a:endParaRPr>
          </a:p>
        </p:txBody>
      </p:sp>
      <p:sp>
        <p:nvSpPr>
          <p:cNvPr id="24" name="Rectangle 23"/>
          <p:cNvSpPr/>
          <p:nvPr/>
        </p:nvSpPr>
        <p:spPr>
          <a:xfrm>
            <a:off x="257175" y="1198440"/>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5400" b="1" kern="0" dirty="0">
              <a:solidFill>
                <a:srgbClr val="FFFFFF"/>
              </a:solidFill>
              <a:latin typeface="Stencil" panose="040409050D0802020404" pitchFamily="82" charset="0"/>
            </a:endParaRPr>
          </a:p>
        </p:txBody>
      </p:sp>
      <p:sp>
        <p:nvSpPr>
          <p:cNvPr id="25" name="Isosceles Triangle 24"/>
          <p:cNvSpPr/>
          <p:nvPr/>
        </p:nvSpPr>
        <p:spPr>
          <a:xfrm rot="5400000">
            <a:off x="1233501" y="1582809"/>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26" name="Rectangle 25"/>
          <p:cNvSpPr/>
          <p:nvPr/>
        </p:nvSpPr>
        <p:spPr>
          <a:xfrm>
            <a:off x="788347" y="2802712"/>
            <a:ext cx="5741062"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800" b="1" kern="0" dirty="0" smtClean="0">
                <a:solidFill>
                  <a:srgbClr val="676767"/>
                </a:solidFill>
                <a:latin typeface="Arial"/>
                <a:cs typeface="+mn-cs"/>
              </a:rPr>
              <a:t>Network as the Enforcer</a:t>
            </a:r>
            <a:endParaRPr lang="en-US" sz="2800" b="1"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Segment</a:t>
            </a:r>
            <a:r>
              <a:rPr lang="en-US" sz="1600" kern="0" dirty="0">
                <a:solidFill>
                  <a:srgbClr val="676767"/>
                </a:solidFill>
                <a:latin typeface="Arial"/>
                <a:cs typeface="+mn-cs"/>
              </a:rPr>
              <a:t> the </a:t>
            </a:r>
            <a:r>
              <a:rPr lang="en-US" sz="1600" kern="0" dirty="0" smtClean="0">
                <a:solidFill>
                  <a:srgbClr val="676767"/>
                </a:solidFill>
                <a:latin typeface="Arial"/>
                <a:cs typeface="+mn-cs"/>
              </a:rPr>
              <a:t>network </a:t>
            </a:r>
            <a:r>
              <a:rPr lang="en-US" sz="1600" kern="0" dirty="0">
                <a:solidFill>
                  <a:srgbClr val="676767"/>
                </a:solidFill>
                <a:latin typeface="Arial"/>
                <a:cs typeface="+mn-cs"/>
              </a:rPr>
              <a:t>to </a:t>
            </a:r>
            <a:r>
              <a:rPr lang="en-US" sz="1600" kern="0" dirty="0" smtClean="0">
                <a:solidFill>
                  <a:srgbClr val="676767"/>
                </a:solidFill>
                <a:latin typeface="Arial"/>
                <a:cs typeface="+mn-cs"/>
              </a:rPr>
              <a:t>contain attacks</a:t>
            </a:r>
            <a:endParaRPr lang="en-US" sz="1600"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Enforce</a:t>
            </a:r>
            <a:r>
              <a:rPr lang="en-US" sz="1600" kern="0" dirty="0">
                <a:solidFill>
                  <a:srgbClr val="676767"/>
                </a:solidFill>
                <a:latin typeface="Arial"/>
                <a:cs typeface="+mn-cs"/>
              </a:rPr>
              <a:t> </a:t>
            </a:r>
            <a:r>
              <a:rPr lang="en-US" sz="1600" kern="0" dirty="0" smtClean="0">
                <a:solidFill>
                  <a:srgbClr val="676767"/>
                </a:solidFill>
                <a:latin typeface="Arial"/>
                <a:cs typeface="+mn-cs"/>
              </a:rPr>
              <a:t>policy </a:t>
            </a:r>
            <a:r>
              <a:rPr lang="en-US" sz="1600" kern="0" dirty="0">
                <a:solidFill>
                  <a:srgbClr val="676767"/>
                </a:solidFill>
                <a:latin typeface="Arial"/>
                <a:cs typeface="+mn-cs"/>
              </a:rPr>
              <a:t>to </a:t>
            </a:r>
            <a:r>
              <a:rPr lang="en-US" sz="1600" kern="0" dirty="0" smtClean="0">
                <a:solidFill>
                  <a:srgbClr val="676767"/>
                </a:solidFill>
                <a:latin typeface="Arial"/>
                <a:cs typeface="+mn-cs"/>
              </a:rPr>
              <a:t>mitigate insider threats</a:t>
            </a:r>
            <a:endParaRPr lang="en-US" sz="1600" kern="0" dirty="0">
              <a:solidFill>
                <a:srgbClr val="676767"/>
              </a:solidFill>
              <a:latin typeface="Arial"/>
              <a:cs typeface="+mn-cs"/>
            </a:endParaRPr>
          </a:p>
          <a:p>
            <a:pPr marL="285750" indent="-285750" defTabSz="914400" fontAlgn="auto">
              <a:spcBef>
                <a:spcPts val="0"/>
              </a:spcBef>
              <a:spcAft>
                <a:spcPts val="0"/>
              </a:spcAft>
              <a:buFont typeface="Wingdings" panose="05000000000000000000" pitchFamily="2" charset="2"/>
              <a:buChar char="§"/>
              <a:defRPr/>
            </a:pPr>
            <a:r>
              <a:rPr lang="en-US" sz="1600" b="1" kern="0" dirty="0">
                <a:solidFill>
                  <a:srgbClr val="676767"/>
                </a:solidFill>
                <a:latin typeface="Arial"/>
                <a:cs typeface="+mn-cs"/>
              </a:rPr>
              <a:t>Automate</a:t>
            </a:r>
            <a:r>
              <a:rPr lang="en-US" sz="1600" kern="0" dirty="0">
                <a:solidFill>
                  <a:srgbClr val="676767"/>
                </a:solidFill>
                <a:latin typeface="Arial"/>
                <a:cs typeface="+mn-cs"/>
              </a:rPr>
              <a:t> </a:t>
            </a:r>
            <a:r>
              <a:rPr lang="en-US" sz="1600" kern="0" dirty="0" smtClean="0">
                <a:solidFill>
                  <a:srgbClr val="676767"/>
                </a:solidFill>
                <a:latin typeface="Arial"/>
                <a:cs typeface="+mn-cs"/>
              </a:rPr>
              <a:t>threat detection and respond faster</a:t>
            </a:r>
            <a:endParaRPr lang="en-US" sz="1600" kern="0" dirty="0">
              <a:solidFill>
                <a:srgbClr val="676767"/>
              </a:solidFill>
              <a:latin typeface="Arial"/>
              <a:cs typeface="+mn-cs"/>
            </a:endParaRPr>
          </a:p>
        </p:txBody>
      </p:sp>
      <p:sp>
        <p:nvSpPr>
          <p:cNvPr id="27" name="Rectangle 26"/>
          <p:cNvSpPr/>
          <p:nvPr/>
        </p:nvSpPr>
        <p:spPr>
          <a:xfrm>
            <a:off x="257175" y="2802712"/>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5400" b="1" kern="0" dirty="0">
              <a:solidFill>
                <a:srgbClr val="FFFFFF"/>
              </a:solidFill>
              <a:latin typeface="Stencil" panose="040409050D0802020404" pitchFamily="82" charset="0"/>
            </a:endParaRPr>
          </a:p>
        </p:txBody>
      </p:sp>
      <p:sp>
        <p:nvSpPr>
          <p:cNvPr id="28" name="Isosceles Triangle 27"/>
          <p:cNvSpPr/>
          <p:nvPr/>
        </p:nvSpPr>
        <p:spPr>
          <a:xfrm rot="5400000">
            <a:off x="1233501" y="3187081"/>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pic>
        <p:nvPicPr>
          <p:cNvPr id="29" name="Picture 28"/>
          <p:cNvPicPr>
            <a:picLocks noChangeAspect="1"/>
          </p:cNvPicPr>
          <p:nvPr/>
        </p:nvPicPr>
        <p:blipFill>
          <a:blip r:embed="rId3"/>
          <a:stretch>
            <a:fillRect/>
          </a:stretch>
        </p:blipFill>
        <p:spPr>
          <a:xfrm>
            <a:off x="6759273" y="1759069"/>
            <a:ext cx="2143683" cy="2143125"/>
          </a:xfrm>
          <a:prstGeom prst="rect">
            <a:avLst/>
          </a:prstGeom>
          <a:ln>
            <a:noFill/>
          </a:ln>
          <a:effectLst>
            <a:softEdge rad="112500"/>
          </a:effectLst>
        </p:spPr>
      </p:pic>
      <p:sp>
        <p:nvSpPr>
          <p:cNvPr id="5" name="Rectangle 4"/>
          <p:cNvSpPr/>
          <p:nvPr/>
        </p:nvSpPr>
        <p:spPr>
          <a:xfrm>
            <a:off x="1165685" y="1109844"/>
            <a:ext cx="45719" cy="335047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1" name="Freeform 22"/>
          <p:cNvSpPr>
            <a:spLocks noChangeAspect="1" noEditPoints="1"/>
          </p:cNvSpPr>
          <p:nvPr/>
        </p:nvSpPr>
        <p:spPr bwMode="auto">
          <a:xfrm>
            <a:off x="338011" y="1306269"/>
            <a:ext cx="760272" cy="690053"/>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chemeClr val="bg2"/>
          </a:solidFill>
          <a:ln w="25400" cap="flat" cmpd="sng" algn="ctr">
            <a:noFill/>
            <a:prstDash val="solid"/>
          </a:ln>
          <a:effectLst/>
        </p:spPr>
        <p:txBody>
          <a:bodyPr lIns="68574" tIns="34287" rIns="68574" bIns="34287" anchor="ctr"/>
          <a:lstStyle/>
          <a:p>
            <a:pPr algn="ctr" defTabSz="677075"/>
            <a:endParaRPr lang="en-US" dirty="0">
              <a:solidFill>
                <a:srgbClr val="0096D6"/>
              </a:solidFill>
              <a:latin typeface="CiscoSansTT Light"/>
              <a:cs typeface="CiscoSansTT Light"/>
            </a:endParaRPr>
          </a:p>
        </p:txBody>
      </p:sp>
      <p:sp>
        <p:nvSpPr>
          <p:cNvPr id="32" name="Freeform 31"/>
          <p:cNvSpPr>
            <a:spLocks noChangeAspect="1" noEditPoints="1"/>
          </p:cNvSpPr>
          <p:nvPr/>
        </p:nvSpPr>
        <p:spPr bwMode="auto">
          <a:xfrm>
            <a:off x="403325" y="2873468"/>
            <a:ext cx="610805" cy="742870"/>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chemeClr val="bg2"/>
          </a:solidFill>
          <a:ln w="9525">
            <a:noFill/>
            <a:round/>
            <a:headEnd/>
            <a:tailEnd/>
          </a:ln>
          <a:effectLst/>
        </p:spPr>
        <p:txBody>
          <a:bodyPr vert="horz" wrap="square" lIns="68589" tIns="34295" rIns="68589" bIns="34295"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spTree>
    <p:extLst>
      <p:ext uri="{BB962C8B-B14F-4D97-AF65-F5344CB8AC3E}">
        <p14:creationId xmlns:p14="http://schemas.microsoft.com/office/powerpoint/2010/main" val="296121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Technology Highlight</a:t>
            </a:r>
            <a:endParaRPr lang="en-US" sz="2400" b="1" kern="0" dirty="0">
              <a:solidFill>
                <a:srgbClr val="FFFFFF"/>
              </a:solidFill>
            </a:endParaRPr>
          </a:p>
        </p:txBody>
      </p:sp>
      <p:sp>
        <p:nvSpPr>
          <p:cNvPr id="58" name="Rectangle 57"/>
          <p:cNvSpPr/>
          <p:nvPr/>
        </p:nvSpPr>
        <p:spPr>
          <a:xfrm>
            <a:off x="4681276" y="142877"/>
            <a:ext cx="4375428"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a:solidFill>
                  <a:srgbClr val="676767"/>
                </a:solidFill>
              </a:rPr>
              <a:t>What </a:t>
            </a:r>
            <a:r>
              <a:rPr lang="en-US" sz="2000" kern="0" dirty="0" err="1" smtClean="0">
                <a:solidFill>
                  <a:srgbClr val="676767"/>
                </a:solidFill>
              </a:rPr>
              <a:t>NaaS</a:t>
            </a:r>
            <a:r>
              <a:rPr lang="en-US" sz="2000" kern="0" dirty="0" smtClean="0">
                <a:solidFill>
                  <a:srgbClr val="676767"/>
                </a:solidFill>
              </a:rPr>
              <a:t> / </a:t>
            </a:r>
            <a:r>
              <a:rPr lang="en-US" sz="2000" kern="0" dirty="0" err="1">
                <a:solidFill>
                  <a:srgbClr val="676767"/>
                </a:solidFill>
              </a:rPr>
              <a:t>NaaE</a:t>
            </a:r>
            <a:r>
              <a:rPr lang="en-US" sz="2000" kern="0" dirty="0">
                <a:solidFill>
                  <a:srgbClr val="676767"/>
                </a:solidFill>
              </a:rPr>
              <a:t> </a:t>
            </a:r>
            <a:r>
              <a:rPr lang="en-US" sz="2000" kern="0" dirty="0" smtClean="0">
                <a:solidFill>
                  <a:srgbClr val="676767"/>
                </a:solidFill>
              </a:rPr>
              <a:t>Offers </a:t>
            </a:r>
            <a:r>
              <a:rPr lang="en-US" sz="2000" kern="0" dirty="0">
                <a:solidFill>
                  <a:srgbClr val="676767"/>
                </a:solidFill>
              </a:rPr>
              <a:t>You</a:t>
            </a:r>
            <a:endParaRPr lang="en-US" sz="2000" kern="0" dirty="0">
              <a:solidFill>
                <a:srgbClr val="676767"/>
              </a:solidFill>
            </a:endParaRPr>
          </a:p>
        </p:txBody>
      </p:sp>
      <p:sp>
        <p:nvSpPr>
          <p:cNvPr id="71" name="Isosceles Triangle 70"/>
          <p:cNvSpPr/>
          <p:nvPr/>
        </p:nvSpPr>
        <p:spPr>
          <a:xfrm rot="5400000">
            <a:off x="462640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23" name="Rectangle 22"/>
          <p:cNvSpPr/>
          <p:nvPr/>
        </p:nvSpPr>
        <p:spPr>
          <a:xfrm>
            <a:off x="788346" y="1198440"/>
            <a:ext cx="3756760"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000" b="1" kern="0" dirty="0" smtClean="0">
                <a:solidFill>
                  <a:srgbClr val="676767"/>
                </a:solidFill>
                <a:latin typeface="Arial"/>
                <a:cs typeface="+mn-cs"/>
              </a:rPr>
              <a:t>Unmatched Visibility</a:t>
            </a:r>
            <a:endParaRPr lang="en-US" sz="2000" b="1" kern="0" dirty="0">
              <a:solidFill>
                <a:srgbClr val="676767"/>
              </a:solidFill>
              <a:latin typeface="Arial"/>
              <a:cs typeface="+mn-cs"/>
            </a:endParaRPr>
          </a:p>
          <a:p>
            <a:pPr defTabSz="914400" fontAlgn="auto">
              <a:spcBef>
                <a:spcPts val="0"/>
              </a:spcBef>
              <a:spcAft>
                <a:spcPts val="0"/>
              </a:spcAft>
              <a:defRPr/>
            </a:pPr>
            <a:r>
              <a:rPr lang="en-US" sz="1200" b="1" kern="0" dirty="0">
                <a:solidFill>
                  <a:srgbClr val="676767"/>
                </a:solidFill>
                <a:latin typeface="Arial"/>
                <a:cs typeface="+mn-cs"/>
              </a:rPr>
              <a:t>Global Intelligence </a:t>
            </a:r>
            <a:r>
              <a:rPr lang="en-US" sz="1200" kern="0" dirty="0">
                <a:solidFill>
                  <a:srgbClr val="676767"/>
                </a:solidFill>
                <a:latin typeface="Arial"/>
                <a:cs typeface="+mn-cs"/>
              </a:rPr>
              <a:t>With the Right Context</a:t>
            </a:r>
            <a:endParaRPr lang="en-US" sz="1200" kern="0" dirty="0">
              <a:solidFill>
                <a:srgbClr val="676767"/>
              </a:solidFill>
              <a:latin typeface="Arial"/>
              <a:cs typeface="+mn-cs"/>
            </a:endParaRPr>
          </a:p>
        </p:txBody>
      </p:sp>
      <p:sp>
        <p:nvSpPr>
          <p:cNvPr id="24" name="Rectangle 23"/>
          <p:cNvSpPr/>
          <p:nvPr/>
        </p:nvSpPr>
        <p:spPr>
          <a:xfrm>
            <a:off x="257175" y="1198440"/>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4400" b="1" kern="0" dirty="0">
              <a:solidFill>
                <a:srgbClr val="FFFFFF"/>
              </a:solidFill>
              <a:latin typeface="Stencil" panose="040409050D0802020404" pitchFamily="82" charset="0"/>
            </a:endParaRPr>
          </a:p>
        </p:txBody>
      </p:sp>
      <p:sp>
        <p:nvSpPr>
          <p:cNvPr id="25" name="Isosceles Triangle 24"/>
          <p:cNvSpPr/>
          <p:nvPr/>
        </p:nvSpPr>
        <p:spPr>
          <a:xfrm rot="5400000">
            <a:off x="1233501" y="1582809"/>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b="1" kern="0" dirty="0">
              <a:solidFill>
                <a:srgbClr val="FFFFFF"/>
              </a:solidFill>
            </a:endParaRPr>
          </a:p>
        </p:txBody>
      </p:sp>
      <p:sp>
        <p:nvSpPr>
          <p:cNvPr id="26" name="Rectangle 25"/>
          <p:cNvSpPr/>
          <p:nvPr/>
        </p:nvSpPr>
        <p:spPr>
          <a:xfrm>
            <a:off x="788347" y="2802712"/>
            <a:ext cx="3756759"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000" b="1" kern="0" dirty="0" smtClean="0">
                <a:solidFill>
                  <a:srgbClr val="676767"/>
                </a:solidFill>
                <a:latin typeface="Arial"/>
                <a:cs typeface="+mn-cs"/>
              </a:rPr>
              <a:t>Consistent Control</a:t>
            </a:r>
            <a:endParaRPr lang="en-US" sz="2000" b="1" kern="0" dirty="0">
              <a:solidFill>
                <a:srgbClr val="676767"/>
              </a:solidFill>
              <a:latin typeface="Arial"/>
              <a:cs typeface="+mn-cs"/>
            </a:endParaRPr>
          </a:p>
          <a:p>
            <a:pPr defTabSz="914400" fontAlgn="auto">
              <a:spcBef>
                <a:spcPts val="0"/>
              </a:spcBef>
              <a:spcAft>
                <a:spcPts val="0"/>
              </a:spcAft>
              <a:defRPr/>
            </a:pPr>
            <a:r>
              <a:rPr lang="en-US" sz="1200" b="1" kern="0" dirty="0">
                <a:solidFill>
                  <a:srgbClr val="676767"/>
                </a:solidFill>
                <a:latin typeface="Arial"/>
                <a:cs typeface="+mn-cs"/>
              </a:rPr>
              <a:t>Consistent Policies </a:t>
            </a:r>
            <a:r>
              <a:rPr lang="en-US" sz="1200" kern="0" dirty="0">
                <a:solidFill>
                  <a:srgbClr val="676767"/>
                </a:solidFill>
                <a:latin typeface="Arial"/>
                <a:cs typeface="+mn-cs"/>
              </a:rPr>
              <a:t>Across the </a:t>
            </a:r>
            <a:r>
              <a:rPr lang="en-US" sz="1200" kern="0" dirty="0" smtClean="0">
                <a:solidFill>
                  <a:srgbClr val="676767"/>
                </a:solidFill>
                <a:latin typeface="Arial"/>
                <a:cs typeface="+mn-cs"/>
              </a:rPr>
              <a:t>Network </a:t>
            </a:r>
            <a:r>
              <a:rPr lang="en-US" sz="1200" kern="0" dirty="0">
                <a:solidFill>
                  <a:srgbClr val="676767"/>
                </a:solidFill>
                <a:latin typeface="Arial"/>
                <a:cs typeface="+mn-cs"/>
              </a:rPr>
              <a:t>and </a:t>
            </a:r>
            <a:r>
              <a:rPr lang="en-US" sz="1200" kern="0" dirty="0" smtClean="0">
                <a:solidFill>
                  <a:srgbClr val="676767"/>
                </a:solidFill>
                <a:latin typeface="Arial"/>
                <a:cs typeface="+mn-cs"/>
              </a:rPr>
              <a:t>Data </a:t>
            </a:r>
            <a:r>
              <a:rPr lang="en-US" sz="1200" kern="0" dirty="0">
                <a:solidFill>
                  <a:srgbClr val="676767"/>
                </a:solidFill>
                <a:latin typeface="Arial"/>
                <a:cs typeface="+mn-cs"/>
              </a:rPr>
              <a:t>Center</a:t>
            </a:r>
            <a:endParaRPr lang="en-US" sz="1200" kern="0" dirty="0">
              <a:solidFill>
                <a:srgbClr val="676767"/>
              </a:solidFill>
              <a:latin typeface="Arial"/>
              <a:cs typeface="+mn-cs"/>
            </a:endParaRPr>
          </a:p>
        </p:txBody>
      </p:sp>
      <p:sp>
        <p:nvSpPr>
          <p:cNvPr id="27" name="Rectangle 26"/>
          <p:cNvSpPr/>
          <p:nvPr/>
        </p:nvSpPr>
        <p:spPr>
          <a:xfrm>
            <a:off x="257175" y="2802712"/>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4400" b="1" kern="0" dirty="0">
              <a:solidFill>
                <a:srgbClr val="FFFFFF"/>
              </a:solidFill>
              <a:latin typeface="Stencil" panose="040409050D0802020404" pitchFamily="82" charset="0"/>
            </a:endParaRPr>
          </a:p>
        </p:txBody>
      </p:sp>
      <p:sp>
        <p:nvSpPr>
          <p:cNvPr id="28" name="Isosceles Triangle 27"/>
          <p:cNvSpPr/>
          <p:nvPr/>
        </p:nvSpPr>
        <p:spPr>
          <a:xfrm rot="5400000">
            <a:off x="1233501" y="3187081"/>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b="1" kern="0" dirty="0">
              <a:solidFill>
                <a:srgbClr val="FFFFFF"/>
              </a:solidFill>
            </a:endParaRPr>
          </a:p>
        </p:txBody>
      </p:sp>
      <p:sp>
        <p:nvSpPr>
          <p:cNvPr id="5" name="Rectangle 4"/>
          <p:cNvSpPr/>
          <p:nvPr/>
        </p:nvSpPr>
        <p:spPr>
          <a:xfrm>
            <a:off x="1165685" y="1109844"/>
            <a:ext cx="45719" cy="335047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grpSp>
        <p:nvGrpSpPr>
          <p:cNvPr id="17" name="Group 19"/>
          <p:cNvGrpSpPr>
            <a:grpSpLocks noChangeAspect="1"/>
          </p:cNvGrpSpPr>
          <p:nvPr/>
        </p:nvGrpSpPr>
        <p:grpSpPr bwMode="auto">
          <a:xfrm>
            <a:off x="477945" y="1562545"/>
            <a:ext cx="509757" cy="391167"/>
            <a:chOff x="2370" y="1703"/>
            <a:chExt cx="1020" cy="914"/>
          </a:xfrm>
          <a:solidFill>
            <a:schemeClr val="tx1"/>
          </a:solidFill>
        </p:grpSpPr>
        <p:sp>
          <p:nvSpPr>
            <p:cNvPr id="18" name="Rectangle 20"/>
            <p:cNvSpPr>
              <a:spLocks noChangeArrowheads="1"/>
            </p:cNvSpPr>
            <p:nvPr/>
          </p:nvSpPr>
          <p:spPr bwMode="auto">
            <a:xfrm>
              <a:off x="2513" y="2089"/>
              <a:ext cx="135" cy="157"/>
            </a:xfrm>
            <a:prstGeom prst="rect">
              <a:avLst/>
            </a:pr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19" name="Rectangle 21"/>
            <p:cNvSpPr>
              <a:spLocks noChangeArrowheads="1"/>
            </p:cNvSpPr>
            <p:nvPr/>
          </p:nvSpPr>
          <p:spPr bwMode="auto">
            <a:xfrm>
              <a:off x="2698" y="1846"/>
              <a:ext cx="143" cy="400"/>
            </a:xfrm>
            <a:prstGeom prst="rect">
              <a:avLst/>
            </a:pr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20" name="Freeform 22"/>
            <p:cNvSpPr>
              <a:spLocks/>
            </p:cNvSpPr>
            <p:nvPr/>
          </p:nvSpPr>
          <p:spPr bwMode="auto">
            <a:xfrm>
              <a:off x="2891" y="2196"/>
              <a:ext cx="142" cy="43"/>
            </a:xfrm>
            <a:custGeom>
              <a:avLst/>
              <a:gdLst>
                <a:gd name="T0" fmla="*/ 142 w 142"/>
                <a:gd name="T1" fmla="*/ 0 h 43"/>
                <a:gd name="T2" fmla="*/ 0 w 142"/>
                <a:gd name="T3" fmla="*/ 43 h 43"/>
                <a:gd name="T4" fmla="*/ 92 w 142"/>
                <a:gd name="T5" fmla="*/ 43 h 43"/>
                <a:gd name="T6" fmla="*/ 142 w 142"/>
                <a:gd name="T7" fmla="*/ 28 h 43"/>
                <a:gd name="T8" fmla="*/ 142 w 142"/>
                <a:gd name="T9" fmla="*/ 0 h 43"/>
              </a:gdLst>
              <a:ahLst/>
              <a:cxnLst>
                <a:cxn ang="0">
                  <a:pos x="T0" y="T1"/>
                </a:cxn>
                <a:cxn ang="0">
                  <a:pos x="T2" y="T3"/>
                </a:cxn>
                <a:cxn ang="0">
                  <a:pos x="T4" y="T5"/>
                </a:cxn>
                <a:cxn ang="0">
                  <a:pos x="T6" y="T7"/>
                </a:cxn>
                <a:cxn ang="0">
                  <a:pos x="T8" y="T9"/>
                </a:cxn>
              </a:cxnLst>
              <a:rect l="0" t="0" r="r" b="b"/>
              <a:pathLst>
                <a:path w="142" h="43">
                  <a:moveTo>
                    <a:pt x="142" y="0"/>
                  </a:moveTo>
                  <a:lnTo>
                    <a:pt x="0" y="43"/>
                  </a:lnTo>
                  <a:lnTo>
                    <a:pt x="92" y="43"/>
                  </a:lnTo>
                  <a:lnTo>
                    <a:pt x="142" y="28"/>
                  </a:lnTo>
                  <a:lnTo>
                    <a:pt x="142"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21" name="Freeform 23"/>
            <p:cNvSpPr>
              <a:spLocks/>
            </p:cNvSpPr>
            <p:nvPr/>
          </p:nvSpPr>
          <p:spPr bwMode="auto">
            <a:xfrm>
              <a:off x="2884" y="2139"/>
              <a:ext cx="149" cy="85"/>
            </a:xfrm>
            <a:custGeom>
              <a:avLst/>
              <a:gdLst>
                <a:gd name="T0" fmla="*/ 149 w 149"/>
                <a:gd name="T1" fmla="*/ 0 h 85"/>
                <a:gd name="T2" fmla="*/ 0 w 149"/>
                <a:gd name="T3" fmla="*/ 50 h 85"/>
                <a:gd name="T4" fmla="*/ 0 w 149"/>
                <a:gd name="T5" fmla="*/ 85 h 85"/>
                <a:gd name="T6" fmla="*/ 149 w 149"/>
                <a:gd name="T7" fmla="*/ 35 h 85"/>
                <a:gd name="T8" fmla="*/ 149 w 149"/>
                <a:gd name="T9" fmla="*/ 0 h 85"/>
              </a:gdLst>
              <a:ahLst/>
              <a:cxnLst>
                <a:cxn ang="0">
                  <a:pos x="T0" y="T1"/>
                </a:cxn>
                <a:cxn ang="0">
                  <a:pos x="T2" y="T3"/>
                </a:cxn>
                <a:cxn ang="0">
                  <a:pos x="T4" y="T5"/>
                </a:cxn>
                <a:cxn ang="0">
                  <a:pos x="T6" y="T7"/>
                </a:cxn>
                <a:cxn ang="0">
                  <a:pos x="T8" y="T9"/>
                </a:cxn>
              </a:cxnLst>
              <a:rect l="0" t="0" r="r" b="b"/>
              <a:pathLst>
                <a:path w="149" h="85">
                  <a:moveTo>
                    <a:pt x="149" y="0"/>
                  </a:moveTo>
                  <a:lnTo>
                    <a:pt x="0" y="50"/>
                  </a:lnTo>
                  <a:lnTo>
                    <a:pt x="0" y="85"/>
                  </a:lnTo>
                  <a:lnTo>
                    <a:pt x="149" y="35"/>
                  </a:lnTo>
                  <a:lnTo>
                    <a:pt x="149"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22" name="Freeform 24"/>
            <p:cNvSpPr>
              <a:spLocks/>
            </p:cNvSpPr>
            <p:nvPr/>
          </p:nvSpPr>
          <p:spPr bwMode="auto">
            <a:xfrm>
              <a:off x="2884" y="1939"/>
              <a:ext cx="71" cy="21"/>
            </a:xfrm>
            <a:custGeom>
              <a:avLst/>
              <a:gdLst>
                <a:gd name="T0" fmla="*/ 0 w 71"/>
                <a:gd name="T1" fmla="*/ 0 h 21"/>
                <a:gd name="T2" fmla="*/ 0 w 71"/>
                <a:gd name="T3" fmla="*/ 21 h 21"/>
                <a:gd name="T4" fmla="*/ 71 w 71"/>
                <a:gd name="T5" fmla="*/ 0 h 21"/>
                <a:gd name="T6" fmla="*/ 0 w 71"/>
                <a:gd name="T7" fmla="*/ 0 h 21"/>
              </a:gdLst>
              <a:ahLst/>
              <a:cxnLst>
                <a:cxn ang="0">
                  <a:pos x="T0" y="T1"/>
                </a:cxn>
                <a:cxn ang="0">
                  <a:pos x="T2" y="T3"/>
                </a:cxn>
                <a:cxn ang="0">
                  <a:pos x="T4" y="T5"/>
                </a:cxn>
                <a:cxn ang="0">
                  <a:pos x="T6" y="T7"/>
                </a:cxn>
              </a:cxnLst>
              <a:rect l="0" t="0" r="r" b="b"/>
              <a:pathLst>
                <a:path w="71" h="21">
                  <a:moveTo>
                    <a:pt x="0" y="0"/>
                  </a:moveTo>
                  <a:lnTo>
                    <a:pt x="0" y="21"/>
                  </a:lnTo>
                  <a:lnTo>
                    <a:pt x="71" y="0"/>
                  </a:lnTo>
                  <a:lnTo>
                    <a:pt x="0"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0" name="Freeform 25"/>
            <p:cNvSpPr>
              <a:spLocks/>
            </p:cNvSpPr>
            <p:nvPr/>
          </p:nvSpPr>
          <p:spPr bwMode="auto">
            <a:xfrm>
              <a:off x="2884" y="2089"/>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3" name="Freeform 26"/>
            <p:cNvSpPr>
              <a:spLocks/>
            </p:cNvSpPr>
            <p:nvPr/>
          </p:nvSpPr>
          <p:spPr bwMode="auto">
            <a:xfrm>
              <a:off x="2884" y="2039"/>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4" name="Freeform 27"/>
            <p:cNvSpPr>
              <a:spLocks/>
            </p:cNvSpPr>
            <p:nvPr/>
          </p:nvSpPr>
          <p:spPr bwMode="auto">
            <a:xfrm>
              <a:off x="2884" y="1989"/>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5" name="Freeform 28"/>
            <p:cNvSpPr>
              <a:spLocks/>
            </p:cNvSpPr>
            <p:nvPr/>
          </p:nvSpPr>
          <p:spPr bwMode="auto">
            <a:xfrm>
              <a:off x="2884" y="1939"/>
              <a:ext cx="149" cy="78"/>
            </a:xfrm>
            <a:custGeom>
              <a:avLst/>
              <a:gdLst>
                <a:gd name="T0" fmla="*/ 149 w 149"/>
                <a:gd name="T1" fmla="*/ 0 h 78"/>
                <a:gd name="T2" fmla="*/ 135 w 149"/>
                <a:gd name="T3" fmla="*/ 0 h 78"/>
                <a:gd name="T4" fmla="*/ 0 w 149"/>
                <a:gd name="T5" fmla="*/ 42 h 78"/>
                <a:gd name="T6" fmla="*/ 0 w 149"/>
                <a:gd name="T7" fmla="*/ 78 h 78"/>
                <a:gd name="T8" fmla="*/ 149 w 149"/>
                <a:gd name="T9" fmla="*/ 28 h 78"/>
                <a:gd name="T10" fmla="*/ 149 w 149"/>
                <a:gd name="T11" fmla="*/ 0 h 78"/>
              </a:gdLst>
              <a:ahLst/>
              <a:cxnLst>
                <a:cxn ang="0">
                  <a:pos x="T0" y="T1"/>
                </a:cxn>
                <a:cxn ang="0">
                  <a:pos x="T2" y="T3"/>
                </a:cxn>
                <a:cxn ang="0">
                  <a:pos x="T4" y="T5"/>
                </a:cxn>
                <a:cxn ang="0">
                  <a:pos x="T6" y="T7"/>
                </a:cxn>
                <a:cxn ang="0">
                  <a:pos x="T8" y="T9"/>
                </a:cxn>
                <a:cxn ang="0">
                  <a:pos x="T10" y="T11"/>
                </a:cxn>
              </a:cxnLst>
              <a:rect l="0" t="0" r="r" b="b"/>
              <a:pathLst>
                <a:path w="149" h="78">
                  <a:moveTo>
                    <a:pt x="149" y="0"/>
                  </a:moveTo>
                  <a:lnTo>
                    <a:pt x="135" y="0"/>
                  </a:lnTo>
                  <a:lnTo>
                    <a:pt x="0" y="42"/>
                  </a:lnTo>
                  <a:lnTo>
                    <a:pt x="0" y="78"/>
                  </a:lnTo>
                  <a:lnTo>
                    <a:pt x="149" y="28"/>
                  </a:lnTo>
                  <a:lnTo>
                    <a:pt x="149"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6" name="Rectangle 29"/>
            <p:cNvSpPr>
              <a:spLocks noChangeArrowheads="1"/>
            </p:cNvSpPr>
            <p:nvPr/>
          </p:nvSpPr>
          <p:spPr bwMode="auto">
            <a:xfrm>
              <a:off x="2513" y="2281"/>
              <a:ext cx="520" cy="29"/>
            </a:xfrm>
            <a:prstGeom prst="rect">
              <a:avLst/>
            </a:pr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7" name="Freeform 30"/>
            <p:cNvSpPr>
              <a:spLocks/>
            </p:cNvSpPr>
            <p:nvPr/>
          </p:nvSpPr>
          <p:spPr bwMode="auto">
            <a:xfrm>
              <a:off x="3069" y="2389"/>
              <a:ext cx="7" cy="7"/>
            </a:xfrm>
            <a:custGeom>
              <a:avLst/>
              <a:gdLst>
                <a:gd name="T0" fmla="*/ 0 w 7"/>
                <a:gd name="T1" fmla="*/ 0 h 7"/>
                <a:gd name="T2" fmla="*/ 7 w 7"/>
                <a:gd name="T3" fmla="*/ 7 h 7"/>
                <a:gd name="T4" fmla="*/ 7 w 7"/>
                <a:gd name="T5" fmla="*/ 0 h 7"/>
                <a:gd name="T6" fmla="*/ 0 w 7"/>
                <a:gd name="T7" fmla="*/ 0 h 7"/>
              </a:gdLst>
              <a:ahLst/>
              <a:cxnLst>
                <a:cxn ang="0">
                  <a:pos x="T0" y="T1"/>
                </a:cxn>
                <a:cxn ang="0">
                  <a:pos x="T2" y="T3"/>
                </a:cxn>
                <a:cxn ang="0">
                  <a:pos x="T4" y="T5"/>
                </a:cxn>
                <a:cxn ang="0">
                  <a:pos x="T6" y="T7"/>
                </a:cxn>
              </a:cxnLst>
              <a:rect l="0" t="0" r="r" b="b"/>
              <a:pathLst>
                <a:path w="7" h="7">
                  <a:moveTo>
                    <a:pt x="0" y="0"/>
                  </a:moveTo>
                  <a:lnTo>
                    <a:pt x="7" y="7"/>
                  </a:lnTo>
                  <a:lnTo>
                    <a:pt x="7" y="0"/>
                  </a:lnTo>
                  <a:lnTo>
                    <a:pt x="0" y="0"/>
                  </a:lnTo>
                  <a:close/>
                </a:path>
              </a:pathLst>
            </a:custGeom>
            <a:grp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8" name="Freeform 31"/>
            <p:cNvSpPr>
              <a:spLocks/>
            </p:cNvSpPr>
            <p:nvPr/>
          </p:nvSpPr>
          <p:spPr bwMode="auto">
            <a:xfrm>
              <a:off x="2370" y="1703"/>
              <a:ext cx="913" cy="771"/>
            </a:xfrm>
            <a:custGeom>
              <a:avLst/>
              <a:gdLst>
                <a:gd name="T0" fmla="*/ 128 w 128"/>
                <a:gd name="T1" fmla="*/ 10 h 108"/>
                <a:gd name="T2" fmla="*/ 119 w 128"/>
                <a:gd name="T3" fmla="*/ 0 h 108"/>
                <a:gd name="T4" fmla="*/ 10 w 128"/>
                <a:gd name="T5" fmla="*/ 0 h 108"/>
                <a:gd name="T6" fmla="*/ 0 w 128"/>
                <a:gd name="T7" fmla="*/ 10 h 108"/>
                <a:gd name="T8" fmla="*/ 0 w 128"/>
                <a:gd name="T9" fmla="*/ 98 h 108"/>
                <a:gd name="T10" fmla="*/ 10 w 128"/>
                <a:gd name="T11" fmla="*/ 108 h 108"/>
                <a:gd name="T12" fmla="*/ 92 w 128"/>
                <a:gd name="T13" fmla="*/ 108 h 108"/>
                <a:gd name="T14" fmla="*/ 85 w 128"/>
                <a:gd name="T15" fmla="*/ 98 h 108"/>
                <a:gd name="T16" fmla="*/ 85 w 128"/>
                <a:gd name="T17" fmla="*/ 96 h 108"/>
                <a:gd name="T18" fmla="*/ 12 w 128"/>
                <a:gd name="T19" fmla="*/ 96 h 108"/>
                <a:gd name="T20" fmla="*/ 12 w 128"/>
                <a:gd name="T21" fmla="*/ 13 h 108"/>
                <a:gd name="T22" fmla="*/ 115 w 128"/>
                <a:gd name="T23" fmla="*/ 13 h 108"/>
                <a:gd name="T24" fmla="*/ 115 w 128"/>
                <a:gd name="T25" fmla="*/ 89 h 108"/>
                <a:gd name="T26" fmla="*/ 128 w 128"/>
                <a:gd name="T27" fmla="*/ 91 h 108"/>
                <a:gd name="T28" fmla="*/ 128 w 128"/>
                <a:gd name="T29"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08">
                  <a:moveTo>
                    <a:pt x="128" y="10"/>
                  </a:moveTo>
                  <a:cubicBezTo>
                    <a:pt x="128" y="4"/>
                    <a:pt x="124" y="0"/>
                    <a:pt x="119" y="0"/>
                  </a:cubicBezTo>
                  <a:cubicBezTo>
                    <a:pt x="10" y="0"/>
                    <a:pt x="10" y="0"/>
                    <a:pt x="10" y="0"/>
                  </a:cubicBezTo>
                  <a:cubicBezTo>
                    <a:pt x="4" y="0"/>
                    <a:pt x="0" y="4"/>
                    <a:pt x="0" y="10"/>
                  </a:cubicBezTo>
                  <a:cubicBezTo>
                    <a:pt x="0" y="98"/>
                    <a:pt x="0" y="98"/>
                    <a:pt x="0" y="98"/>
                  </a:cubicBezTo>
                  <a:cubicBezTo>
                    <a:pt x="0" y="104"/>
                    <a:pt x="4" y="108"/>
                    <a:pt x="10" y="108"/>
                  </a:cubicBezTo>
                  <a:cubicBezTo>
                    <a:pt x="92" y="108"/>
                    <a:pt x="92" y="108"/>
                    <a:pt x="92" y="108"/>
                  </a:cubicBezTo>
                  <a:cubicBezTo>
                    <a:pt x="85" y="98"/>
                    <a:pt x="85" y="98"/>
                    <a:pt x="85" y="98"/>
                  </a:cubicBezTo>
                  <a:cubicBezTo>
                    <a:pt x="85" y="98"/>
                    <a:pt x="85" y="97"/>
                    <a:pt x="85" y="96"/>
                  </a:cubicBezTo>
                  <a:cubicBezTo>
                    <a:pt x="12" y="96"/>
                    <a:pt x="12" y="96"/>
                    <a:pt x="12" y="96"/>
                  </a:cubicBezTo>
                  <a:cubicBezTo>
                    <a:pt x="12" y="13"/>
                    <a:pt x="12" y="13"/>
                    <a:pt x="12" y="13"/>
                  </a:cubicBezTo>
                  <a:cubicBezTo>
                    <a:pt x="115" y="13"/>
                    <a:pt x="115" y="13"/>
                    <a:pt x="115" y="13"/>
                  </a:cubicBezTo>
                  <a:cubicBezTo>
                    <a:pt x="115" y="89"/>
                    <a:pt x="115" y="89"/>
                    <a:pt x="115" y="89"/>
                  </a:cubicBezTo>
                  <a:cubicBezTo>
                    <a:pt x="119" y="89"/>
                    <a:pt x="124" y="90"/>
                    <a:pt x="128" y="91"/>
                  </a:cubicBezTo>
                  <a:lnTo>
                    <a:pt x="128" y="1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39" name="Freeform 32"/>
            <p:cNvSpPr>
              <a:spLocks/>
            </p:cNvSpPr>
            <p:nvPr/>
          </p:nvSpPr>
          <p:spPr bwMode="auto">
            <a:xfrm>
              <a:off x="2962" y="2103"/>
              <a:ext cx="428" cy="514"/>
            </a:xfrm>
            <a:custGeom>
              <a:avLst/>
              <a:gdLst>
                <a:gd name="T0" fmla="*/ 26 w 60"/>
                <a:gd name="T1" fmla="*/ 33 h 72"/>
                <a:gd name="T2" fmla="*/ 26 w 60"/>
                <a:gd name="T3" fmla="*/ 4 h 72"/>
                <a:gd name="T4" fmla="*/ 22 w 60"/>
                <a:gd name="T5" fmla="*/ 0 h 72"/>
                <a:gd name="T6" fmla="*/ 17 w 60"/>
                <a:gd name="T7" fmla="*/ 4 h 72"/>
                <a:gd name="T8" fmla="*/ 17 w 60"/>
                <a:gd name="T9" fmla="*/ 45 h 72"/>
                <a:gd name="T10" fmla="*/ 11 w 60"/>
                <a:gd name="T11" fmla="*/ 37 h 72"/>
                <a:gd name="T12" fmla="*/ 4 w 60"/>
                <a:gd name="T13" fmla="*/ 34 h 72"/>
                <a:gd name="T14" fmla="*/ 4 w 60"/>
                <a:gd name="T15" fmla="*/ 42 h 72"/>
                <a:gd name="T16" fmla="*/ 22 w 60"/>
                <a:gd name="T17" fmla="*/ 72 h 72"/>
                <a:gd name="T18" fmla="*/ 51 w 60"/>
                <a:gd name="T19" fmla="*/ 72 h 72"/>
                <a:gd name="T20" fmla="*/ 60 w 60"/>
                <a:gd name="T21" fmla="*/ 47 h 72"/>
                <a:gd name="T22" fmla="*/ 26 w 60"/>
                <a:gd name="T23"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2">
                  <a:moveTo>
                    <a:pt x="26" y="33"/>
                  </a:moveTo>
                  <a:cubicBezTo>
                    <a:pt x="26" y="4"/>
                    <a:pt x="26" y="4"/>
                    <a:pt x="26" y="4"/>
                  </a:cubicBezTo>
                  <a:cubicBezTo>
                    <a:pt x="26" y="2"/>
                    <a:pt x="24" y="0"/>
                    <a:pt x="22" y="0"/>
                  </a:cubicBezTo>
                  <a:cubicBezTo>
                    <a:pt x="19" y="0"/>
                    <a:pt x="17" y="2"/>
                    <a:pt x="17" y="4"/>
                  </a:cubicBezTo>
                  <a:cubicBezTo>
                    <a:pt x="17" y="45"/>
                    <a:pt x="17" y="45"/>
                    <a:pt x="17" y="45"/>
                  </a:cubicBezTo>
                  <a:cubicBezTo>
                    <a:pt x="11" y="37"/>
                    <a:pt x="11" y="37"/>
                    <a:pt x="11" y="37"/>
                  </a:cubicBezTo>
                  <a:cubicBezTo>
                    <a:pt x="11" y="37"/>
                    <a:pt x="8" y="31"/>
                    <a:pt x="4" y="34"/>
                  </a:cubicBezTo>
                  <a:cubicBezTo>
                    <a:pt x="0" y="36"/>
                    <a:pt x="4" y="42"/>
                    <a:pt x="4" y="42"/>
                  </a:cubicBezTo>
                  <a:cubicBezTo>
                    <a:pt x="22" y="72"/>
                    <a:pt x="22" y="72"/>
                    <a:pt x="22" y="72"/>
                  </a:cubicBezTo>
                  <a:cubicBezTo>
                    <a:pt x="51" y="72"/>
                    <a:pt x="51" y="72"/>
                    <a:pt x="51" y="72"/>
                  </a:cubicBezTo>
                  <a:cubicBezTo>
                    <a:pt x="51" y="72"/>
                    <a:pt x="60" y="56"/>
                    <a:pt x="60" y="47"/>
                  </a:cubicBezTo>
                  <a:cubicBezTo>
                    <a:pt x="60" y="34"/>
                    <a:pt x="26" y="33"/>
                    <a:pt x="26" y="33"/>
                  </a:cubicBez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grpSp>
      <p:sp>
        <p:nvSpPr>
          <p:cNvPr id="41" name="Freeform 40"/>
          <p:cNvSpPr>
            <a:spLocks/>
          </p:cNvSpPr>
          <p:nvPr/>
        </p:nvSpPr>
        <p:spPr bwMode="auto">
          <a:xfrm flipH="1">
            <a:off x="508644" y="2990568"/>
            <a:ext cx="440408" cy="483051"/>
          </a:xfrm>
          <a:custGeom>
            <a:avLst/>
            <a:gdLst>
              <a:gd name="T0" fmla="*/ 121 w 206"/>
              <a:gd name="T1" fmla="*/ 20 h 242"/>
              <a:gd name="T2" fmla="*/ 124 w 206"/>
              <a:gd name="T3" fmla="*/ 15 h 242"/>
              <a:gd name="T4" fmla="*/ 124 w 206"/>
              <a:gd name="T5" fmla="*/ 7 h 242"/>
              <a:gd name="T6" fmla="*/ 121 w 206"/>
              <a:gd name="T7" fmla="*/ 4 h 242"/>
              <a:gd name="T8" fmla="*/ 112 w 206"/>
              <a:gd name="T9" fmla="*/ 0 h 242"/>
              <a:gd name="T10" fmla="*/ 104 w 206"/>
              <a:gd name="T11" fmla="*/ 4 h 242"/>
              <a:gd name="T12" fmla="*/ 67 w 206"/>
              <a:gd name="T13" fmla="*/ 41 h 242"/>
              <a:gd name="T14" fmla="*/ 63 w 206"/>
              <a:gd name="T15" fmla="*/ 49 h 242"/>
              <a:gd name="T16" fmla="*/ 67 w 206"/>
              <a:gd name="T17" fmla="*/ 58 h 242"/>
              <a:gd name="T18" fmla="*/ 104 w 206"/>
              <a:gd name="T19" fmla="*/ 95 h 242"/>
              <a:gd name="T20" fmla="*/ 112 w 206"/>
              <a:gd name="T21" fmla="*/ 98 h 242"/>
              <a:gd name="T22" fmla="*/ 121 w 206"/>
              <a:gd name="T23" fmla="*/ 95 h 242"/>
              <a:gd name="T24" fmla="*/ 124 w 206"/>
              <a:gd name="T25" fmla="*/ 90 h 242"/>
              <a:gd name="T26" fmla="*/ 124 w 206"/>
              <a:gd name="T27" fmla="*/ 82 h 242"/>
              <a:gd name="T28" fmla="*/ 103 w 206"/>
              <a:gd name="T29" fmla="*/ 59 h 242"/>
              <a:gd name="T30" fmla="*/ 103 w 206"/>
              <a:gd name="T31" fmla="*/ 59 h 242"/>
              <a:gd name="T32" fmla="*/ 134 w 206"/>
              <a:gd name="T33" fmla="*/ 66 h 242"/>
              <a:gd name="T34" fmla="*/ 160 w 206"/>
              <a:gd name="T35" fmla="*/ 84 h 242"/>
              <a:gd name="T36" fmla="*/ 176 w 206"/>
              <a:gd name="T37" fmla="*/ 108 h 242"/>
              <a:gd name="T38" fmla="*/ 183 w 206"/>
              <a:gd name="T39" fmla="*/ 139 h 242"/>
              <a:gd name="T40" fmla="*/ 181 w 206"/>
              <a:gd name="T41" fmla="*/ 156 h 242"/>
              <a:gd name="T42" fmla="*/ 170 w 206"/>
              <a:gd name="T43" fmla="*/ 185 h 242"/>
              <a:gd name="T44" fmla="*/ 148 w 206"/>
              <a:gd name="T45" fmla="*/ 206 h 242"/>
              <a:gd name="T46" fmla="*/ 119 w 206"/>
              <a:gd name="T47" fmla="*/ 218 h 242"/>
              <a:gd name="T48" fmla="*/ 103 w 206"/>
              <a:gd name="T49" fmla="*/ 219 h 242"/>
              <a:gd name="T50" fmla="*/ 72 w 206"/>
              <a:gd name="T51" fmla="*/ 213 h 242"/>
              <a:gd name="T52" fmla="*/ 45 w 206"/>
              <a:gd name="T53" fmla="*/ 197 h 242"/>
              <a:gd name="T54" fmla="*/ 29 w 206"/>
              <a:gd name="T55" fmla="*/ 170 h 242"/>
              <a:gd name="T56" fmla="*/ 23 w 206"/>
              <a:gd name="T57" fmla="*/ 139 h 242"/>
              <a:gd name="T58" fmla="*/ 23 w 206"/>
              <a:gd name="T59" fmla="*/ 136 h 242"/>
              <a:gd name="T60" fmla="*/ 16 w 206"/>
              <a:gd name="T61" fmla="*/ 129 h 242"/>
              <a:gd name="T62" fmla="*/ 11 w 206"/>
              <a:gd name="T63" fmla="*/ 128 h 242"/>
              <a:gd name="T64" fmla="*/ 3 w 206"/>
              <a:gd name="T65" fmla="*/ 131 h 242"/>
              <a:gd name="T66" fmla="*/ 0 w 206"/>
              <a:gd name="T67" fmla="*/ 139 h 242"/>
              <a:gd name="T68" fmla="*/ 1 w 206"/>
              <a:gd name="T69" fmla="*/ 151 h 242"/>
              <a:gd name="T70" fmla="*/ 5 w 206"/>
              <a:gd name="T71" fmla="*/ 170 h 242"/>
              <a:gd name="T72" fmla="*/ 18 w 206"/>
              <a:gd name="T73" fmla="*/ 197 h 242"/>
              <a:gd name="T74" fmla="*/ 45 w 206"/>
              <a:gd name="T75" fmla="*/ 224 h 242"/>
              <a:gd name="T76" fmla="*/ 72 w 206"/>
              <a:gd name="T77" fmla="*/ 237 h 242"/>
              <a:gd name="T78" fmla="*/ 93 w 206"/>
              <a:gd name="T79" fmla="*/ 242 h 242"/>
              <a:gd name="T80" fmla="*/ 103 w 206"/>
              <a:gd name="T81" fmla="*/ 242 h 242"/>
              <a:gd name="T82" fmla="*/ 124 w 206"/>
              <a:gd name="T83" fmla="*/ 241 h 242"/>
              <a:gd name="T84" fmla="*/ 144 w 206"/>
              <a:gd name="T85" fmla="*/ 234 h 242"/>
              <a:gd name="T86" fmla="*/ 176 w 206"/>
              <a:gd name="T87" fmla="*/ 213 h 242"/>
              <a:gd name="T88" fmla="*/ 197 w 206"/>
              <a:gd name="T89" fmla="*/ 180 h 242"/>
              <a:gd name="T90" fmla="*/ 204 w 206"/>
              <a:gd name="T91" fmla="*/ 161 h 242"/>
              <a:gd name="T92" fmla="*/ 206 w 206"/>
              <a:gd name="T93" fmla="*/ 139 h 242"/>
              <a:gd name="T94" fmla="*/ 206 w 206"/>
              <a:gd name="T95" fmla="*/ 129 h 242"/>
              <a:gd name="T96" fmla="*/ 201 w 206"/>
              <a:gd name="T97" fmla="*/ 110 h 242"/>
              <a:gd name="T98" fmla="*/ 188 w 206"/>
              <a:gd name="T99" fmla="*/ 82 h 242"/>
              <a:gd name="T100" fmla="*/ 161 w 206"/>
              <a:gd name="T101" fmla="*/ 54 h 242"/>
              <a:gd name="T102" fmla="*/ 134 w 206"/>
              <a:gd name="T103" fmla="*/ 41 h 242"/>
              <a:gd name="T104" fmla="*/ 114 w 206"/>
              <a:gd name="T105"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242">
                <a:moveTo>
                  <a:pt x="104" y="36"/>
                </a:moveTo>
                <a:lnTo>
                  <a:pt x="121" y="20"/>
                </a:lnTo>
                <a:lnTo>
                  <a:pt x="121" y="20"/>
                </a:lnTo>
                <a:lnTo>
                  <a:pt x="124" y="15"/>
                </a:lnTo>
                <a:lnTo>
                  <a:pt x="124" y="12"/>
                </a:lnTo>
                <a:lnTo>
                  <a:pt x="124" y="7"/>
                </a:lnTo>
                <a:lnTo>
                  <a:pt x="121" y="4"/>
                </a:lnTo>
                <a:lnTo>
                  <a:pt x="121" y="4"/>
                </a:lnTo>
                <a:lnTo>
                  <a:pt x="117" y="0"/>
                </a:lnTo>
                <a:lnTo>
                  <a:pt x="112" y="0"/>
                </a:lnTo>
                <a:lnTo>
                  <a:pt x="109" y="0"/>
                </a:lnTo>
                <a:lnTo>
                  <a:pt x="104" y="4"/>
                </a:lnTo>
                <a:lnTo>
                  <a:pt x="67" y="41"/>
                </a:lnTo>
                <a:lnTo>
                  <a:pt x="67" y="41"/>
                </a:lnTo>
                <a:lnTo>
                  <a:pt x="65" y="44"/>
                </a:lnTo>
                <a:lnTo>
                  <a:pt x="63" y="49"/>
                </a:lnTo>
                <a:lnTo>
                  <a:pt x="65" y="53"/>
                </a:lnTo>
                <a:lnTo>
                  <a:pt x="67" y="58"/>
                </a:lnTo>
                <a:lnTo>
                  <a:pt x="104" y="95"/>
                </a:lnTo>
                <a:lnTo>
                  <a:pt x="104" y="95"/>
                </a:lnTo>
                <a:lnTo>
                  <a:pt x="109" y="97"/>
                </a:lnTo>
                <a:lnTo>
                  <a:pt x="112" y="98"/>
                </a:lnTo>
                <a:lnTo>
                  <a:pt x="117" y="97"/>
                </a:lnTo>
                <a:lnTo>
                  <a:pt x="121" y="95"/>
                </a:lnTo>
                <a:lnTo>
                  <a:pt x="121" y="95"/>
                </a:lnTo>
                <a:lnTo>
                  <a:pt x="124" y="90"/>
                </a:lnTo>
                <a:lnTo>
                  <a:pt x="124" y="87"/>
                </a:lnTo>
                <a:lnTo>
                  <a:pt x="124" y="82"/>
                </a:lnTo>
                <a:lnTo>
                  <a:pt x="121" y="79"/>
                </a:lnTo>
                <a:lnTo>
                  <a:pt x="103" y="59"/>
                </a:lnTo>
                <a:lnTo>
                  <a:pt x="103" y="59"/>
                </a:lnTo>
                <a:lnTo>
                  <a:pt x="103" y="59"/>
                </a:lnTo>
                <a:lnTo>
                  <a:pt x="119" y="61"/>
                </a:lnTo>
                <a:lnTo>
                  <a:pt x="134" y="66"/>
                </a:lnTo>
                <a:lnTo>
                  <a:pt x="148" y="74"/>
                </a:lnTo>
                <a:lnTo>
                  <a:pt x="160" y="84"/>
                </a:lnTo>
                <a:lnTo>
                  <a:pt x="170" y="95"/>
                </a:lnTo>
                <a:lnTo>
                  <a:pt x="176" y="108"/>
                </a:lnTo>
                <a:lnTo>
                  <a:pt x="181" y="123"/>
                </a:lnTo>
                <a:lnTo>
                  <a:pt x="183" y="139"/>
                </a:lnTo>
                <a:lnTo>
                  <a:pt x="183" y="139"/>
                </a:lnTo>
                <a:lnTo>
                  <a:pt x="181" y="156"/>
                </a:lnTo>
                <a:lnTo>
                  <a:pt x="176" y="170"/>
                </a:lnTo>
                <a:lnTo>
                  <a:pt x="170" y="185"/>
                </a:lnTo>
                <a:lnTo>
                  <a:pt x="160" y="197"/>
                </a:lnTo>
                <a:lnTo>
                  <a:pt x="148" y="206"/>
                </a:lnTo>
                <a:lnTo>
                  <a:pt x="134" y="213"/>
                </a:lnTo>
                <a:lnTo>
                  <a:pt x="119" y="218"/>
                </a:lnTo>
                <a:lnTo>
                  <a:pt x="103" y="219"/>
                </a:lnTo>
                <a:lnTo>
                  <a:pt x="103" y="219"/>
                </a:lnTo>
                <a:lnTo>
                  <a:pt x="86" y="218"/>
                </a:lnTo>
                <a:lnTo>
                  <a:pt x="72" y="213"/>
                </a:lnTo>
                <a:lnTo>
                  <a:pt x="58" y="206"/>
                </a:lnTo>
                <a:lnTo>
                  <a:pt x="45" y="197"/>
                </a:lnTo>
                <a:lnTo>
                  <a:pt x="36" y="185"/>
                </a:lnTo>
                <a:lnTo>
                  <a:pt x="29" y="170"/>
                </a:lnTo>
                <a:lnTo>
                  <a:pt x="24" y="156"/>
                </a:lnTo>
                <a:lnTo>
                  <a:pt x="23" y="139"/>
                </a:lnTo>
                <a:lnTo>
                  <a:pt x="23" y="139"/>
                </a:lnTo>
                <a:lnTo>
                  <a:pt x="23" y="136"/>
                </a:lnTo>
                <a:lnTo>
                  <a:pt x="19" y="131"/>
                </a:lnTo>
                <a:lnTo>
                  <a:pt x="16" y="129"/>
                </a:lnTo>
                <a:lnTo>
                  <a:pt x="11" y="128"/>
                </a:lnTo>
                <a:lnTo>
                  <a:pt x="11" y="128"/>
                </a:lnTo>
                <a:lnTo>
                  <a:pt x="6" y="129"/>
                </a:lnTo>
                <a:lnTo>
                  <a:pt x="3" y="131"/>
                </a:lnTo>
                <a:lnTo>
                  <a:pt x="1" y="136"/>
                </a:lnTo>
                <a:lnTo>
                  <a:pt x="0" y="139"/>
                </a:lnTo>
                <a:lnTo>
                  <a:pt x="0" y="139"/>
                </a:lnTo>
                <a:lnTo>
                  <a:pt x="1" y="151"/>
                </a:lnTo>
                <a:lnTo>
                  <a:pt x="1" y="161"/>
                </a:lnTo>
                <a:lnTo>
                  <a:pt x="5" y="170"/>
                </a:lnTo>
                <a:lnTo>
                  <a:pt x="8" y="180"/>
                </a:lnTo>
                <a:lnTo>
                  <a:pt x="18" y="197"/>
                </a:lnTo>
                <a:lnTo>
                  <a:pt x="31" y="213"/>
                </a:lnTo>
                <a:lnTo>
                  <a:pt x="45" y="224"/>
                </a:lnTo>
                <a:lnTo>
                  <a:pt x="63" y="234"/>
                </a:lnTo>
                <a:lnTo>
                  <a:pt x="72" y="237"/>
                </a:lnTo>
                <a:lnTo>
                  <a:pt x="81" y="241"/>
                </a:lnTo>
                <a:lnTo>
                  <a:pt x="93" y="242"/>
                </a:lnTo>
                <a:lnTo>
                  <a:pt x="103" y="242"/>
                </a:lnTo>
                <a:lnTo>
                  <a:pt x="103" y="242"/>
                </a:lnTo>
                <a:lnTo>
                  <a:pt x="114" y="242"/>
                </a:lnTo>
                <a:lnTo>
                  <a:pt x="124" y="241"/>
                </a:lnTo>
                <a:lnTo>
                  <a:pt x="134" y="237"/>
                </a:lnTo>
                <a:lnTo>
                  <a:pt x="144" y="234"/>
                </a:lnTo>
                <a:lnTo>
                  <a:pt x="160" y="224"/>
                </a:lnTo>
                <a:lnTo>
                  <a:pt x="176" y="213"/>
                </a:lnTo>
                <a:lnTo>
                  <a:pt x="188" y="197"/>
                </a:lnTo>
                <a:lnTo>
                  <a:pt x="197" y="180"/>
                </a:lnTo>
                <a:lnTo>
                  <a:pt x="201" y="170"/>
                </a:lnTo>
                <a:lnTo>
                  <a:pt x="204" y="161"/>
                </a:lnTo>
                <a:lnTo>
                  <a:pt x="206" y="151"/>
                </a:lnTo>
                <a:lnTo>
                  <a:pt x="206" y="139"/>
                </a:lnTo>
                <a:lnTo>
                  <a:pt x="206" y="139"/>
                </a:lnTo>
                <a:lnTo>
                  <a:pt x="206" y="129"/>
                </a:lnTo>
                <a:lnTo>
                  <a:pt x="204" y="120"/>
                </a:lnTo>
                <a:lnTo>
                  <a:pt x="201" y="110"/>
                </a:lnTo>
                <a:lnTo>
                  <a:pt x="197" y="100"/>
                </a:lnTo>
                <a:lnTo>
                  <a:pt x="188" y="82"/>
                </a:lnTo>
                <a:lnTo>
                  <a:pt x="176" y="67"/>
                </a:lnTo>
                <a:lnTo>
                  <a:pt x="161" y="54"/>
                </a:lnTo>
                <a:lnTo>
                  <a:pt x="144" y="44"/>
                </a:lnTo>
                <a:lnTo>
                  <a:pt x="134" y="41"/>
                </a:lnTo>
                <a:lnTo>
                  <a:pt x="124" y="40"/>
                </a:lnTo>
                <a:lnTo>
                  <a:pt x="114" y="38"/>
                </a:lnTo>
                <a:lnTo>
                  <a:pt x="104" y="36"/>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sz="1400" dirty="0">
              <a:solidFill>
                <a:srgbClr val="FFFFFF"/>
              </a:solidFill>
            </a:endParaRPr>
          </a:p>
        </p:txBody>
      </p:sp>
      <p:sp>
        <p:nvSpPr>
          <p:cNvPr id="66" name="Rectangle 65"/>
          <p:cNvSpPr/>
          <p:nvPr/>
        </p:nvSpPr>
        <p:spPr>
          <a:xfrm>
            <a:off x="5209155" y="1198440"/>
            <a:ext cx="3756760"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000" b="1" kern="0" dirty="0" smtClean="0">
                <a:solidFill>
                  <a:srgbClr val="676767"/>
                </a:solidFill>
                <a:latin typeface="Arial"/>
                <a:cs typeface="+mn-cs"/>
              </a:rPr>
              <a:t>Advanced Threat Reduction</a:t>
            </a:r>
            <a:endParaRPr lang="en-US" sz="2000" b="1" kern="0" dirty="0">
              <a:solidFill>
                <a:srgbClr val="676767"/>
              </a:solidFill>
              <a:latin typeface="Arial"/>
              <a:cs typeface="+mn-cs"/>
            </a:endParaRPr>
          </a:p>
          <a:p>
            <a:pPr defTabSz="914400" fontAlgn="auto">
              <a:spcBef>
                <a:spcPts val="0"/>
              </a:spcBef>
              <a:spcAft>
                <a:spcPts val="0"/>
              </a:spcAft>
              <a:defRPr/>
            </a:pPr>
            <a:r>
              <a:rPr lang="en-US" sz="1200" b="1" kern="0" dirty="0">
                <a:solidFill>
                  <a:srgbClr val="676767"/>
                </a:solidFill>
                <a:latin typeface="Arial"/>
                <a:cs typeface="+mn-cs"/>
              </a:rPr>
              <a:t>Detects and Stops </a:t>
            </a:r>
            <a:r>
              <a:rPr lang="en-US" sz="1200" kern="0" dirty="0">
                <a:solidFill>
                  <a:srgbClr val="676767"/>
                </a:solidFill>
                <a:latin typeface="Arial"/>
                <a:cs typeface="+mn-cs"/>
              </a:rPr>
              <a:t>Advanced Threats</a:t>
            </a:r>
          </a:p>
        </p:txBody>
      </p:sp>
      <p:sp>
        <p:nvSpPr>
          <p:cNvPr id="67" name="Rectangle 66"/>
          <p:cNvSpPr/>
          <p:nvPr/>
        </p:nvSpPr>
        <p:spPr>
          <a:xfrm>
            <a:off x="4677984" y="1198440"/>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4400" b="1" kern="0" dirty="0">
              <a:solidFill>
                <a:srgbClr val="FFFFFF"/>
              </a:solidFill>
              <a:latin typeface="Stencil" panose="040409050D0802020404" pitchFamily="82" charset="0"/>
            </a:endParaRPr>
          </a:p>
        </p:txBody>
      </p:sp>
      <p:sp>
        <p:nvSpPr>
          <p:cNvPr id="68" name="Isosceles Triangle 24"/>
          <p:cNvSpPr/>
          <p:nvPr/>
        </p:nvSpPr>
        <p:spPr>
          <a:xfrm rot="5400000">
            <a:off x="5654310" y="1582809"/>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b="1" kern="0" dirty="0">
              <a:solidFill>
                <a:srgbClr val="FFFFFF"/>
              </a:solidFill>
            </a:endParaRPr>
          </a:p>
        </p:txBody>
      </p:sp>
      <p:sp>
        <p:nvSpPr>
          <p:cNvPr id="69" name="Rectangle 68"/>
          <p:cNvSpPr/>
          <p:nvPr/>
        </p:nvSpPr>
        <p:spPr>
          <a:xfrm>
            <a:off x="5209156" y="2802712"/>
            <a:ext cx="3756759" cy="1544760"/>
          </a:xfrm>
          <a:prstGeom prst="rect">
            <a:avLst/>
          </a:prstGeom>
          <a:solidFill>
            <a:srgbClr val="FFFFFF">
              <a:lumMod val="95000"/>
              <a:alpha val="90000"/>
            </a:srgbClr>
          </a:solidFill>
          <a:ln w="25400" cap="flat" cmpd="sng" algn="ctr">
            <a:noFill/>
            <a:prstDash val="solid"/>
          </a:ln>
          <a:effectLst/>
        </p:spPr>
        <p:txBody>
          <a:bodyPr lIns="731520" tIns="45720" rIns="91440" bIns="45720" rtlCol="0" anchor="ctr"/>
          <a:lstStyle/>
          <a:p>
            <a:pPr defTabSz="914400" fontAlgn="auto">
              <a:spcBef>
                <a:spcPts val="0"/>
              </a:spcBef>
              <a:spcAft>
                <a:spcPts val="0"/>
              </a:spcAft>
              <a:defRPr/>
            </a:pPr>
            <a:r>
              <a:rPr lang="en-US" sz="2000" b="1" kern="0" dirty="0" smtClean="0">
                <a:solidFill>
                  <a:srgbClr val="676767"/>
                </a:solidFill>
                <a:latin typeface="Arial"/>
                <a:cs typeface="+mn-cs"/>
              </a:rPr>
              <a:t>Complexity Reduction</a:t>
            </a:r>
            <a:endParaRPr lang="en-US" sz="2000" b="1" kern="0" dirty="0">
              <a:solidFill>
                <a:srgbClr val="676767"/>
              </a:solidFill>
              <a:latin typeface="Arial"/>
              <a:cs typeface="+mn-cs"/>
            </a:endParaRPr>
          </a:p>
          <a:p>
            <a:pPr defTabSz="914400" fontAlgn="auto">
              <a:spcBef>
                <a:spcPts val="0"/>
              </a:spcBef>
              <a:spcAft>
                <a:spcPts val="0"/>
              </a:spcAft>
              <a:defRPr/>
            </a:pPr>
            <a:r>
              <a:rPr lang="en-US" sz="1200" b="1" kern="0" dirty="0">
                <a:solidFill>
                  <a:srgbClr val="676767"/>
                </a:solidFill>
                <a:latin typeface="Arial"/>
                <a:cs typeface="+mn-cs"/>
              </a:rPr>
              <a:t>Fits and Adapts </a:t>
            </a:r>
            <a:br>
              <a:rPr lang="en-US" sz="1200" b="1" kern="0" dirty="0">
                <a:solidFill>
                  <a:srgbClr val="676767"/>
                </a:solidFill>
                <a:latin typeface="Arial"/>
                <a:cs typeface="+mn-cs"/>
              </a:rPr>
            </a:br>
            <a:r>
              <a:rPr lang="en-US" sz="1200" kern="0" dirty="0">
                <a:solidFill>
                  <a:srgbClr val="676767"/>
                </a:solidFill>
                <a:latin typeface="Arial"/>
                <a:cs typeface="+mn-cs"/>
              </a:rPr>
              <a:t>to Changing Business Models</a:t>
            </a:r>
            <a:endParaRPr lang="en-US" sz="1200" kern="0" dirty="0">
              <a:solidFill>
                <a:srgbClr val="676767"/>
              </a:solidFill>
              <a:latin typeface="Arial"/>
              <a:cs typeface="+mn-cs"/>
            </a:endParaRPr>
          </a:p>
        </p:txBody>
      </p:sp>
      <p:sp>
        <p:nvSpPr>
          <p:cNvPr id="70" name="Rectangle 69"/>
          <p:cNvSpPr/>
          <p:nvPr/>
        </p:nvSpPr>
        <p:spPr>
          <a:xfrm>
            <a:off x="4677984" y="2802712"/>
            <a:ext cx="1028700" cy="1544760"/>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endParaRPr lang="en-US" sz="4400" b="1" kern="0" dirty="0">
              <a:solidFill>
                <a:srgbClr val="FFFFFF"/>
              </a:solidFill>
              <a:latin typeface="Stencil" panose="040409050D0802020404" pitchFamily="82" charset="0"/>
            </a:endParaRPr>
          </a:p>
        </p:txBody>
      </p:sp>
      <p:sp>
        <p:nvSpPr>
          <p:cNvPr id="72" name="Isosceles Triangle 27"/>
          <p:cNvSpPr/>
          <p:nvPr/>
        </p:nvSpPr>
        <p:spPr>
          <a:xfrm rot="5400000">
            <a:off x="5654310" y="3187081"/>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b="1" kern="0" dirty="0">
              <a:solidFill>
                <a:srgbClr val="FFFFFF"/>
              </a:solidFill>
            </a:endParaRPr>
          </a:p>
        </p:txBody>
      </p:sp>
      <p:sp>
        <p:nvSpPr>
          <p:cNvPr id="73" name="Rectangle 72"/>
          <p:cNvSpPr/>
          <p:nvPr/>
        </p:nvSpPr>
        <p:spPr>
          <a:xfrm>
            <a:off x="5586494" y="1109844"/>
            <a:ext cx="45719" cy="335047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sp>
        <p:nvSpPr>
          <p:cNvPr id="89" name="Freeform 88"/>
          <p:cNvSpPr>
            <a:spLocks noEditPoints="1"/>
          </p:cNvSpPr>
          <p:nvPr/>
        </p:nvSpPr>
        <p:spPr bwMode="auto">
          <a:xfrm>
            <a:off x="4948046" y="1501864"/>
            <a:ext cx="394699" cy="416782"/>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chemeClr val="bg1"/>
          </a:solidFill>
          <a:ln w="9525">
            <a:noFill/>
            <a:round/>
            <a:headEnd/>
            <a:tailEnd/>
          </a:ln>
          <a:effectLst>
            <a:outerShdw blurRad="50800" dist="127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93" name="Group 92"/>
          <p:cNvGrpSpPr/>
          <p:nvPr/>
        </p:nvGrpSpPr>
        <p:grpSpPr>
          <a:xfrm>
            <a:off x="4933065" y="3058007"/>
            <a:ext cx="383310" cy="335673"/>
            <a:chOff x="12504742" y="6276182"/>
            <a:chExt cx="422275" cy="369888"/>
          </a:xfrm>
          <a:solidFill>
            <a:schemeClr val="tx1"/>
          </a:solidFill>
        </p:grpSpPr>
        <p:sp>
          <p:nvSpPr>
            <p:cNvPr id="94" name="Freeform 93"/>
            <p:cNvSpPr>
              <a:spLocks/>
            </p:cNvSpPr>
            <p:nvPr/>
          </p:nvSpPr>
          <p:spPr bwMode="auto">
            <a:xfrm>
              <a:off x="12617454" y="6534944"/>
              <a:ext cx="38100" cy="111125"/>
            </a:xfrm>
            <a:custGeom>
              <a:avLst/>
              <a:gdLst>
                <a:gd name="T0" fmla="*/ 0 w 167"/>
                <a:gd name="T1" fmla="*/ 496 h 496"/>
                <a:gd name="T2" fmla="*/ 167 w 167"/>
                <a:gd name="T3" fmla="*/ 496 h 496"/>
                <a:gd name="T4" fmla="*/ 167 w 167"/>
                <a:gd name="T5" fmla="*/ 0 h 496"/>
                <a:gd name="T6" fmla="*/ 0 w 167"/>
                <a:gd name="T7" fmla="*/ 167 h 496"/>
                <a:gd name="T8" fmla="*/ 0 w 167"/>
                <a:gd name="T9" fmla="*/ 496 h 496"/>
              </a:gdLst>
              <a:ahLst/>
              <a:cxnLst>
                <a:cxn ang="0">
                  <a:pos x="T0" y="T1"/>
                </a:cxn>
                <a:cxn ang="0">
                  <a:pos x="T2" y="T3"/>
                </a:cxn>
                <a:cxn ang="0">
                  <a:pos x="T4" y="T5"/>
                </a:cxn>
                <a:cxn ang="0">
                  <a:pos x="T6" y="T7"/>
                </a:cxn>
                <a:cxn ang="0">
                  <a:pos x="T8" y="T9"/>
                </a:cxn>
              </a:cxnLst>
              <a:rect l="0" t="0" r="r" b="b"/>
              <a:pathLst>
                <a:path w="167" h="496">
                  <a:moveTo>
                    <a:pt x="0" y="496"/>
                  </a:moveTo>
                  <a:lnTo>
                    <a:pt x="167" y="496"/>
                  </a:lnTo>
                  <a:lnTo>
                    <a:pt x="167" y="0"/>
                  </a:lnTo>
                  <a:lnTo>
                    <a:pt x="0" y="167"/>
                  </a:lnTo>
                  <a:lnTo>
                    <a:pt x="0" y="496"/>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 name="Freeform 94"/>
            <p:cNvSpPr>
              <a:spLocks/>
            </p:cNvSpPr>
            <p:nvPr/>
          </p:nvSpPr>
          <p:spPr bwMode="auto">
            <a:xfrm>
              <a:off x="12784142" y="6471444"/>
              <a:ext cx="38100" cy="174625"/>
            </a:xfrm>
            <a:custGeom>
              <a:avLst/>
              <a:gdLst>
                <a:gd name="T0" fmla="*/ 0 w 167"/>
                <a:gd name="T1" fmla="*/ 771 h 771"/>
                <a:gd name="T2" fmla="*/ 167 w 167"/>
                <a:gd name="T3" fmla="*/ 771 h 771"/>
                <a:gd name="T4" fmla="*/ 167 w 167"/>
                <a:gd name="T5" fmla="*/ 0 h 771"/>
                <a:gd name="T6" fmla="*/ 0 w 167"/>
                <a:gd name="T7" fmla="*/ 168 h 771"/>
                <a:gd name="T8" fmla="*/ 0 w 167"/>
                <a:gd name="T9" fmla="*/ 771 h 771"/>
              </a:gdLst>
              <a:ahLst/>
              <a:cxnLst>
                <a:cxn ang="0">
                  <a:pos x="T0" y="T1"/>
                </a:cxn>
                <a:cxn ang="0">
                  <a:pos x="T2" y="T3"/>
                </a:cxn>
                <a:cxn ang="0">
                  <a:pos x="T4" y="T5"/>
                </a:cxn>
                <a:cxn ang="0">
                  <a:pos x="T6" y="T7"/>
                </a:cxn>
                <a:cxn ang="0">
                  <a:pos x="T8" y="T9"/>
                </a:cxn>
              </a:cxnLst>
              <a:rect l="0" t="0" r="r" b="b"/>
              <a:pathLst>
                <a:path w="167" h="771">
                  <a:moveTo>
                    <a:pt x="0" y="771"/>
                  </a:moveTo>
                  <a:lnTo>
                    <a:pt x="167" y="771"/>
                  </a:lnTo>
                  <a:lnTo>
                    <a:pt x="167" y="0"/>
                  </a:lnTo>
                  <a:lnTo>
                    <a:pt x="0" y="168"/>
                  </a:lnTo>
                  <a:lnTo>
                    <a:pt x="0" y="771"/>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 name="Freeform 95"/>
            <p:cNvSpPr>
              <a:spLocks/>
            </p:cNvSpPr>
            <p:nvPr/>
          </p:nvSpPr>
          <p:spPr bwMode="auto">
            <a:xfrm>
              <a:off x="12839704" y="6419057"/>
              <a:ext cx="34925" cy="227013"/>
            </a:xfrm>
            <a:custGeom>
              <a:avLst/>
              <a:gdLst>
                <a:gd name="T0" fmla="*/ 0 w 156"/>
                <a:gd name="T1" fmla="*/ 1004 h 1004"/>
                <a:gd name="T2" fmla="*/ 156 w 156"/>
                <a:gd name="T3" fmla="*/ 1004 h 1004"/>
                <a:gd name="T4" fmla="*/ 156 w 156"/>
                <a:gd name="T5" fmla="*/ 0 h 1004"/>
                <a:gd name="T6" fmla="*/ 0 w 156"/>
                <a:gd name="T7" fmla="*/ 155 h 1004"/>
                <a:gd name="T8" fmla="*/ 0 w 156"/>
                <a:gd name="T9" fmla="*/ 1004 h 1004"/>
              </a:gdLst>
              <a:ahLst/>
              <a:cxnLst>
                <a:cxn ang="0">
                  <a:pos x="T0" y="T1"/>
                </a:cxn>
                <a:cxn ang="0">
                  <a:pos x="T2" y="T3"/>
                </a:cxn>
                <a:cxn ang="0">
                  <a:pos x="T4" y="T5"/>
                </a:cxn>
                <a:cxn ang="0">
                  <a:pos x="T6" y="T7"/>
                </a:cxn>
                <a:cxn ang="0">
                  <a:pos x="T8" y="T9"/>
                </a:cxn>
              </a:cxnLst>
              <a:rect l="0" t="0" r="r" b="b"/>
              <a:pathLst>
                <a:path w="156" h="1004">
                  <a:moveTo>
                    <a:pt x="0" y="1004"/>
                  </a:moveTo>
                  <a:lnTo>
                    <a:pt x="156" y="1004"/>
                  </a:lnTo>
                  <a:lnTo>
                    <a:pt x="156" y="0"/>
                  </a:lnTo>
                  <a:lnTo>
                    <a:pt x="0" y="155"/>
                  </a:lnTo>
                  <a:lnTo>
                    <a:pt x="0" y="1004"/>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 name="Freeform 96"/>
            <p:cNvSpPr>
              <a:spLocks/>
            </p:cNvSpPr>
            <p:nvPr/>
          </p:nvSpPr>
          <p:spPr bwMode="auto">
            <a:xfrm>
              <a:off x="12728579" y="6527007"/>
              <a:ext cx="38100" cy="119063"/>
            </a:xfrm>
            <a:custGeom>
              <a:avLst/>
              <a:gdLst>
                <a:gd name="T0" fmla="*/ 0 w 168"/>
                <a:gd name="T1" fmla="*/ 167 h 525"/>
                <a:gd name="T2" fmla="*/ 0 w 168"/>
                <a:gd name="T3" fmla="*/ 525 h 525"/>
                <a:gd name="T4" fmla="*/ 168 w 168"/>
                <a:gd name="T5" fmla="*/ 525 h 525"/>
                <a:gd name="T6" fmla="*/ 168 w 168"/>
                <a:gd name="T7" fmla="*/ 0 h 525"/>
                <a:gd name="T8" fmla="*/ 34 w 168"/>
                <a:gd name="T9" fmla="*/ 134 h 525"/>
                <a:gd name="T10" fmla="*/ 0 w 168"/>
                <a:gd name="T11" fmla="*/ 167 h 525"/>
              </a:gdLst>
              <a:ahLst/>
              <a:cxnLst>
                <a:cxn ang="0">
                  <a:pos x="T0" y="T1"/>
                </a:cxn>
                <a:cxn ang="0">
                  <a:pos x="T2" y="T3"/>
                </a:cxn>
                <a:cxn ang="0">
                  <a:pos x="T4" y="T5"/>
                </a:cxn>
                <a:cxn ang="0">
                  <a:pos x="T6" y="T7"/>
                </a:cxn>
                <a:cxn ang="0">
                  <a:pos x="T8" y="T9"/>
                </a:cxn>
                <a:cxn ang="0">
                  <a:pos x="T10" y="T11"/>
                </a:cxn>
              </a:cxnLst>
              <a:rect l="0" t="0" r="r" b="b"/>
              <a:pathLst>
                <a:path w="168" h="525">
                  <a:moveTo>
                    <a:pt x="0" y="167"/>
                  </a:moveTo>
                  <a:lnTo>
                    <a:pt x="0" y="525"/>
                  </a:lnTo>
                  <a:lnTo>
                    <a:pt x="168" y="525"/>
                  </a:lnTo>
                  <a:lnTo>
                    <a:pt x="168" y="0"/>
                  </a:lnTo>
                  <a:lnTo>
                    <a:pt x="34" y="134"/>
                  </a:lnTo>
                  <a:lnTo>
                    <a:pt x="0" y="167"/>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 name="Freeform 97"/>
            <p:cNvSpPr>
              <a:spLocks/>
            </p:cNvSpPr>
            <p:nvPr/>
          </p:nvSpPr>
          <p:spPr bwMode="auto">
            <a:xfrm>
              <a:off x="12673017" y="6531769"/>
              <a:ext cx="38100" cy="114300"/>
            </a:xfrm>
            <a:custGeom>
              <a:avLst/>
              <a:gdLst>
                <a:gd name="T0" fmla="*/ 0 w 167"/>
                <a:gd name="T1" fmla="*/ 0 h 505"/>
                <a:gd name="T2" fmla="*/ 0 w 167"/>
                <a:gd name="T3" fmla="*/ 505 h 505"/>
                <a:gd name="T4" fmla="*/ 167 w 167"/>
                <a:gd name="T5" fmla="*/ 505 h 505"/>
                <a:gd name="T6" fmla="*/ 167 w 167"/>
                <a:gd name="T7" fmla="*/ 169 h 505"/>
                <a:gd name="T8" fmla="*/ 114 w 167"/>
                <a:gd name="T9" fmla="*/ 114 h 505"/>
                <a:gd name="T10" fmla="*/ 0 w 167"/>
                <a:gd name="T11" fmla="*/ 0 h 505"/>
              </a:gdLst>
              <a:ahLst/>
              <a:cxnLst>
                <a:cxn ang="0">
                  <a:pos x="T0" y="T1"/>
                </a:cxn>
                <a:cxn ang="0">
                  <a:pos x="T2" y="T3"/>
                </a:cxn>
                <a:cxn ang="0">
                  <a:pos x="T4" y="T5"/>
                </a:cxn>
                <a:cxn ang="0">
                  <a:pos x="T6" y="T7"/>
                </a:cxn>
                <a:cxn ang="0">
                  <a:pos x="T8" y="T9"/>
                </a:cxn>
                <a:cxn ang="0">
                  <a:pos x="T10" y="T11"/>
                </a:cxn>
              </a:cxnLst>
              <a:rect l="0" t="0" r="r" b="b"/>
              <a:pathLst>
                <a:path w="167" h="505">
                  <a:moveTo>
                    <a:pt x="0" y="0"/>
                  </a:moveTo>
                  <a:lnTo>
                    <a:pt x="0" y="505"/>
                  </a:lnTo>
                  <a:lnTo>
                    <a:pt x="167" y="505"/>
                  </a:lnTo>
                  <a:lnTo>
                    <a:pt x="167" y="169"/>
                  </a:lnTo>
                  <a:lnTo>
                    <a:pt x="114" y="114"/>
                  </a:lnTo>
                  <a:lnTo>
                    <a:pt x="0"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 name="Freeform 98"/>
            <p:cNvSpPr>
              <a:spLocks/>
            </p:cNvSpPr>
            <p:nvPr/>
          </p:nvSpPr>
          <p:spPr bwMode="auto">
            <a:xfrm>
              <a:off x="12557129" y="6590507"/>
              <a:ext cx="42863" cy="55563"/>
            </a:xfrm>
            <a:custGeom>
              <a:avLst/>
              <a:gdLst>
                <a:gd name="T0" fmla="*/ 0 w 188"/>
                <a:gd name="T1" fmla="*/ 188 h 251"/>
                <a:gd name="T2" fmla="*/ 0 w 188"/>
                <a:gd name="T3" fmla="*/ 251 h 251"/>
                <a:gd name="T4" fmla="*/ 188 w 188"/>
                <a:gd name="T5" fmla="*/ 251 h 251"/>
                <a:gd name="T6" fmla="*/ 188 w 188"/>
                <a:gd name="T7" fmla="*/ 0 h 251"/>
                <a:gd name="T8" fmla="*/ 83 w 188"/>
                <a:gd name="T9" fmla="*/ 104 h 251"/>
                <a:gd name="T10" fmla="*/ 0 w 188"/>
                <a:gd name="T11" fmla="*/ 188 h 251"/>
              </a:gdLst>
              <a:ahLst/>
              <a:cxnLst>
                <a:cxn ang="0">
                  <a:pos x="T0" y="T1"/>
                </a:cxn>
                <a:cxn ang="0">
                  <a:pos x="T2" y="T3"/>
                </a:cxn>
                <a:cxn ang="0">
                  <a:pos x="T4" y="T5"/>
                </a:cxn>
                <a:cxn ang="0">
                  <a:pos x="T6" y="T7"/>
                </a:cxn>
                <a:cxn ang="0">
                  <a:pos x="T8" y="T9"/>
                </a:cxn>
                <a:cxn ang="0">
                  <a:pos x="T10" y="T11"/>
                </a:cxn>
              </a:cxnLst>
              <a:rect l="0" t="0" r="r" b="b"/>
              <a:pathLst>
                <a:path w="188" h="251">
                  <a:moveTo>
                    <a:pt x="0" y="188"/>
                  </a:moveTo>
                  <a:lnTo>
                    <a:pt x="0" y="251"/>
                  </a:lnTo>
                  <a:lnTo>
                    <a:pt x="188" y="251"/>
                  </a:lnTo>
                  <a:lnTo>
                    <a:pt x="188" y="0"/>
                  </a:lnTo>
                  <a:lnTo>
                    <a:pt x="83" y="104"/>
                  </a:lnTo>
                  <a:lnTo>
                    <a:pt x="0" y="188"/>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 name="Freeform 99"/>
            <p:cNvSpPr>
              <a:spLocks/>
            </p:cNvSpPr>
            <p:nvPr/>
          </p:nvSpPr>
          <p:spPr bwMode="auto">
            <a:xfrm>
              <a:off x="12504742" y="6276182"/>
              <a:ext cx="422275" cy="319088"/>
            </a:xfrm>
            <a:custGeom>
              <a:avLst/>
              <a:gdLst>
                <a:gd name="T0" fmla="*/ 1785 w 1865"/>
                <a:gd name="T1" fmla="*/ 0 h 1405"/>
                <a:gd name="T2" fmla="*/ 1174 w 1865"/>
                <a:gd name="T3" fmla="*/ 0 h 1405"/>
                <a:gd name="T4" fmla="*/ 1406 w 1865"/>
                <a:gd name="T5" fmla="*/ 231 h 1405"/>
                <a:gd name="T6" fmla="*/ 1323 w 1865"/>
                <a:gd name="T7" fmla="*/ 314 h 1405"/>
                <a:gd name="T8" fmla="*/ 938 w 1865"/>
                <a:gd name="T9" fmla="*/ 698 h 1405"/>
                <a:gd name="T10" fmla="*/ 707 w 1865"/>
                <a:gd name="T11" fmla="*/ 467 h 1405"/>
                <a:gd name="T12" fmla="*/ 0 w 1865"/>
                <a:gd name="T13" fmla="*/ 1174 h 1405"/>
                <a:gd name="T14" fmla="*/ 231 w 1865"/>
                <a:gd name="T15" fmla="*/ 1405 h 1405"/>
                <a:gd name="T16" fmla="*/ 707 w 1865"/>
                <a:gd name="T17" fmla="*/ 929 h 1405"/>
                <a:gd name="T18" fmla="*/ 938 w 1865"/>
                <a:gd name="T19" fmla="*/ 1160 h 1405"/>
                <a:gd name="T20" fmla="*/ 1636 w 1865"/>
                <a:gd name="T21" fmla="*/ 463 h 1405"/>
                <a:gd name="T22" fmla="*/ 1865 w 1865"/>
                <a:gd name="T23" fmla="*/ 690 h 1405"/>
                <a:gd name="T24" fmla="*/ 1865 w 1865"/>
                <a:gd name="T25" fmla="*/ 76 h 1405"/>
                <a:gd name="T26" fmla="*/ 1865 w 1865"/>
                <a:gd name="T27" fmla="*/ 76 h 1405"/>
                <a:gd name="T28" fmla="*/ 1864 w 1865"/>
                <a:gd name="T29" fmla="*/ 69 h 1405"/>
                <a:gd name="T30" fmla="*/ 1863 w 1865"/>
                <a:gd name="T31" fmla="*/ 61 h 1405"/>
                <a:gd name="T32" fmla="*/ 1861 w 1865"/>
                <a:gd name="T33" fmla="*/ 54 h 1405"/>
                <a:gd name="T34" fmla="*/ 1858 w 1865"/>
                <a:gd name="T35" fmla="*/ 47 h 1405"/>
                <a:gd name="T36" fmla="*/ 1855 w 1865"/>
                <a:gd name="T37" fmla="*/ 40 h 1405"/>
                <a:gd name="T38" fmla="*/ 1851 w 1865"/>
                <a:gd name="T39" fmla="*/ 34 h 1405"/>
                <a:gd name="T40" fmla="*/ 1846 w 1865"/>
                <a:gd name="T41" fmla="*/ 28 h 1405"/>
                <a:gd name="T42" fmla="*/ 1841 w 1865"/>
                <a:gd name="T43" fmla="*/ 23 h 1405"/>
                <a:gd name="T44" fmla="*/ 1835 w 1865"/>
                <a:gd name="T45" fmla="*/ 17 h 1405"/>
                <a:gd name="T46" fmla="*/ 1828 w 1865"/>
                <a:gd name="T47" fmla="*/ 13 h 1405"/>
                <a:gd name="T48" fmla="*/ 1821 w 1865"/>
                <a:gd name="T49" fmla="*/ 9 h 1405"/>
                <a:gd name="T50" fmla="*/ 1815 w 1865"/>
                <a:gd name="T51" fmla="*/ 6 h 1405"/>
                <a:gd name="T52" fmla="*/ 1808 w 1865"/>
                <a:gd name="T53" fmla="*/ 3 h 1405"/>
                <a:gd name="T54" fmla="*/ 1800 w 1865"/>
                <a:gd name="T55" fmla="*/ 1 h 1405"/>
                <a:gd name="T56" fmla="*/ 1792 w 1865"/>
                <a:gd name="T57" fmla="*/ 0 h 1405"/>
                <a:gd name="T58" fmla="*/ 1785 w 1865"/>
                <a:gd name="T59" fmla="*/ 0 h 1405"/>
                <a:gd name="T60" fmla="*/ 1785 w 1865"/>
                <a:gd name="T61"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5" h="1405">
                  <a:moveTo>
                    <a:pt x="1785" y="0"/>
                  </a:moveTo>
                  <a:lnTo>
                    <a:pt x="1174" y="0"/>
                  </a:lnTo>
                  <a:lnTo>
                    <a:pt x="1406" y="231"/>
                  </a:lnTo>
                  <a:lnTo>
                    <a:pt x="1323" y="314"/>
                  </a:lnTo>
                  <a:lnTo>
                    <a:pt x="938" y="698"/>
                  </a:lnTo>
                  <a:lnTo>
                    <a:pt x="707" y="467"/>
                  </a:lnTo>
                  <a:lnTo>
                    <a:pt x="0" y="1174"/>
                  </a:lnTo>
                  <a:lnTo>
                    <a:pt x="231" y="1405"/>
                  </a:lnTo>
                  <a:lnTo>
                    <a:pt x="707" y="929"/>
                  </a:lnTo>
                  <a:lnTo>
                    <a:pt x="938" y="1160"/>
                  </a:lnTo>
                  <a:lnTo>
                    <a:pt x="1636" y="463"/>
                  </a:lnTo>
                  <a:lnTo>
                    <a:pt x="1865" y="690"/>
                  </a:lnTo>
                  <a:lnTo>
                    <a:pt x="1865" y="76"/>
                  </a:lnTo>
                  <a:lnTo>
                    <a:pt x="1865" y="76"/>
                  </a:lnTo>
                  <a:lnTo>
                    <a:pt x="1864" y="69"/>
                  </a:lnTo>
                  <a:lnTo>
                    <a:pt x="1863" y="61"/>
                  </a:lnTo>
                  <a:lnTo>
                    <a:pt x="1861" y="54"/>
                  </a:lnTo>
                  <a:lnTo>
                    <a:pt x="1858" y="47"/>
                  </a:lnTo>
                  <a:lnTo>
                    <a:pt x="1855" y="40"/>
                  </a:lnTo>
                  <a:lnTo>
                    <a:pt x="1851" y="34"/>
                  </a:lnTo>
                  <a:lnTo>
                    <a:pt x="1846" y="28"/>
                  </a:lnTo>
                  <a:lnTo>
                    <a:pt x="1841" y="23"/>
                  </a:lnTo>
                  <a:lnTo>
                    <a:pt x="1835" y="17"/>
                  </a:lnTo>
                  <a:lnTo>
                    <a:pt x="1828" y="13"/>
                  </a:lnTo>
                  <a:lnTo>
                    <a:pt x="1821" y="9"/>
                  </a:lnTo>
                  <a:lnTo>
                    <a:pt x="1815" y="6"/>
                  </a:lnTo>
                  <a:lnTo>
                    <a:pt x="1808" y="3"/>
                  </a:lnTo>
                  <a:lnTo>
                    <a:pt x="1800" y="1"/>
                  </a:lnTo>
                  <a:lnTo>
                    <a:pt x="1792" y="0"/>
                  </a:lnTo>
                  <a:lnTo>
                    <a:pt x="1785" y="0"/>
                  </a:lnTo>
                  <a:lnTo>
                    <a:pt x="1785" y="0"/>
                  </a:lnTo>
                  <a:close/>
                </a:path>
              </a:pathLst>
            </a:custGeom>
            <a:solidFill>
              <a:srgbClr val="FFFFFF"/>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Tree>
    <p:extLst>
      <p:ext uri="{BB962C8B-B14F-4D97-AF65-F5344CB8AC3E}">
        <p14:creationId xmlns:p14="http://schemas.microsoft.com/office/powerpoint/2010/main" val="79732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19454" y="1266869"/>
            <a:ext cx="3669216" cy="978408"/>
          </a:xfrm>
          <a:prstGeom prst="rect">
            <a:avLst/>
          </a:prstGeom>
          <a:solidFill>
            <a:srgbClr val="FFFFFF">
              <a:lumMod val="95000"/>
              <a:alpha val="90000"/>
            </a:srgbClr>
          </a:solidFill>
          <a:ln w="25400" cap="flat" cmpd="sng" algn="ctr">
            <a:noFill/>
            <a:prstDash val="solid"/>
          </a:ln>
          <a:effectLst/>
        </p:spPr>
        <p:txBody>
          <a:bodyPr lIns="228600" tIns="45720" rIns="91440" bIns="45720" rtlCol="0" anchor="ctr"/>
          <a:lstStyle/>
          <a:p>
            <a:pPr defTabSz="914378" fontAlgn="auto">
              <a:spcBef>
                <a:spcPts val="0"/>
              </a:spcBef>
              <a:spcAft>
                <a:spcPts val="0"/>
              </a:spcAft>
            </a:pPr>
            <a:r>
              <a:rPr lang="en-US" kern="0" dirty="0">
                <a:solidFill>
                  <a:srgbClr val="676767"/>
                </a:solidFill>
                <a:latin typeface="Arial"/>
                <a:cs typeface="+mn-cs"/>
              </a:rPr>
              <a:t>Provides a richer network </a:t>
            </a:r>
          </a:p>
          <a:p>
            <a:pPr defTabSz="914378" fontAlgn="auto">
              <a:spcBef>
                <a:spcPts val="0"/>
              </a:spcBef>
              <a:spcAft>
                <a:spcPts val="0"/>
              </a:spcAft>
            </a:pPr>
            <a:r>
              <a:rPr lang="en-US" kern="0" dirty="0">
                <a:solidFill>
                  <a:srgbClr val="676767"/>
                </a:solidFill>
                <a:latin typeface="Arial"/>
                <a:cs typeface="+mn-cs"/>
              </a:rPr>
              <a:t>and security architecture</a:t>
            </a:r>
          </a:p>
        </p:txBody>
      </p:sp>
      <p:sp>
        <p:nvSpPr>
          <p:cNvPr id="19" name="Rectangle 18"/>
          <p:cNvSpPr/>
          <p:nvPr/>
        </p:nvSpPr>
        <p:spPr>
          <a:xfrm>
            <a:off x="819301" y="3520663"/>
            <a:ext cx="3663493" cy="978408"/>
          </a:xfrm>
          <a:prstGeom prst="rect">
            <a:avLst/>
          </a:prstGeom>
          <a:solidFill>
            <a:srgbClr val="FFFFFF">
              <a:lumMod val="95000"/>
              <a:alpha val="90000"/>
            </a:srgbClr>
          </a:solidFill>
          <a:ln w="25400" cap="flat" cmpd="sng" algn="ctr">
            <a:noFill/>
            <a:prstDash val="solid"/>
          </a:ln>
          <a:effectLst/>
        </p:spPr>
        <p:txBody>
          <a:bodyPr lIns="228600" tIns="45720" rIns="91440" bIns="45720" rtlCol="0" anchor="ctr"/>
          <a:lstStyle/>
          <a:p>
            <a:pPr defTabSz="914378" fontAlgn="auto">
              <a:spcBef>
                <a:spcPts val="0"/>
              </a:spcBef>
              <a:spcAft>
                <a:spcPts val="0"/>
              </a:spcAft>
            </a:pPr>
            <a:r>
              <a:rPr lang="en-US" kern="0" dirty="0">
                <a:solidFill>
                  <a:srgbClr val="676767"/>
                </a:solidFill>
                <a:latin typeface="Arial"/>
                <a:cs typeface="+mn-cs"/>
              </a:rPr>
              <a:t>Offers visibility into encrypted malicious activities</a:t>
            </a:r>
          </a:p>
        </p:txBody>
      </p:sp>
      <p:sp>
        <p:nvSpPr>
          <p:cNvPr id="20" name="Rectangle 19"/>
          <p:cNvSpPr/>
          <p:nvPr/>
        </p:nvSpPr>
        <p:spPr>
          <a:xfrm>
            <a:off x="819337" y="2388620"/>
            <a:ext cx="3664881" cy="978408"/>
          </a:xfrm>
          <a:prstGeom prst="rect">
            <a:avLst/>
          </a:prstGeom>
          <a:solidFill>
            <a:srgbClr val="FFFFFF">
              <a:lumMod val="95000"/>
              <a:alpha val="90000"/>
            </a:srgbClr>
          </a:solidFill>
          <a:ln w="25400" cap="flat" cmpd="sng" algn="ctr">
            <a:noFill/>
            <a:prstDash val="solid"/>
          </a:ln>
          <a:effectLst/>
        </p:spPr>
        <p:txBody>
          <a:bodyPr lIns="228600" tIns="45720" rIns="91440" bIns="45720" rtlCol="0" anchor="ctr"/>
          <a:lstStyle/>
          <a:p>
            <a:pPr defTabSz="914378" fontAlgn="auto">
              <a:spcBef>
                <a:spcPts val="0"/>
              </a:spcBef>
              <a:spcAft>
                <a:spcPts val="0"/>
              </a:spcAft>
            </a:pPr>
            <a:r>
              <a:rPr lang="en-US" kern="0" dirty="0">
                <a:solidFill>
                  <a:srgbClr val="676767"/>
                </a:solidFill>
                <a:latin typeface="Arial"/>
                <a:cs typeface="+mn-cs"/>
              </a:rPr>
              <a:t>Recognizes that best-in-class technology alone isn’t enough</a:t>
            </a:r>
          </a:p>
        </p:txBody>
      </p:sp>
      <p:sp>
        <p:nvSpPr>
          <p:cNvPr id="50" name="Rectangle 49"/>
          <p:cNvSpPr/>
          <p:nvPr/>
        </p:nvSpPr>
        <p:spPr>
          <a:xfrm>
            <a:off x="5244997" y="1269887"/>
            <a:ext cx="3660831" cy="978408"/>
          </a:xfrm>
          <a:prstGeom prst="rect">
            <a:avLst/>
          </a:prstGeom>
          <a:solidFill>
            <a:srgbClr val="FFFFFF">
              <a:lumMod val="95000"/>
              <a:alpha val="90000"/>
            </a:srgbClr>
          </a:solidFill>
          <a:ln w="25400" cap="flat" cmpd="sng" algn="ctr">
            <a:noFill/>
            <a:prstDash val="solid"/>
          </a:ln>
          <a:effectLst/>
        </p:spPr>
        <p:txBody>
          <a:bodyPr lIns="228600" tIns="45720" rIns="91440" bIns="45720" rtlCol="0" anchor="ctr"/>
          <a:lstStyle/>
          <a:p>
            <a:pPr defTabSz="914378" fontAlgn="auto">
              <a:spcBef>
                <a:spcPts val="0"/>
              </a:spcBef>
              <a:spcAft>
                <a:spcPts val="0"/>
              </a:spcAft>
            </a:pPr>
            <a:r>
              <a:rPr lang="en-US" kern="0" dirty="0">
                <a:solidFill>
                  <a:srgbClr val="676767"/>
                </a:solidFill>
                <a:latin typeface="Arial"/>
                <a:cs typeface="+mn-cs"/>
              </a:rPr>
              <a:t>Leverages Open Application Programming Interfaces (APIs)</a:t>
            </a:r>
          </a:p>
        </p:txBody>
      </p:sp>
      <p:sp>
        <p:nvSpPr>
          <p:cNvPr id="51" name="Rectangle 50"/>
          <p:cNvSpPr/>
          <p:nvPr/>
        </p:nvSpPr>
        <p:spPr>
          <a:xfrm>
            <a:off x="5244996" y="3518069"/>
            <a:ext cx="3654958" cy="978408"/>
          </a:xfrm>
          <a:prstGeom prst="rect">
            <a:avLst/>
          </a:prstGeom>
          <a:solidFill>
            <a:srgbClr val="FFFFFF">
              <a:lumMod val="95000"/>
              <a:alpha val="90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pPr>
            <a:r>
              <a:rPr lang="en-US" kern="0" dirty="0">
                <a:solidFill>
                  <a:srgbClr val="676767"/>
                </a:solidFill>
                <a:latin typeface="Arial"/>
                <a:cs typeface="+mn-cs"/>
              </a:rPr>
              <a:t>Speeds detection through automation and coordination</a:t>
            </a:r>
          </a:p>
        </p:txBody>
      </p:sp>
      <p:sp>
        <p:nvSpPr>
          <p:cNvPr id="52" name="Rectangle 51"/>
          <p:cNvSpPr/>
          <p:nvPr/>
        </p:nvSpPr>
        <p:spPr>
          <a:xfrm>
            <a:off x="5244996" y="2386026"/>
            <a:ext cx="3656381" cy="978408"/>
          </a:xfrm>
          <a:prstGeom prst="rect">
            <a:avLst/>
          </a:prstGeom>
          <a:solidFill>
            <a:srgbClr val="FFFFFF">
              <a:lumMod val="95000"/>
              <a:alpha val="90000"/>
            </a:srgbClr>
          </a:solidFill>
          <a:ln w="25400" cap="flat" cmpd="sng" algn="ctr">
            <a:noFill/>
            <a:prstDash val="solid"/>
          </a:ln>
          <a:effectLst/>
        </p:spPr>
        <p:txBody>
          <a:bodyPr lIns="228600" tIns="45720" rIns="91440" bIns="45720" rtlCol="0" anchor="ctr"/>
          <a:lstStyle/>
          <a:p>
            <a:pPr defTabSz="914378" fontAlgn="auto">
              <a:spcBef>
                <a:spcPts val="0"/>
              </a:spcBef>
              <a:spcAft>
                <a:spcPts val="0"/>
              </a:spcAft>
            </a:pPr>
            <a:r>
              <a:rPr lang="en-US" kern="0" dirty="0">
                <a:solidFill>
                  <a:srgbClr val="676767"/>
                </a:solidFill>
                <a:latin typeface="Arial"/>
                <a:cs typeface="+mn-cs"/>
              </a:rPr>
              <a:t>Requires less gear and software to install and manage</a:t>
            </a:r>
          </a:p>
        </p:txBody>
      </p:sp>
      <p:sp>
        <p:nvSpPr>
          <p:cNvPr id="31" name="Rectangle 30"/>
          <p:cNvSpPr/>
          <p:nvPr/>
        </p:nvSpPr>
        <p:spPr>
          <a:xfrm flipH="1">
            <a:off x="760786" y="1269887"/>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32" name="Isosceles Triangle 31"/>
          <p:cNvSpPr/>
          <p:nvPr/>
        </p:nvSpPr>
        <p:spPr>
          <a:xfrm rot="5400000">
            <a:off x="744361" y="1690781"/>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33" name="Rectangle 32"/>
          <p:cNvSpPr/>
          <p:nvPr/>
        </p:nvSpPr>
        <p:spPr>
          <a:xfrm>
            <a:off x="208289" y="1266869"/>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smtClean="0">
                <a:solidFill>
                  <a:srgbClr val="FFFFFF"/>
                </a:solidFill>
                <a:latin typeface="Arial"/>
                <a:cs typeface="+mn-cs"/>
              </a:rPr>
              <a:t>1</a:t>
            </a:r>
            <a:endParaRPr lang="en-US" kern="0" dirty="0">
              <a:solidFill>
                <a:srgbClr val="FFFFFF"/>
              </a:solidFill>
              <a:latin typeface="Arial"/>
              <a:cs typeface="+mn-cs"/>
            </a:endParaRPr>
          </a:p>
        </p:txBody>
      </p:sp>
      <p:sp>
        <p:nvSpPr>
          <p:cNvPr id="34" name="Rectangle 33"/>
          <p:cNvSpPr/>
          <p:nvPr/>
        </p:nvSpPr>
        <p:spPr>
          <a:xfrm flipH="1">
            <a:off x="760786" y="2389044"/>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35" name="Isosceles Triangle 34"/>
          <p:cNvSpPr/>
          <p:nvPr/>
        </p:nvSpPr>
        <p:spPr>
          <a:xfrm rot="5400000">
            <a:off x="744361" y="2809938"/>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36" name="Rectangle 35"/>
          <p:cNvSpPr/>
          <p:nvPr/>
        </p:nvSpPr>
        <p:spPr>
          <a:xfrm>
            <a:off x="208289" y="2386026"/>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rgbClr val="FFFFFF"/>
                </a:solidFill>
                <a:latin typeface="Arial"/>
                <a:cs typeface="+mn-cs"/>
              </a:rPr>
              <a:t>2</a:t>
            </a:r>
          </a:p>
        </p:txBody>
      </p:sp>
      <p:sp>
        <p:nvSpPr>
          <p:cNvPr id="37" name="Rectangle 36"/>
          <p:cNvSpPr/>
          <p:nvPr/>
        </p:nvSpPr>
        <p:spPr>
          <a:xfrm flipH="1">
            <a:off x="760786" y="3513813"/>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38" name="Isosceles Triangle 37"/>
          <p:cNvSpPr/>
          <p:nvPr/>
        </p:nvSpPr>
        <p:spPr>
          <a:xfrm rot="5400000">
            <a:off x="744361" y="393470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39" name="Rectangle 38"/>
          <p:cNvSpPr/>
          <p:nvPr/>
        </p:nvSpPr>
        <p:spPr>
          <a:xfrm>
            <a:off x="208289" y="3510795"/>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rgbClr val="FFFFFF"/>
                </a:solidFill>
                <a:latin typeface="Arial"/>
                <a:cs typeface="+mn-cs"/>
              </a:rPr>
              <a:t>3</a:t>
            </a:r>
          </a:p>
        </p:txBody>
      </p:sp>
      <p:sp>
        <p:nvSpPr>
          <p:cNvPr id="40" name="Rectangle 39"/>
          <p:cNvSpPr/>
          <p:nvPr/>
        </p:nvSpPr>
        <p:spPr>
          <a:xfrm flipH="1">
            <a:off x="5186481" y="1267626"/>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41" name="Isosceles Triangle 40"/>
          <p:cNvSpPr/>
          <p:nvPr/>
        </p:nvSpPr>
        <p:spPr>
          <a:xfrm rot="5400000">
            <a:off x="5170056" y="1688520"/>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42" name="Rectangle 41"/>
          <p:cNvSpPr/>
          <p:nvPr/>
        </p:nvSpPr>
        <p:spPr>
          <a:xfrm>
            <a:off x="4633984" y="1264608"/>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smtClean="0">
                <a:solidFill>
                  <a:srgbClr val="FFFFFF"/>
                </a:solidFill>
                <a:latin typeface="Arial"/>
                <a:cs typeface="+mn-cs"/>
              </a:rPr>
              <a:t>4</a:t>
            </a:r>
            <a:endParaRPr lang="en-US" kern="0" dirty="0">
              <a:solidFill>
                <a:srgbClr val="FFFFFF"/>
              </a:solidFill>
              <a:latin typeface="Arial"/>
              <a:cs typeface="+mn-cs"/>
            </a:endParaRPr>
          </a:p>
        </p:txBody>
      </p:sp>
      <p:sp>
        <p:nvSpPr>
          <p:cNvPr id="43" name="Rectangle 42"/>
          <p:cNvSpPr/>
          <p:nvPr/>
        </p:nvSpPr>
        <p:spPr>
          <a:xfrm flipH="1">
            <a:off x="5186481" y="2386783"/>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44" name="Isosceles Triangle 43"/>
          <p:cNvSpPr/>
          <p:nvPr/>
        </p:nvSpPr>
        <p:spPr>
          <a:xfrm rot="5400000">
            <a:off x="5170056" y="2807677"/>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45" name="Rectangle 44"/>
          <p:cNvSpPr/>
          <p:nvPr/>
        </p:nvSpPr>
        <p:spPr>
          <a:xfrm>
            <a:off x="4633984" y="2383765"/>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smtClean="0">
                <a:solidFill>
                  <a:srgbClr val="FFFFFF"/>
                </a:solidFill>
                <a:latin typeface="Arial"/>
                <a:cs typeface="+mn-cs"/>
              </a:rPr>
              <a:t>5</a:t>
            </a:r>
            <a:endParaRPr lang="en-US" kern="0" dirty="0">
              <a:solidFill>
                <a:srgbClr val="FFFFFF"/>
              </a:solidFill>
              <a:latin typeface="Arial"/>
              <a:cs typeface="+mn-cs"/>
            </a:endParaRPr>
          </a:p>
        </p:txBody>
      </p:sp>
      <p:sp>
        <p:nvSpPr>
          <p:cNvPr id="46" name="Rectangle 45"/>
          <p:cNvSpPr/>
          <p:nvPr/>
        </p:nvSpPr>
        <p:spPr>
          <a:xfrm flipH="1">
            <a:off x="5186481" y="3511552"/>
            <a:ext cx="58515" cy="97539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47" name="Isosceles Triangle 46"/>
          <p:cNvSpPr/>
          <p:nvPr/>
        </p:nvSpPr>
        <p:spPr>
          <a:xfrm rot="5400000">
            <a:off x="5170056" y="3932446"/>
            <a:ext cx="269322" cy="129660"/>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48" name="Rectangle 47"/>
          <p:cNvSpPr/>
          <p:nvPr/>
        </p:nvSpPr>
        <p:spPr>
          <a:xfrm>
            <a:off x="4633984" y="3508534"/>
            <a:ext cx="506426" cy="978408"/>
          </a:xfrm>
          <a:prstGeom prst="rect">
            <a:avLst/>
          </a:prstGeom>
          <a:solidFill>
            <a:schemeClr val="accent1">
              <a:alpha val="90000"/>
            </a:schemeClr>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smtClean="0">
                <a:solidFill>
                  <a:srgbClr val="FFFFFF"/>
                </a:solidFill>
                <a:latin typeface="Arial"/>
                <a:cs typeface="+mn-cs"/>
              </a:rPr>
              <a:t>6</a:t>
            </a:r>
            <a:endParaRPr lang="en-US" kern="0" dirty="0">
              <a:solidFill>
                <a:srgbClr val="FFFFFF"/>
              </a:solidFill>
              <a:latin typeface="Arial"/>
              <a:cs typeface="+mn-cs"/>
            </a:endParaRPr>
          </a:p>
        </p:txBody>
      </p:sp>
      <p:sp>
        <p:nvSpPr>
          <p:cNvPr id="30" name="Rectangle 29"/>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Insider Threat Mitigation</a:t>
            </a:r>
            <a:endParaRPr lang="en-US" sz="2400" b="1" kern="0" dirty="0">
              <a:solidFill>
                <a:srgbClr val="FFFFFF"/>
              </a:solidFill>
            </a:endParaRPr>
          </a:p>
        </p:txBody>
      </p:sp>
      <p:sp>
        <p:nvSpPr>
          <p:cNvPr id="49" name="Rectangle 48"/>
          <p:cNvSpPr/>
          <p:nvPr/>
        </p:nvSpPr>
        <p:spPr>
          <a:xfrm>
            <a:off x="4681276" y="142877"/>
            <a:ext cx="4375428"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Integrated threat defense strategy</a:t>
            </a:r>
            <a:endParaRPr lang="en-US" sz="2000" kern="0" dirty="0">
              <a:solidFill>
                <a:srgbClr val="676767"/>
              </a:solidFill>
            </a:endParaRPr>
          </a:p>
        </p:txBody>
      </p:sp>
      <p:sp>
        <p:nvSpPr>
          <p:cNvPr id="53" name="Isosceles Triangle 52"/>
          <p:cNvSpPr/>
          <p:nvPr/>
        </p:nvSpPr>
        <p:spPr>
          <a:xfrm rot="5400000">
            <a:off x="462640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Tree>
    <p:extLst>
      <p:ext uri="{BB962C8B-B14F-4D97-AF65-F5344CB8AC3E}">
        <p14:creationId xmlns:p14="http://schemas.microsoft.com/office/powerpoint/2010/main" val="78217474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technology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23"/>
            <a:ext cx="9144000" cy="4464577"/>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Recommended Approach</a:t>
            </a:r>
            <a:endParaRPr lang="en-US" sz="2400" b="1" kern="0" dirty="0">
              <a:solidFill>
                <a:srgbClr val="FFFFFF"/>
              </a:solidFill>
            </a:endParaRPr>
          </a:p>
        </p:txBody>
      </p:sp>
      <p:sp>
        <p:nvSpPr>
          <p:cNvPr id="58" name="Rectangle 57"/>
          <p:cNvSpPr/>
          <p:nvPr/>
        </p:nvSpPr>
        <p:spPr>
          <a:xfrm>
            <a:off x="4681276" y="142877"/>
            <a:ext cx="4375428"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To summarize....</a:t>
            </a:r>
            <a:endParaRPr lang="en-US" sz="2000" kern="0" dirty="0">
              <a:solidFill>
                <a:srgbClr val="676767"/>
              </a:solidFill>
            </a:endParaRPr>
          </a:p>
        </p:txBody>
      </p:sp>
      <p:sp>
        <p:nvSpPr>
          <p:cNvPr id="71" name="Isosceles Triangle 70"/>
          <p:cNvSpPr/>
          <p:nvPr/>
        </p:nvSpPr>
        <p:spPr>
          <a:xfrm rot="5400000">
            <a:off x="462640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89" y="4643955"/>
            <a:ext cx="459468" cy="242599"/>
          </a:xfrm>
          <a:prstGeom prst="rect">
            <a:avLst/>
          </a:prstGeom>
        </p:spPr>
      </p:pic>
      <p:grpSp>
        <p:nvGrpSpPr>
          <p:cNvPr id="33" name="Group 32"/>
          <p:cNvGrpSpPr/>
          <p:nvPr/>
        </p:nvGrpSpPr>
        <p:grpSpPr>
          <a:xfrm>
            <a:off x="1525946" y="1400398"/>
            <a:ext cx="1832879" cy="2489369"/>
            <a:chOff x="361681" y="975615"/>
            <a:chExt cx="1832879" cy="3474720"/>
          </a:xfrm>
        </p:grpSpPr>
        <p:sp>
          <p:nvSpPr>
            <p:cNvPr id="34" name="Rectangle 33"/>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12"/>
              <a:endParaRPr lang="en-US" sz="1500" dirty="0">
                <a:solidFill>
                  <a:srgbClr val="FFFFFF"/>
                </a:solidFill>
                <a:latin typeface="CiscoSansTT Light"/>
              </a:endParaRPr>
            </a:p>
          </p:txBody>
        </p:sp>
        <p:sp>
          <p:nvSpPr>
            <p:cNvPr id="35" name="Rectangle 34"/>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36" name="Rectangle 35"/>
          <p:cNvSpPr/>
          <p:nvPr/>
        </p:nvSpPr>
        <p:spPr>
          <a:xfrm>
            <a:off x="1525945" y="1728222"/>
            <a:ext cx="1832880" cy="438580"/>
          </a:xfrm>
          <a:prstGeom prst="rect">
            <a:avLst/>
          </a:prstGeom>
        </p:spPr>
        <p:txBody>
          <a:bodyPr wrap="square" lIns="0" tIns="34289" rIns="0" bIns="34289">
            <a:spAutoFit/>
          </a:bodyPr>
          <a:lstStyle/>
          <a:p>
            <a:pPr algn="ctr" defTabSz="457052"/>
            <a:r>
              <a:rPr lang="en-US" sz="2400" b="1" dirty="0">
                <a:solidFill>
                  <a:srgbClr val="FFFFFF"/>
                </a:solidFill>
                <a:latin typeface="Arial"/>
                <a:cs typeface="+mn-cs"/>
              </a:rPr>
              <a:t>Simple</a:t>
            </a:r>
          </a:p>
        </p:txBody>
      </p:sp>
      <p:sp>
        <p:nvSpPr>
          <p:cNvPr id="37" name="Oval 36"/>
          <p:cNvSpPr>
            <a:spLocks noChangeAspect="1"/>
          </p:cNvSpPr>
          <p:nvPr/>
        </p:nvSpPr>
        <p:spPr>
          <a:xfrm>
            <a:off x="1774125" y="2281628"/>
            <a:ext cx="1342098" cy="1342100"/>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grpSp>
        <p:nvGrpSpPr>
          <p:cNvPr id="38" name="Group 37"/>
          <p:cNvGrpSpPr/>
          <p:nvPr/>
        </p:nvGrpSpPr>
        <p:grpSpPr>
          <a:xfrm>
            <a:off x="3511225" y="1399879"/>
            <a:ext cx="1832879" cy="2489369"/>
            <a:chOff x="361681" y="975615"/>
            <a:chExt cx="1832879" cy="3474720"/>
          </a:xfrm>
        </p:grpSpPr>
        <p:sp>
          <p:nvSpPr>
            <p:cNvPr id="39" name="Rectangle 38"/>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12"/>
              <a:endParaRPr lang="en-US" sz="1500" dirty="0">
                <a:solidFill>
                  <a:srgbClr val="FFFFFF"/>
                </a:solidFill>
                <a:latin typeface="CiscoSansTT Light"/>
              </a:endParaRPr>
            </a:p>
          </p:txBody>
        </p:sp>
        <p:sp>
          <p:nvSpPr>
            <p:cNvPr id="40" name="Rectangle 39"/>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41" name="Rectangle 40"/>
          <p:cNvSpPr/>
          <p:nvPr/>
        </p:nvSpPr>
        <p:spPr>
          <a:xfrm>
            <a:off x="3511224" y="1727704"/>
            <a:ext cx="1832880" cy="438580"/>
          </a:xfrm>
          <a:prstGeom prst="rect">
            <a:avLst/>
          </a:prstGeom>
        </p:spPr>
        <p:txBody>
          <a:bodyPr wrap="square" lIns="137154" tIns="34289" rIns="68577" bIns="34289">
            <a:spAutoFit/>
          </a:bodyPr>
          <a:lstStyle/>
          <a:p>
            <a:pPr algn="ctr" defTabSz="457052"/>
            <a:r>
              <a:rPr lang="en-US" sz="2400" b="1" dirty="0">
                <a:solidFill>
                  <a:srgbClr val="FFFFFF"/>
                </a:solidFill>
                <a:latin typeface="Arial"/>
                <a:cs typeface="+mn-cs"/>
              </a:rPr>
              <a:t>Open</a:t>
            </a:r>
          </a:p>
        </p:txBody>
      </p:sp>
      <p:sp>
        <p:nvSpPr>
          <p:cNvPr id="42" name="Oval 41"/>
          <p:cNvSpPr>
            <a:spLocks noChangeAspect="1"/>
          </p:cNvSpPr>
          <p:nvPr/>
        </p:nvSpPr>
        <p:spPr>
          <a:xfrm>
            <a:off x="3759404" y="2281110"/>
            <a:ext cx="1342098" cy="1342100"/>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grpSp>
        <p:nvGrpSpPr>
          <p:cNvPr id="43" name="Group 42"/>
          <p:cNvGrpSpPr/>
          <p:nvPr/>
        </p:nvGrpSpPr>
        <p:grpSpPr>
          <a:xfrm>
            <a:off x="5496504" y="1399361"/>
            <a:ext cx="1832879" cy="2489369"/>
            <a:chOff x="361681" y="975615"/>
            <a:chExt cx="1832879" cy="3474720"/>
          </a:xfrm>
        </p:grpSpPr>
        <p:sp>
          <p:nvSpPr>
            <p:cNvPr id="44" name="Rectangle 43"/>
            <p:cNvSpPr/>
            <p:nvPr/>
          </p:nvSpPr>
          <p:spPr>
            <a:xfrm rot="5400000">
              <a:off x="-459239" y="1796536"/>
              <a:ext cx="3474720" cy="1832878"/>
            </a:xfrm>
            <a:prstGeom prst="rect">
              <a:avLst/>
            </a:prstGeom>
            <a:gradFill>
              <a:gsLst>
                <a:gs pos="0">
                  <a:srgbClr val="E1E1E1"/>
                </a:gs>
                <a:gs pos="92000">
                  <a:schemeClr val="accent3">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1005840" rtlCol="0" anchor="t"/>
            <a:lstStyle/>
            <a:p>
              <a:pPr defTabSz="457112"/>
              <a:endParaRPr lang="en-US" sz="1500" dirty="0">
                <a:solidFill>
                  <a:srgbClr val="FFFFFF"/>
                </a:solidFill>
                <a:latin typeface="CiscoSansTT Light"/>
              </a:endParaRPr>
            </a:p>
          </p:txBody>
        </p:sp>
        <p:sp>
          <p:nvSpPr>
            <p:cNvPr id="45" name="Rectangle 44"/>
            <p:cNvSpPr/>
            <p:nvPr/>
          </p:nvSpPr>
          <p:spPr>
            <a:xfrm>
              <a:off x="361681" y="4349817"/>
              <a:ext cx="1832879" cy="99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grpSp>
      <p:sp>
        <p:nvSpPr>
          <p:cNvPr id="46" name="Rectangle 45"/>
          <p:cNvSpPr/>
          <p:nvPr/>
        </p:nvSpPr>
        <p:spPr>
          <a:xfrm>
            <a:off x="5496503" y="1727185"/>
            <a:ext cx="1832880" cy="438580"/>
          </a:xfrm>
          <a:prstGeom prst="rect">
            <a:avLst/>
          </a:prstGeom>
        </p:spPr>
        <p:txBody>
          <a:bodyPr wrap="square" lIns="137154" tIns="34289" rIns="68577" bIns="34289">
            <a:spAutoFit/>
          </a:bodyPr>
          <a:lstStyle/>
          <a:p>
            <a:pPr algn="ctr" defTabSz="457052"/>
            <a:r>
              <a:rPr lang="en-US" sz="2400" b="1" dirty="0">
                <a:solidFill>
                  <a:srgbClr val="FFFFFF"/>
                </a:solidFill>
                <a:latin typeface="Arial"/>
                <a:cs typeface="+mn-cs"/>
              </a:rPr>
              <a:t>Automated</a:t>
            </a:r>
          </a:p>
        </p:txBody>
      </p:sp>
      <p:sp>
        <p:nvSpPr>
          <p:cNvPr id="47" name="Oval 46"/>
          <p:cNvSpPr>
            <a:spLocks noChangeAspect="1"/>
          </p:cNvSpPr>
          <p:nvPr/>
        </p:nvSpPr>
        <p:spPr>
          <a:xfrm>
            <a:off x="5744683" y="2280592"/>
            <a:ext cx="1342098" cy="1342100"/>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sp>
        <p:nvSpPr>
          <p:cNvPr id="48" name="Freeform 20"/>
          <p:cNvSpPr>
            <a:spLocks noChangeAspect="1" noEditPoints="1"/>
          </p:cNvSpPr>
          <p:nvPr/>
        </p:nvSpPr>
        <p:spPr bwMode="auto">
          <a:xfrm>
            <a:off x="2159000" y="2509780"/>
            <a:ext cx="584200" cy="861158"/>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Calibri"/>
              <a:cs typeface="+mn-cs"/>
            </a:endParaRPr>
          </a:p>
        </p:txBody>
      </p:sp>
      <p:grpSp>
        <p:nvGrpSpPr>
          <p:cNvPr id="49" name="Group 48"/>
          <p:cNvGrpSpPr>
            <a:grpSpLocks noChangeAspect="1"/>
          </p:cNvGrpSpPr>
          <p:nvPr/>
        </p:nvGrpSpPr>
        <p:grpSpPr>
          <a:xfrm>
            <a:off x="4184392" y="2571311"/>
            <a:ext cx="667007" cy="757589"/>
            <a:chOff x="628844" y="1420199"/>
            <a:chExt cx="339342" cy="385426"/>
          </a:xfrm>
          <a:solidFill>
            <a:schemeClr val="bg1"/>
          </a:solidFill>
        </p:grpSpPr>
        <p:sp>
          <p:nvSpPr>
            <p:cNvPr id="50" name="Freeform 78"/>
            <p:cNvSpPr>
              <a:spLocks/>
            </p:cNvSpPr>
            <p:nvPr/>
          </p:nvSpPr>
          <p:spPr bwMode="auto">
            <a:xfrm>
              <a:off x="796420" y="1554260"/>
              <a:ext cx="171766" cy="117303"/>
            </a:xfrm>
            <a:custGeom>
              <a:avLst/>
              <a:gdLst>
                <a:gd name="T0" fmla="*/ 316 w 350"/>
                <a:gd name="T1" fmla="*/ 86 h 239"/>
                <a:gd name="T2" fmla="*/ 183 w 350"/>
                <a:gd name="T3" fmla="*/ 86 h 239"/>
                <a:gd name="T4" fmla="*/ 183 w 350"/>
                <a:gd name="T5" fmla="*/ 15 h 239"/>
                <a:gd name="T6" fmla="*/ 166 w 350"/>
                <a:gd name="T7" fmla="*/ 6 h 239"/>
                <a:gd name="T8" fmla="*/ 0 w 350"/>
                <a:gd name="T9" fmla="*/ 119 h 239"/>
                <a:gd name="T10" fmla="*/ 166 w 350"/>
                <a:gd name="T11" fmla="*/ 233 h 239"/>
                <a:gd name="T12" fmla="*/ 183 w 350"/>
                <a:gd name="T13" fmla="*/ 224 h 239"/>
                <a:gd name="T14" fmla="*/ 183 w 350"/>
                <a:gd name="T15" fmla="*/ 153 h 239"/>
                <a:gd name="T16" fmla="*/ 316 w 350"/>
                <a:gd name="T17" fmla="*/ 153 h 239"/>
                <a:gd name="T18" fmla="*/ 350 w 350"/>
                <a:gd name="T19" fmla="*/ 119 h 239"/>
                <a:gd name="T20" fmla="*/ 316 w 350"/>
                <a:gd name="T21" fmla="*/ 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239">
                  <a:moveTo>
                    <a:pt x="316" y="86"/>
                  </a:moveTo>
                  <a:lnTo>
                    <a:pt x="183" y="86"/>
                  </a:lnTo>
                  <a:lnTo>
                    <a:pt x="183" y="15"/>
                  </a:lnTo>
                  <a:cubicBezTo>
                    <a:pt x="183" y="4"/>
                    <a:pt x="175" y="0"/>
                    <a:pt x="166" y="6"/>
                  </a:cubicBezTo>
                  <a:lnTo>
                    <a:pt x="0" y="119"/>
                  </a:lnTo>
                  <a:lnTo>
                    <a:pt x="166" y="233"/>
                  </a:lnTo>
                  <a:cubicBezTo>
                    <a:pt x="175" y="239"/>
                    <a:pt x="183" y="235"/>
                    <a:pt x="183" y="224"/>
                  </a:cubicBezTo>
                  <a:lnTo>
                    <a:pt x="183" y="153"/>
                  </a:lnTo>
                  <a:lnTo>
                    <a:pt x="316" y="153"/>
                  </a:lnTo>
                  <a:cubicBezTo>
                    <a:pt x="335" y="153"/>
                    <a:pt x="350" y="138"/>
                    <a:pt x="350" y="119"/>
                  </a:cubicBezTo>
                  <a:cubicBezTo>
                    <a:pt x="350" y="101"/>
                    <a:pt x="335" y="86"/>
                    <a:pt x="316" y="8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Calibri"/>
                <a:cs typeface="+mn-cs"/>
              </a:endParaRPr>
            </a:p>
          </p:txBody>
        </p:sp>
        <p:sp>
          <p:nvSpPr>
            <p:cNvPr id="51" name="Freeform 79"/>
            <p:cNvSpPr>
              <a:spLocks/>
            </p:cNvSpPr>
            <p:nvPr/>
          </p:nvSpPr>
          <p:spPr bwMode="auto">
            <a:xfrm>
              <a:off x="628844" y="1420199"/>
              <a:ext cx="255554" cy="385426"/>
            </a:xfrm>
            <a:custGeom>
              <a:avLst/>
              <a:gdLst>
                <a:gd name="T0" fmla="*/ 466 w 533"/>
                <a:gd name="T1" fmla="*/ 733 h 800"/>
                <a:gd name="T2" fmla="*/ 66 w 533"/>
                <a:gd name="T3" fmla="*/ 733 h 800"/>
                <a:gd name="T4" fmla="*/ 266 w 533"/>
                <a:gd name="T5" fmla="*/ 533 h 800"/>
                <a:gd name="T6" fmla="*/ 266 w 533"/>
                <a:gd name="T7" fmla="*/ 66 h 800"/>
                <a:gd name="T8" fmla="*/ 466 w 533"/>
                <a:gd name="T9" fmla="*/ 66 h 800"/>
                <a:gd name="T10" fmla="*/ 466 w 533"/>
                <a:gd name="T11" fmla="*/ 216 h 800"/>
                <a:gd name="T12" fmla="*/ 533 w 533"/>
                <a:gd name="T13" fmla="*/ 216 h 800"/>
                <a:gd name="T14" fmla="*/ 533 w 533"/>
                <a:gd name="T15" fmla="*/ 33 h 800"/>
                <a:gd name="T16" fmla="*/ 500 w 533"/>
                <a:gd name="T17" fmla="*/ 0 h 800"/>
                <a:gd name="T18" fmla="*/ 33 w 533"/>
                <a:gd name="T19" fmla="*/ 0 h 800"/>
                <a:gd name="T20" fmla="*/ 0 w 533"/>
                <a:gd name="T21" fmla="*/ 33 h 800"/>
                <a:gd name="T22" fmla="*/ 0 w 533"/>
                <a:gd name="T23" fmla="*/ 767 h 800"/>
                <a:gd name="T24" fmla="*/ 33 w 533"/>
                <a:gd name="T25" fmla="*/ 800 h 800"/>
                <a:gd name="T26" fmla="*/ 500 w 533"/>
                <a:gd name="T27" fmla="*/ 800 h 800"/>
                <a:gd name="T28" fmla="*/ 533 w 533"/>
                <a:gd name="T29" fmla="*/ 767 h 800"/>
                <a:gd name="T30" fmla="*/ 533 w 533"/>
                <a:gd name="T31" fmla="*/ 583 h 800"/>
                <a:gd name="T32" fmla="*/ 466 w 533"/>
                <a:gd name="T33" fmla="*/ 583 h 800"/>
                <a:gd name="T34" fmla="*/ 466 w 533"/>
                <a:gd name="T35" fmla="*/ 733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 h="800">
                  <a:moveTo>
                    <a:pt x="466" y="733"/>
                  </a:moveTo>
                  <a:lnTo>
                    <a:pt x="66" y="733"/>
                  </a:lnTo>
                  <a:lnTo>
                    <a:pt x="266" y="533"/>
                  </a:lnTo>
                  <a:lnTo>
                    <a:pt x="266" y="66"/>
                  </a:lnTo>
                  <a:lnTo>
                    <a:pt x="466" y="66"/>
                  </a:lnTo>
                  <a:lnTo>
                    <a:pt x="466" y="216"/>
                  </a:lnTo>
                  <a:lnTo>
                    <a:pt x="533" y="216"/>
                  </a:lnTo>
                  <a:lnTo>
                    <a:pt x="533" y="33"/>
                  </a:lnTo>
                  <a:cubicBezTo>
                    <a:pt x="533" y="15"/>
                    <a:pt x="518" y="0"/>
                    <a:pt x="500" y="0"/>
                  </a:cubicBezTo>
                  <a:lnTo>
                    <a:pt x="33" y="0"/>
                  </a:lnTo>
                  <a:cubicBezTo>
                    <a:pt x="15" y="0"/>
                    <a:pt x="0" y="15"/>
                    <a:pt x="0" y="33"/>
                  </a:cubicBezTo>
                  <a:lnTo>
                    <a:pt x="0" y="767"/>
                  </a:lnTo>
                  <a:cubicBezTo>
                    <a:pt x="0" y="785"/>
                    <a:pt x="15" y="800"/>
                    <a:pt x="33" y="800"/>
                  </a:cubicBezTo>
                  <a:lnTo>
                    <a:pt x="500" y="800"/>
                  </a:lnTo>
                  <a:cubicBezTo>
                    <a:pt x="518" y="800"/>
                    <a:pt x="533" y="785"/>
                    <a:pt x="533" y="767"/>
                  </a:cubicBezTo>
                  <a:lnTo>
                    <a:pt x="533" y="583"/>
                  </a:lnTo>
                  <a:lnTo>
                    <a:pt x="466" y="583"/>
                  </a:lnTo>
                  <a:lnTo>
                    <a:pt x="466" y="7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Calibri"/>
                <a:cs typeface="+mn-cs"/>
              </a:endParaRPr>
            </a:p>
          </p:txBody>
        </p:sp>
      </p:grpSp>
      <p:sp>
        <p:nvSpPr>
          <p:cNvPr id="53" name="Isosceles Triangle 52"/>
          <p:cNvSpPr/>
          <p:nvPr/>
        </p:nvSpPr>
        <p:spPr>
          <a:xfrm>
            <a:off x="2341389" y="3730296"/>
            <a:ext cx="201992" cy="97245"/>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68573" tIns="34286" rIns="68573" bIns="34286" numCol="1" anchor="t" anchorCtr="0" compatLnSpc="1">
            <a:prstTxWarp prst="textNoShape">
              <a:avLst/>
            </a:prstTxWarp>
          </a:bodyPr>
          <a:lstStyle/>
          <a:p>
            <a:pPr defTabSz="342803" fontAlgn="auto">
              <a:spcBef>
                <a:spcPts val="0"/>
              </a:spcBef>
              <a:spcAft>
                <a:spcPts val="0"/>
              </a:spcAft>
            </a:pPr>
            <a:endParaRPr lang="en-US" sz="1200" strike="sngStrike" dirty="0">
              <a:solidFill>
                <a:srgbClr val="FFFFFF"/>
              </a:solidFill>
              <a:latin typeface="CiscoSans" pitchFamily="34" charset="0"/>
            </a:endParaRPr>
          </a:p>
        </p:txBody>
      </p:sp>
      <p:sp>
        <p:nvSpPr>
          <p:cNvPr id="54" name="Isosceles Triangle 53"/>
          <p:cNvSpPr/>
          <p:nvPr/>
        </p:nvSpPr>
        <p:spPr>
          <a:xfrm>
            <a:off x="4313885" y="3719990"/>
            <a:ext cx="201992" cy="97245"/>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68573" tIns="34286" rIns="68573" bIns="34286" numCol="1" anchor="t" anchorCtr="0" compatLnSpc="1">
            <a:prstTxWarp prst="textNoShape">
              <a:avLst/>
            </a:prstTxWarp>
          </a:bodyPr>
          <a:lstStyle/>
          <a:p>
            <a:pPr defTabSz="342803" fontAlgn="auto">
              <a:spcBef>
                <a:spcPts val="0"/>
              </a:spcBef>
              <a:spcAft>
                <a:spcPts val="0"/>
              </a:spcAft>
            </a:pPr>
            <a:endParaRPr lang="en-US" sz="1200" strike="sngStrike" dirty="0">
              <a:solidFill>
                <a:srgbClr val="FFFFFF"/>
              </a:solidFill>
              <a:latin typeface="CiscoSans" pitchFamily="34" charset="0"/>
            </a:endParaRPr>
          </a:p>
        </p:txBody>
      </p:sp>
      <p:sp>
        <p:nvSpPr>
          <p:cNvPr id="56" name="Isosceles Triangle 55"/>
          <p:cNvSpPr/>
          <p:nvPr/>
        </p:nvSpPr>
        <p:spPr>
          <a:xfrm>
            <a:off x="6311947" y="3726216"/>
            <a:ext cx="201992" cy="97245"/>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68573" tIns="34286" rIns="68573" bIns="34286" numCol="1" anchor="t" anchorCtr="0" compatLnSpc="1">
            <a:prstTxWarp prst="textNoShape">
              <a:avLst/>
            </a:prstTxWarp>
          </a:bodyPr>
          <a:lstStyle/>
          <a:p>
            <a:pPr defTabSz="342803" fontAlgn="auto">
              <a:spcBef>
                <a:spcPts val="0"/>
              </a:spcBef>
              <a:spcAft>
                <a:spcPts val="0"/>
              </a:spcAft>
            </a:pPr>
            <a:endParaRPr lang="en-US" sz="1200" strike="sngStrike" dirty="0">
              <a:solidFill>
                <a:srgbClr val="FFFFFF"/>
              </a:solidFill>
              <a:latin typeface="CiscoSans" pitchFamily="34" charset="0"/>
            </a:endParaRPr>
          </a:p>
        </p:txBody>
      </p:sp>
      <p:sp>
        <p:nvSpPr>
          <p:cNvPr id="59" name="Oval 58"/>
          <p:cNvSpPr>
            <a:spLocks noChangeAspect="1"/>
          </p:cNvSpPr>
          <p:nvPr/>
        </p:nvSpPr>
        <p:spPr>
          <a:xfrm>
            <a:off x="1819164" y="2326639"/>
            <a:ext cx="1251977" cy="1251979"/>
          </a:xfrm>
          <a:prstGeom prst="ellipse">
            <a:avLst/>
          </a:prstGeom>
          <a:no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sp>
        <p:nvSpPr>
          <p:cNvPr id="60" name="Oval 59"/>
          <p:cNvSpPr>
            <a:spLocks noChangeAspect="1"/>
          </p:cNvSpPr>
          <p:nvPr/>
        </p:nvSpPr>
        <p:spPr>
          <a:xfrm>
            <a:off x="3803522" y="2332075"/>
            <a:ext cx="1251977" cy="1251979"/>
          </a:xfrm>
          <a:prstGeom prst="ellipse">
            <a:avLst/>
          </a:prstGeom>
          <a:no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sp>
        <p:nvSpPr>
          <p:cNvPr id="61" name="Oval 60"/>
          <p:cNvSpPr>
            <a:spLocks noChangeAspect="1"/>
          </p:cNvSpPr>
          <p:nvPr/>
        </p:nvSpPr>
        <p:spPr>
          <a:xfrm>
            <a:off x="5794269" y="2323772"/>
            <a:ext cx="1251977" cy="1251979"/>
          </a:xfrm>
          <a:prstGeom prst="ellipse">
            <a:avLst/>
          </a:prstGeom>
          <a:no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t" anchorCtr="0" compatLnSpc="1">
            <a:prstTxWarp prst="textNoShape">
              <a:avLst/>
            </a:prstTxWarp>
          </a:bodyPr>
          <a:lstStyle/>
          <a:p>
            <a:pPr defTabSz="457060"/>
            <a:endParaRPr lang="en-US" sz="1600" strike="sngStrike" dirty="0">
              <a:solidFill>
                <a:srgbClr val="FFFFFF"/>
              </a:solidFill>
              <a:latin typeface="CiscoSans" pitchFamily="34" charset="0"/>
            </a:endParaRPr>
          </a:p>
        </p:txBody>
      </p:sp>
      <p:grpSp>
        <p:nvGrpSpPr>
          <p:cNvPr id="62" name="Group 61"/>
          <p:cNvGrpSpPr>
            <a:grpSpLocks noChangeAspect="1"/>
          </p:cNvGrpSpPr>
          <p:nvPr/>
        </p:nvGrpSpPr>
        <p:grpSpPr>
          <a:xfrm>
            <a:off x="5913904" y="2455872"/>
            <a:ext cx="883165" cy="948148"/>
            <a:chOff x="4884437" y="5130448"/>
            <a:chExt cx="620973" cy="715121"/>
          </a:xfrm>
          <a:solidFill>
            <a:schemeClr val="bg2"/>
          </a:solidFill>
          <a:effectLst/>
        </p:grpSpPr>
        <p:sp>
          <p:nvSpPr>
            <p:cNvPr id="63" name="Freeform 18"/>
            <p:cNvSpPr>
              <a:spLocks noEditPoints="1"/>
            </p:cNvSpPr>
            <p:nvPr/>
          </p:nvSpPr>
          <p:spPr bwMode="auto">
            <a:xfrm>
              <a:off x="4884437" y="5422513"/>
              <a:ext cx="278672" cy="271730"/>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4" name="Freeform 18"/>
            <p:cNvSpPr>
              <a:spLocks noEditPoints="1"/>
            </p:cNvSpPr>
            <p:nvPr/>
          </p:nvSpPr>
          <p:spPr bwMode="auto">
            <a:xfrm>
              <a:off x="5085578" y="5130448"/>
              <a:ext cx="419832" cy="409374"/>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5" name="Freeform 18"/>
            <p:cNvSpPr>
              <a:spLocks noEditPoints="1"/>
            </p:cNvSpPr>
            <p:nvPr/>
          </p:nvSpPr>
          <p:spPr bwMode="auto">
            <a:xfrm rot="1904507">
              <a:off x="5147698" y="5573839"/>
              <a:ext cx="278672" cy="271730"/>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sp>
        <p:nvSpPr>
          <p:cNvPr id="4" name="Rectangle 3"/>
          <p:cNvSpPr/>
          <p:nvPr/>
        </p:nvSpPr>
        <p:spPr>
          <a:xfrm>
            <a:off x="1525945" y="3917434"/>
            <a:ext cx="5803438" cy="675997"/>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2" name="Shape 1403"/>
          <p:cNvSpPr/>
          <p:nvPr/>
        </p:nvSpPr>
        <p:spPr>
          <a:xfrm>
            <a:off x="1525946" y="3961185"/>
            <a:ext cx="5803437" cy="583435"/>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30" bIns="45715" numCol="1" anchor="ctr" anchorCtr="0" compatLnSpc="1">
            <a:prstTxWarp prst="textNoShape">
              <a:avLst/>
            </a:prstTxWarp>
          </a:bodyPr>
          <a:lstStyle/>
          <a:p>
            <a:pPr algn="ctr" defTabSz="457060"/>
            <a:r>
              <a:rPr lang="en-US" sz="2400" b="1" dirty="0" smtClean="0">
                <a:solidFill>
                  <a:srgbClr val="FFFFFF"/>
                </a:solidFill>
                <a:latin typeface="CiscoSans" pitchFamily="34" charset="0"/>
                <a:sym typeface="Arial"/>
              </a:rPr>
              <a:t>Effective Cyber Risk Management</a:t>
            </a:r>
            <a:endParaRPr sz="2400" b="1" dirty="0">
              <a:solidFill>
                <a:srgbClr val="FFFFFF"/>
              </a:solidFill>
              <a:latin typeface="CiscoSans" pitchFamily="34" charset="0"/>
              <a:sym typeface="Arial"/>
            </a:endParaRPr>
          </a:p>
        </p:txBody>
      </p:sp>
    </p:spTree>
    <p:extLst>
      <p:ext uri="{BB962C8B-B14F-4D97-AF65-F5344CB8AC3E}">
        <p14:creationId xmlns:p14="http://schemas.microsoft.com/office/powerpoint/2010/main" val="90088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56667" y="1367084"/>
            <a:ext cx="5990245" cy="587605"/>
          </a:xfrm>
          <a:prstGeom prst="rect">
            <a:avLst/>
          </a:prstGeom>
          <a:solidFill>
            <a:srgbClr val="F3F3F4"/>
          </a:solidFill>
          <a:ln w="25400" cap="flat" cmpd="sng" algn="ctr">
            <a:noFill/>
            <a:prstDash val="solid"/>
          </a:ln>
          <a:effectLst/>
        </p:spPr>
        <p:txBody>
          <a:bodyPr lIns="274320" tIns="0" rtlCol="0" anchor="ctr"/>
          <a:lstStyle/>
          <a:p>
            <a:pPr fontAlgn="auto">
              <a:spcBef>
                <a:spcPts val="0"/>
              </a:spcBef>
              <a:spcAft>
                <a:spcPts val="0"/>
              </a:spcAft>
              <a:defRPr/>
            </a:pPr>
            <a:r>
              <a:rPr lang="en-US" b="1" kern="0" dirty="0" smtClean="0">
                <a:solidFill>
                  <a:srgbClr val="FFFFFF">
                    <a:lumMod val="50000"/>
                  </a:srgbClr>
                </a:solidFill>
                <a:latin typeface="Arial"/>
              </a:rPr>
              <a:t>The Cybersecurity Landscape</a:t>
            </a:r>
          </a:p>
          <a:p>
            <a:pPr fontAlgn="auto">
              <a:spcBef>
                <a:spcPts val="0"/>
              </a:spcBef>
              <a:spcAft>
                <a:spcPts val="0"/>
              </a:spcAft>
              <a:defRPr/>
            </a:pPr>
            <a:r>
              <a:rPr lang="en-US" sz="1400" kern="0" dirty="0" smtClean="0">
                <a:solidFill>
                  <a:srgbClr val="FFFFFF">
                    <a:lumMod val="50000"/>
                  </a:srgbClr>
                </a:solidFill>
                <a:latin typeface="Arial"/>
              </a:rPr>
              <a:t>http://www.talosintelligence.com</a:t>
            </a:r>
          </a:p>
        </p:txBody>
      </p:sp>
      <p:sp>
        <p:nvSpPr>
          <p:cNvPr id="19" name="Rectangle 18"/>
          <p:cNvSpPr/>
          <p:nvPr/>
        </p:nvSpPr>
        <p:spPr>
          <a:xfrm>
            <a:off x="1056667" y="2024022"/>
            <a:ext cx="5990245" cy="587605"/>
          </a:xfrm>
          <a:prstGeom prst="rect">
            <a:avLst/>
          </a:prstGeom>
          <a:solidFill>
            <a:srgbClr val="F3F3F4"/>
          </a:solidFill>
          <a:ln w="25400" cap="flat" cmpd="sng" algn="ctr">
            <a:noFill/>
            <a:prstDash val="solid"/>
          </a:ln>
          <a:effectLst/>
        </p:spPr>
        <p:txBody>
          <a:bodyPr lIns="274320" tIns="0" rtlCol="0" anchor="ctr"/>
          <a:lstStyle/>
          <a:p>
            <a:pPr fontAlgn="auto">
              <a:spcBef>
                <a:spcPts val="0"/>
              </a:spcBef>
              <a:spcAft>
                <a:spcPts val="0"/>
              </a:spcAft>
              <a:defRPr/>
            </a:pPr>
            <a:r>
              <a:rPr lang="en-US" b="1" kern="0" dirty="0" smtClean="0">
                <a:solidFill>
                  <a:srgbClr val="FFFFFF">
                    <a:lumMod val="50000"/>
                  </a:srgbClr>
                </a:solidFill>
              </a:rPr>
              <a:t>NIST Cybersecurity </a:t>
            </a:r>
            <a:r>
              <a:rPr lang="en-US" b="1" kern="0" dirty="0">
                <a:solidFill>
                  <a:srgbClr val="FFFFFF">
                    <a:lumMod val="50000"/>
                  </a:srgbClr>
                </a:solidFill>
              </a:rPr>
              <a:t>B</a:t>
            </a:r>
            <a:r>
              <a:rPr lang="en-US" b="1" kern="0" dirty="0" smtClean="0">
                <a:solidFill>
                  <a:srgbClr val="FFFFFF">
                    <a:lumMod val="50000"/>
                  </a:srgbClr>
                </a:solidFill>
              </a:rPr>
              <a:t>est Practices</a:t>
            </a:r>
            <a:endParaRPr lang="en-US" b="1" kern="0" dirty="0">
              <a:solidFill>
                <a:srgbClr val="FFFFFF">
                  <a:lumMod val="50000"/>
                </a:srgbClr>
              </a:solidFill>
            </a:endParaRPr>
          </a:p>
          <a:p>
            <a:pPr fontAlgn="auto">
              <a:spcBef>
                <a:spcPts val="0"/>
              </a:spcBef>
              <a:spcAft>
                <a:spcPts val="0"/>
              </a:spcAft>
              <a:defRPr/>
            </a:pPr>
            <a:r>
              <a:rPr lang="en-US" sz="1400" kern="0" dirty="0">
                <a:solidFill>
                  <a:srgbClr val="FFFFFF">
                    <a:lumMod val="50000"/>
                  </a:srgbClr>
                </a:solidFill>
              </a:rPr>
              <a:t>http://csrc.nist.gov</a:t>
            </a:r>
          </a:p>
        </p:txBody>
      </p:sp>
      <p:pic>
        <p:nvPicPr>
          <p:cNvPr id="6" name="Picture 5"/>
          <p:cNvPicPr>
            <a:picLocks noChangeAspect="1"/>
          </p:cNvPicPr>
          <p:nvPr/>
        </p:nvPicPr>
        <p:blipFill>
          <a:blip r:embed="rId2"/>
          <a:stretch>
            <a:fillRect/>
          </a:stretch>
        </p:blipFill>
        <p:spPr>
          <a:xfrm>
            <a:off x="7315758" y="1492872"/>
            <a:ext cx="1425057" cy="348141"/>
          </a:xfrm>
          <a:prstGeom prst="rect">
            <a:avLst/>
          </a:prstGeom>
        </p:spPr>
      </p:pic>
      <p:pic>
        <p:nvPicPr>
          <p:cNvPr id="11" name="Picture 10"/>
          <p:cNvPicPr>
            <a:picLocks noChangeAspect="1"/>
          </p:cNvPicPr>
          <p:nvPr/>
        </p:nvPicPr>
        <p:blipFill>
          <a:blip r:embed="rId3"/>
          <a:stretch>
            <a:fillRect/>
          </a:stretch>
        </p:blipFill>
        <p:spPr>
          <a:xfrm>
            <a:off x="7421975" y="2088615"/>
            <a:ext cx="1354010" cy="351691"/>
          </a:xfrm>
          <a:prstGeom prst="rect">
            <a:avLst/>
          </a:prstGeom>
        </p:spPr>
      </p:pic>
      <p:sp>
        <p:nvSpPr>
          <p:cNvPr id="42" name="Rectangle 41"/>
          <p:cNvSpPr/>
          <p:nvPr/>
        </p:nvSpPr>
        <p:spPr>
          <a:xfrm>
            <a:off x="1043167" y="2655046"/>
            <a:ext cx="6003745" cy="587605"/>
          </a:xfrm>
          <a:prstGeom prst="rect">
            <a:avLst/>
          </a:prstGeom>
          <a:solidFill>
            <a:srgbClr val="F3F3F4"/>
          </a:solidFill>
          <a:ln w="25400" cap="flat" cmpd="sng" algn="ctr">
            <a:noFill/>
            <a:prstDash val="solid"/>
          </a:ln>
          <a:effectLst/>
        </p:spPr>
        <p:txBody>
          <a:bodyPr lIns="274320" rtlCol="0" anchor="ctr"/>
          <a:lstStyle/>
          <a:p>
            <a:pPr fontAlgn="auto">
              <a:spcBef>
                <a:spcPts val="0"/>
              </a:spcBef>
              <a:spcAft>
                <a:spcPts val="0"/>
              </a:spcAft>
              <a:defRPr/>
            </a:pPr>
            <a:r>
              <a:rPr lang="en-US" b="1" kern="0" dirty="0" smtClean="0">
                <a:solidFill>
                  <a:srgbClr val="FFFFFF">
                    <a:lumMod val="50000"/>
                  </a:srgbClr>
                </a:solidFill>
              </a:rPr>
              <a:t>Cisco Security Reports</a:t>
            </a:r>
            <a:endParaRPr lang="en-US" b="1" kern="0" dirty="0">
              <a:solidFill>
                <a:srgbClr val="FFFFFF">
                  <a:lumMod val="50000"/>
                </a:srgbClr>
              </a:solidFill>
            </a:endParaRPr>
          </a:p>
          <a:p>
            <a:pPr fontAlgn="auto">
              <a:spcBef>
                <a:spcPts val="0"/>
              </a:spcBef>
              <a:spcAft>
                <a:spcPts val="0"/>
              </a:spcAft>
              <a:defRPr/>
            </a:pPr>
            <a:r>
              <a:rPr lang="en-US" sz="1400" kern="0" dirty="0">
                <a:solidFill>
                  <a:srgbClr val="FFFFFF">
                    <a:lumMod val="50000"/>
                  </a:srgbClr>
                </a:solidFill>
              </a:rPr>
              <a:t>http://</a:t>
            </a:r>
            <a:r>
              <a:rPr lang="en-US" sz="1400" kern="0" dirty="0" smtClean="0">
                <a:solidFill>
                  <a:srgbClr val="FFFFFF">
                    <a:lumMod val="50000"/>
                  </a:srgbClr>
                </a:solidFill>
              </a:rPr>
              <a:t>www.cisco.com/go/securityreport</a:t>
            </a:r>
            <a:endParaRPr lang="en-US" sz="1400" kern="0" dirty="0">
              <a:solidFill>
                <a:srgbClr val="FFFFFF">
                  <a:lumMod val="50000"/>
                </a:srgb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290" y="2584978"/>
            <a:ext cx="1226885" cy="647796"/>
          </a:xfrm>
          <a:prstGeom prst="rect">
            <a:avLst/>
          </a:prstGeom>
        </p:spPr>
      </p:pic>
      <p:sp>
        <p:nvSpPr>
          <p:cNvPr id="32" name="Rectangle 31"/>
          <p:cNvSpPr/>
          <p:nvPr/>
        </p:nvSpPr>
        <p:spPr>
          <a:xfrm flipH="1">
            <a:off x="1009502" y="1374749"/>
            <a:ext cx="53406" cy="579939"/>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33" name="Isosceles Triangle 32"/>
          <p:cNvSpPr/>
          <p:nvPr/>
        </p:nvSpPr>
        <p:spPr>
          <a:xfrm rot="5400000">
            <a:off x="971132" y="1603001"/>
            <a:ext cx="269322" cy="129660"/>
          </a:xfrm>
          <a:prstGeom prst="triangle">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endParaRPr>
          </a:p>
        </p:txBody>
      </p:sp>
      <p:sp>
        <p:nvSpPr>
          <p:cNvPr id="34" name="Rectangle 33"/>
          <p:cNvSpPr/>
          <p:nvPr/>
        </p:nvSpPr>
        <p:spPr>
          <a:xfrm>
            <a:off x="319900" y="1374398"/>
            <a:ext cx="638392" cy="587605"/>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cs typeface="+mn-cs"/>
            </a:endParaRPr>
          </a:p>
        </p:txBody>
      </p:sp>
      <p:sp>
        <p:nvSpPr>
          <p:cNvPr id="35" name="Rectangle 34"/>
          <p:cNvSpPr/>
          <p:nvPr/>
        </p:nvSpPr>
        <p:spPr>
          <a:xfrm flipH="1">
            <a:off x="1011707" y="2022716"/>
            <a:ext cx="53406" cy="579939"/>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36" name="Isosceles Triangle 35"/>
          <p:cNvSpPr/>
          <p:nvPr/>
        </p:nvSpPr>
        <p:spPr>
          <a:xfrm rot="5400000">
            <a:off x="973337" y="2258283"/>
            <a:ext cx="269322" cy="129660"/>
          </a:xfrm>
          <a:prstGeom prst="triangle">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37" name="Rectangle 36"/>
          <p:cNvSpPr/>
          <p:nvPr/>
        </p:nvSpPr>
        <p:spPr>
          <a:xfrm>
            <a:off x="322103" y="2022365"/>
            <a:ext cx="636189" cy="587605"/>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cs typeface="+mn-cs"/>
            </a:endParaRPr>
          </a:p>
        </p:txBody>
      </p:sp>
      <p:sp>
        <p:nvSpPr>
          <p:cNvPr id="46" name="Rectangle 45"/>
          <p:cNvSpPr/>
          <p:nvPr/>
        </p:nvSpPr>
        <p:spPr>
          <a:xfrm flipH="1">
            <a:off x="1010576" y="2661681"/>
            <a:ext cx="53406" cy="579939"/>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47" name="Isosceles Triangle 46"/>
          <p:cNvSpPr/>
          <p:nvPr/>
        </p:nvSpPr>
        <p:spPr>
          <a:xfrm rot="5400000">
            <a:off x="972206" y="2882618"/>
            <a:ext cx="269322" cy="129660"/>
          </a:xfrm>
          <a:prstGeom prst="triangle">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48" name="Rectangle 47"/>
          <p:cNvSpPr/>
          <p:nvPr/>
        </p:nvSpPr>
        <p:spPr>
          <a:xfrm>
            <a:off x="313657" y="2654015"/>
            <a:ext cx="644635" cy="587605"/>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cs typeface="+mn-cs"/>
            </a:endParaRPr>
          </a:p>
        </p:txBody>
      </p:sp>
      <p:grpSp>
        <p:nvGrpSpPr>
          <p:cNvPr id="41" name="Group 40"/>
          <p:cNvGrpSpPr>
            <a:grpSpLocks noChangeAspect="1"/>
          </p:cNvGrpSpPr>
          <p:nvPr/>
        </p:nvGrpSpPr>
        <p:grpSpPr>
          <a:xfrm>
            <a:off x="399741" y="1431587"/>
            <a:ext cx="461657" cy="459919"/>
            <a:chOff x="5885642" y="3378741"/>
            <a:chExt cx="556023" cy="553930"/>
          </a:xfrm>
          <a:solidFill>
            <a:schemeClr val="bg2"/>
          </a:solidFill>
          <a:effectLst/>
        </p:grpSpPr>
        <p:grpSp>
          <p:nvGrpSpPr>
            <p:cNvPr id="43" name="Group 42"/>
            <p:cNvGrpSpPr>
              <a:grpSpLocks noChangeAspect="1"/>
            </p:cNvGrpSpPr>
            <p:nvPr/>
          </p:nvGrpSpPr>
          <p:grpSpPr>
            <a:xfrm>
              <a:off x="5885642" y="3378741"/>
              <a:ext cx="556023" cy="553930"/>
              <a:chOff x="10441783" y="3852863"/>
              <a:chExt cx="422275" cy="420688"/>
            </a:xfrm>
            <a:grpFill/>
          </p:grpSpPr>
          <p:sp>
            <p:nvSpPr>
              <p:cNvPr id="61" name="Freeform 9"/>
              <p:cNvSpPr>
                <a:spLocks/>
              </p:cNvSpPr>
              <p:nvPr/>
            </p:nvSpPr>
            <p:spPr bwMode="auto">
              <a:xfrm>
                <a:off x="10506870" y="3852863"/>
                <a:ext cx="214313" cy="65088"/>
              </a:xfrm>
              <a:custGeom>
                <a:avLst/>
                <a:gdLst>
                  <a:gd name="T0" fmla="*/ 346 w 947"/>
                  <a:gd name="T1" fmla="*/ 285 h 285"/>
                  <a:gd name="T2" fmla="*/ 367 w 947"/>
                  <a:gd name="T3" fmla="*/ 264 h 285"/>
                  <a:gd name="T4" fmla="*/ 393 w 947"/>
                  <a:gd name="T5" fmla="*/ 248 h 285"/>
                  <a:gd name="T6" fmla="*/ 421 w 947"/>
                  <a:gd name="T7" fmla="*/ 238 h 285"/>
                  <a:gd name="T8" fmla="*/ 453 w 947"/>
                  <a:gd name="T9" fmla="*/ 235 h 285"/>
                  <a:gd name="T10" fmla="*/ 469 w 947"/>
                  <a:gd name="T11" fmla="*/ 236 h 285"/>
                  <a:gd name="T12" fmla="*/ 501 w 947"/>
                  <a:gd name="T13" fmla="*/ 244 h 285"/>
                  <a:gd name="T14" fmla="*/ 516 w 947"/>
                  <a:gd name="T15" fmla="*/ 250 h 285"/>
                  <a:gd name="T16" fmla="*/ 564 w 947"/>
                  <a:gd name="T17" fmla="*/ 215 h 285"/>
                  <a:gd name="T18" fmla="*/ 613 w 947"/>
                  <a:gd name="T19" fmla="*/ 183 h 285"/>
                  <a:gd name="T20" fmla="*/ 665 w 947"/>
                  <a:gd name="T21" fmla="*/ 153 h 285"/>
                  <a:gd name="T22" fmla="*/ 718 w 947"/>
                  <a:gd name="T23" fmla="*/ 127 h 285"/>
                  <a:gd name="T24" fmla="*/ 773 w 947"/>
                  <a:gd name="T25" fmla="*/ 102 h 285"/>
                  <a:gd name="T26" fmla="*/ 830 w 947"/>
                  <a:gd name="T27" fmla="*/ 82 h 285"/>
                  <a:gd name="T28" fmla="*/ 888 w 947"/>
                  <a:gd name="T29" fmla="*/ 64 h 285"/>
                  <a:gd name="T30" fmla="*/ 947 w 947"/>
                  <a:gd name="T31" fmla="*/ 51 h 285"/>
                  <a:gd name="T32" fmla="*/ 912 w 947"/>
                  <a:gd name="T33" fmla="*/ 39 h 285"/>
                  <a:gd name="T34" fmla="*/ 838 w 947"/>
                  <a:gd name="T35" fmla="*/ 21 h 285"/>
                  <a:gd name="T36" fmla="*/ 763 w 947"/>
                  <a:gd name="T37" fmla="*/ 7 h 285"/>
                  <a:gd name="T38" fmla="*/ 685 w 947"/>
                  <a:gd name="T39" fmla="*/ 1 h 285"/>
                  <a:gd name="T40" fmla="*/ 647 w 947"/>
                  <a:gd name="T41" fmla="*/ 0 h 285"/>
                  <a:gd name="T42" fmla="*/ 554 w 947"/>
                  <a:gd name="T43" fmla="*/ 4 h 285"/>
                  <a:gd name="T44" fmla="*/ 463 w 947"/>
                  <a:gd name="T45" fmla="*/ 19 h 285"/>
                  <a:gd name="T46" fmla="*/ 375 w 947"/>
                  <a:gd name="T47" fmla="*/ 40 h 285"/>
                  <a:gd name="T48" fmla="*/ 292 w 947"/>
                  <a:gd name="T49" fmla="*/ 71 h 285"/>
                  <a:gd name="T50" fmla="*/ 212 w 947"/>
                  <a:gd name="T51" fmla="*/ 108 h 285"/>
                  <a:gd name="T52" fmla="*/ 136 w 947"/>
                  <a:gd name="T53" fmla="*/ 153 h 285"/>
                  <a:gd name="T54" fmla="*/ 65 w 947"/>
                  <a:gd name="T55" fmla="*/ 204 h 285"/>
                  <a:gd name="T56" fmla="*/ 0 w 947"/>
                  <a:gd name="T57" fmla="*/ 262 h 285"/>
                  <a:gd name="T58" fmla="*/ 51 w 947"/>
                  <a:gd name="T59" fmla="*/ 258 h 285"/>
                  <a:gd name="T60" fmla="*/ 103 w 947"/>
                  <a:gd name="T61" fmla="*/ 256 h 285"/>
                  <a:gd name="T62" fmla="*/ 135 w 947"/>
                  <a:gd name="T63" fmla="*/ 257 h 285"/>
                  <a:gd name="T64" fmla="*/ 196 w 947"/>
                  <a:gd name="T65" fmla="*/ 260 h 285"/>
                  <a:gd name="T66" fmla="*/ 257 w 947"/>
                  <a:gd name="T67" fmla="*/ 268 h 285"/>
                  <a:gd name="T68" fmla="*/ 316 w 947"/>
                  <a:gd name="T69" fmla="*/ 279 h 285"/>
                  <a:gd name="T70" fmla="*/ 346 w 947"/>
                  <a:gd name="T7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7" h="285">
                    <a:moveTo>
                      <a:pt x="346" y="285"/>
                    </a:moveTo>
                    <a:lnTo>
                      <a:pt x="346" y="285"/>
                    </a:lnTo>
                    <a:lnTo>
                      <a:pt x="356" y="274"/>
                    </a:lnTo>
                    <a:lnTo>
                      <a:pt x="367" y="264"/>
                    </a:lnTo>
                    <a:lnTo>
                      <a:pt x="379" y="255"/>
                    </a:lnTo>
                    <a:lnTo>
                      <a:pt x="393" y="248"/>
                    </a:lnTo>
                    <a:lnTo>
                      <a:pt x="407" y="242"/>
                    </a:lnTo>
                    <a:lnTo>
                      <a:pt x="421" y="238"/>
                    </a:lnTo>
                    <a:lnTo>
                      <a:pt x="436" y="236"/>
                    </a:lnTo>
                    <a:lnTo>
                      <a:pt x="453" y="235"/>
                    </a:lnTo>
                    <a:lnTo>
                      <a:pt x="453" y="235"/>
                    </a:lnTo>
                    <a:lnTo>
                      <a:pt x="469" y="236"/>
                    </a:lnTo>
                    <a:lnTo>
                      <a:pt x="485" y="239"/>
                    </a:lnTo>
                    <a:lnTo>
                      <a:pt x="501" y="244"/>
                    </a:lnTo>
                    <a:lnTo>
                      <a:pt x="516" y="250"/>
                    </a:lnTo>
                    <a:lnTo>
                      <a:pt x="516" y="250"/>
                    </a:lnTo>
                    <a:lnTo>
                      <a:pt x="539" y="233"/>
                    </a:lnTo>
                    <a:lnTo>
                      <a:pt x="564" y="215"/>
                    </a:lnTo>
                    <a:lnTo>
                      <a:pt x="588" y="198"/>
                    </a:lnTo>
                    <a:lnTo>
                      <a:pt x="613" y="183"/>
                    </a:lnTo>
                    <a:lnTo>
                      <a:pt x="638" y="167"/>
                    </a:lnTo>
                    <a:lnTo>
                      <a:pt x="665" y="153"/>
                    </a:lnTo>
                    <a:lnTo>
                      <a:pt x="691" y="139"/>
                    </a:lnTo>
                    <a:lnTo>
                      <a:pt x="718" y="127"/>
                    </a:lnTo>
                    <a:lnTo>
                      <a:pt x="745" y="114"/>
                    </a:lnTo>
                    <a:lnTo>
                      <a:pt x="773" y="102"/>
                    </a:lnTo>
                    <a:lnTo>
                      <a:pt x="802" y="92"/>
                    </a:lnTo>
                    <a:lnTo>
                      <a:pt x="830" y="82"/>
                    </a:lnTo>
                    <a:lnTo>
                      <a:pt x="859" y="73"/>
                    </a:lnTo>
                    <a:lnTo>
                      <a:pt x="888" y="64"/>
                    </a:lnTo>
                    <a:lnTo>
                      <a:pt x="918" y="57"/>
                    </a:lnTo>
                    <a:lnTo>
                      <a:pt x="947" y="51"/>
                    </a:lnTo>
                    <a:lnTo>
                      <a:pt x="947" y="51"/>
                    </a:lnTo>
                    <a:lnTo>
                      <a:pt x="912" y="39"/>
                    </a:lnTo>
                    <a:lnTo>
                      <a:pt x="876" y="29"/>
                    </a:lnTo>
                    <a:lnTo>
                      <a:pt x="838" y="21"/>
                    </a:lnTo>
                    <a:lnTo>
                      <a:pt x="802" y="13"/>
                    </a:lnTo>
                    <a:lnTo>
                      <a:pt x="763" y="7"/>
                    </a:lnTo>
                    <a:lnTo>
                      <a:pt x="725" y="3"/>
                    </a:lnTo>
                    <a:lnTo>
                      <a:pt x="685" y="1"/>
                    </a:lnTo>
                    <a:lnTo>
                      <a:pt x="647" y="0"/>
                    </a:lnTo>
                    <a:lnTo>
                      <a:pt x="647" y="0"/>
                    </a:lnTo>
                    <a:lnTo>
                      <a:pt x="600" y="1"/>
                    </a:lnTo>
                    <a:lnTo>
                      <a:pt x="554" y="4"/>
                    </a:lnTo>
                    <a:lnTo>
                      <a:pt x="508" y="10"/>
                    </a:lnTo>
                    <a:lnTo>
                      <a:pt x="463" y="19"/>
                    </a:lnTo>
                    <a:lnTo>
                      <a:pt x="419" y="28"/>
                    </a:lnTo>
                    <a:lnTo>
                      <a:pt x="375" y="40"/>
                    </a:lnTo>
                    <a:lnTo>
                      <a:pt x="333" y="54"/>
                    </a:lnTo>
                    <a:lnTo>
                      <a:pt x="292" y="71"/>
                    </a:lnTo>
                    <a:lnTo>
                      <a:pt x="251" y="88"/>
                    </a:lnTo>
                    <a:lnTo>
                      <a:pt x="212" y="108"/>
                    </a:lnTo>
                    <a:lnTo>
                      <a:pt x="173" y="130"/>
                    </a:lnTo>
                    <a:lnTo>
                      <a:pt x="136" y="153"/>
                    </a:lnTo>
                    <a:lnTo>
                      <a:pt x="100" y="178"/>
                    </a:lnTo>
                    <a:lnTo>
                      <a:pt x="65" y="204"/>
                    </a:lnTo>
                    <a:lnTo>
                      <a:pt x="32" y="233"/>
                    </a:lnTo>
                    <a:lnTo>
                      <a:pt x="0" y="262"/>
                    </a:lnTo>
                    <a:lnTo>
                      <a:pt x="0" y="262"/>
                    </a:lnTo>
                    <a:lnTo>
                      <a:pt x="51" y="258"/>
                    </a:lnTo>
                    <a:lnTo>
                      <a:pt x="78" y="257"/>
                    </a:lnTo>
                    <a:lnTo>
                      <a:pt x="103" y="256"/>
                    </a:lnTo>
                    <a:lnTo>
                      <a:pt x="103" y="256"/>
                    </a:lnTo>
                    <a:lnTo>
                      <a:pt x="135" y="257"/>
                    </a:lnTo>
                    <a:lnTo>
                      <a:pt x="165" y="258"/>
                    </a:lnTo>
                    <a:lnTo>
                      <a:pt x="196" y="260"/>
                    </a:lnTo>
                    <a:lnTo>
                      <a:pt x="226" y="264"/>
                    </a:lnTo>
                    <a:lnTo>
                      <a:pt x="257" y="268"/>
                    </a:lnTo>
                    <a:lnTo>
                      <a:pt x="287" y="273"/>
                    </a:lnTo>
                    <a:lnTo>
                      <a:pt x="316" y="279"/>
                    </a:lnTo>
                    <a:lnTo>
                      <a:pt x="346" y="285"/>
                    </a:lnTo>
                    <a:lnTo>
                      <a:pt x="34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2" name="Freeform 10"/>
              <p:cNvSpPr>
                <a:spLocks/>
              </p:cNvSpPr>
              <p:nvPr/>
            </p:nvSpPr>
            <p:spPr bwMode="auto">
              <a:xfrm>
                <a:off x="10638633" y="3886201"/>
                <a:ext cx="185738" cy="182563"/>
              </a:xfrm>
              <a:custGeom>
                <a:avLst/>
                <a:gdLst>
                  <a:gd name="T0" fmla="*/ 4 w 813"/>
                  <a:gd name="T1" fmla="*/ 228 h 808"/>
                  <a:gd name="T2" fmla="*/ 49 w 813"/>
                  <a:gd name="T3" fmla="*/ 251 h 808"/>
                  <a:gd name="T4" fmla="*/ 134 w 813"/>
                  <a:gd name="T5" fmla="*/ 304 h 808"/>
                  <a:gd name="T6" fmla="*/ 214 w 813"/>
                  <a:gd name="T7" fmla="*/ 364 h 808"/>
                  <a:gd name="T8" fmla="*/ 287 w 813"/>
                  <a:gd name="T9" fmla="*/ 431 h 808"/>
                  <a:gd name="T10" fmla="*/ 353 w 813"/>
                  <a:gd name="T11" fmla="*/ 504 h 808"/>
                  <a:gd name="T12" fmla="*/ 413 w 813"/>
                  <a:gd name="T13" fmla="*/ 584 h 808"/>
                  <a:gd name="T14" fmla="*/ 466 w 813"/>
                  <a:gd name="T15" fmla="*/ 668 h 808"/>
                  <a:gd name="T16" fmla="*/ 512 w 813"/>
                  <a:gd name="T17" fmla="*/ 757 h 808"/>
                  <a:gd name="T18" fmla="*/ 532 w 813"/>
                  <a:gd name="T19" fmla="*/ 804 h 808"/>
                  <a:gd name="T20" fmla="*/ 555 w 813"/>
                  <a:gd name="T21" fmla="*/ 808 h 808"/>
                  <a:gd name="T22" fmla="*/ 575 w 813"/>
                  <a:gd name="T23" fmla="*/ 785 h 808"/>
                  <a:gd name="T24" fmla="*/ 611 w 813"/>
                  <a:gd name="T25" fmla="*/ 737 h 808"/>
                  <a:gd name="T26" fmla="*/ 646 w 813"/>
                  <a:gd name="T27" fmla="*/ 687 h 808"/>
                  <a:gd name="T28" fmla="*/ 679 w 813"/>
                  <a:gd name="T29" fmla="*/ 634 h 808"/>
                  <a:gd name="T30" fmla="*/ 708 w 813"/>
                  <a:gd name="T31" fmla="*/ 579 h 808"/>
                  <a:gd name="T32" fmla="*/ 734 w 813"/>
                  <a:gd name="T33" fmla="*/ 523 h 808"/>
                  <a:gd name="T34" fmla="*/ 757 w 813"/>
                  <a:gd name="T35" fmla="*/ 465 h 808"/>
                  <a:gd name="T36" fmla="*/ 777 w 813"/>
                  <a:gd name="T37" fmla="*/ 406 h 808"/>
                  <a:gd name="T38" fmla="*/ 787 w 813"/>
                  <a:gd name="T39" fmla="*/ 375 h 808"/>
                  <a:gd name="T40" fmla="*/ 802 w 813"/>
                  <a:gd name="T41" fmla="*/ 308 h 808"/>
                  <a:gd name="T42" fmla="*/ 813 w 813"/>
                  <a:gd name="T43" fmla="*/ 241 h 808"/>
                  <a:gd name="T44" fmla="*/ 787 w 813"/>
                  <a:gd name="T45" fmla="*/ 205 h 808"/>
                  <a:gd name="T46" fmla="*/ 730 w 813"/>
                  <a:gd name="T47" fmla="*/ 140 h 808"/>
                  <a:gd name="T48" fmla="*/ 666 w 813"/>
                  <a:gd name="T49" fmla="*/ 80 h 808"/>
                  <a:gd name="T50" fmla="*/ 597 w 813"/>
                  <a:gd name="T51" fmla="*/ 25 h 808"/>
                  <a:gd name="T52" fmla="*/ 560 w 813"/>
                  <a:gd name="T53" fmla="*/ 0 h 808"/>
                  <a:gd name="T54" fmla="*/ 482 w 813"/>
                  <a:gd name="T55" fmla="*/ 4 h 808"/>
                  <a:gd name="T56" fmla="*/ 405 w 813"/>
                  <a:gd name="T57" fmla="*/ 13 h 808"/>
                  <a:gd name="T58" fmla="*/ 331 w 813"/>
                  <a:gd name="T59" fmla="*/ 30 h 808"/>
                  <a:gd name="T60" fmla="*/ 259 w 813"/>
                  <a:gd name="T61" fmla="*/ 52 h 808"/>
                  <a:gd name="T62" fmla="*/ 190 w 813"/>
                  <a:gd name="T63" fmla="*/ 80 h 808"/>
                  <a:gd name="T64" fmla="*/ 124 w 813"/>
                  <a:gd name="T65" fmla="*/ 113 h 808"/>
                  <a:gd name="T66" fmla="*/ 61 w 813"/>
                  <a:gd name="T67" fmla="*/ 151 h 808"/>
                  <a:gd name="T68" fmla="*/ 0 w 813"/>
                  <a:gd name="T69" fmla="*/ 194 h 808"/>
                  <a:gd name="T70" fmla="*/ 3 w 813"/>
                  <a:gd name="T71" fmla="*/ 210 h 808"/>
                  <a:gd name="T72" fmla="*/ 4 w 813"/>
                  <a:gd name="T73" fmla="*/ 22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3" h="808">
                    <a:moveTo>
                      <a:pt x="4" y="227"/>
                    </a:moveTo>
                    <a:lnTo>
                      <a:pt x="4" y="228"/>
                    </a:lnTo>
                    <a:lnTo>
                      <a:pt x="4" y="228"/>
                    </a:lnTo>
                    <a:lnTo>
                      <a:pt x="49" y="251"/>
                    </a:lnTo>
                    <a:lnTo>
                      <a:pt x="92" y="277"/>
                    </a:lnTo>
                    <a:lnTo>
                      <a:pt x="134" y="304"/>
                    </a:lnTo>
                    <a:lnTo>
                      <a:pt x="174" y="334"/>
                    </a:lnTo>
                    <a:lnTo>
                      <a:pt x="214" y="364"/>
                    </a:lnTo>
                    <a:lnTo>
                      <a:pt x="250" y="397"/>
                    </a:lnTo>
                    <a:lnTo>
                      <a:pt x="287" y="431"/>
                    </a:lnTo>
                    <a:lnTo>
                      <a:pt x="321" y="467"/>
                    </a:lnTo>
                    <a:lnTo>
                      <a:pt x="353" y="504"/>
                    </a:lnTo>
                    <a:lnTo>
                      <a:pt x="385" y="543"/>
                    </a:lnTo>
                    <a:lnTo>
                      <a:pt x="413" y="584"/>
                    </a:lnTo>
                    <a:lnTo>
                      <a:pt x="441" y="624"/>
                    </a:lnTo>
                    <a:lnTo>
                      <a:pt x="466" y="668"/>
                    </a:lnTo>
                    <a:lnTo>
                      <a:pt x="490" y="712"/>
                    </a:lnTo>
                    <a:lnTo>
                      <a:pt x="512" y="757"/>
                    </a:lnTo>
                    <a:lnTo>
                      <a:pt x="532" y="804"/>
                    </a:lnTo>
                    <a:lnTo>
                      <a:pt x="532" y="804"/>
                    </a:lnTo>
                    <a:lnTo>
                      <a:pt x="543" y="805"/>
                    </a:lnTo>
                    <a:lnTo>
                      <a:pt x="555" y="808"/>
                    </a:lnTo>
                    <a:lnTo>
                      <a:pt x="555" y="808"/>
                    </a:lnTo>
                    <a:lnTo>
                      <a:pt x="575" y="785"/>
                    </a:lnTo>
                    <a:lnTo>
                      <a:pt x="593" y="761"/>
                    </a:lnTo>
                    <a:lnTo>
                      <a:pt x="611" y="737"/>
                    </a:lnTo>
                    <a:lnTo>
                      <a:pt x="630" y="711"/>
                    </a:lnTo>
                    <a:lnTo>
                      <a:pt x="646" y="687"/>
                    </a:lnTo>
                    <a:lnTo>
                      <a:pt x="662" y="660"/>
                    </a:lnTo>
                    <a:lnTo>
                      <a:pt x="679" y="634"/>
                    </a:lnTo>
                    <a:lnTo>
                      <a:pt x="694" y="607"/>
                    </a:lnTo>
                    <a:lnTo>
                      <a:pt x="708" y="579"/>
                    </a:lnTo>
                    <a:lnTo>
                      <a:pt x="721" y="552"/>
                    </a:lnTo>
                    <a:lnTo>
                      <a:pt x="734" y="523"/>
                    </a:lnTo>
                    <a:lnTo>
                      <a:pt x="746" y="495"/>
                    </a:lnTo>
                    <a:lnTo>
                      <a:pt x="757" y="465"/>
                    </a:lnTo>
                    <a:lnTo>
                      <a:pt x="768" y="436"/>
                    </a:lnTo>
                    <a:lnTo>
                      <a:pt x="777" y="406"/>
                    </a:lnTo>
                    <a:lnTo>
                      <a:pt x="787" y="375"/>
                    </a:lnTo>
                    <a:lnTo>
                      <a:pt x="787" y="375"/>
                    </a:lnTo>
                    <a:lnTo>
                      <a:pt x="795" y="342"/>
                    </a:lnTo>
                    <a:lnTo>
                      <a:pt x="802" y="308"/>
                    </a:lnTo>
                    <a:lnTo>
                      <a:pt x="808" y="274"/>
                    </a:lnTo>
                    <a:lnTo>
                      <a:pt x="813" y="241"/>
                    </a:lnTo>
                    <a:lnTo>
                      <a:pt x="813" y="241"/>
                    </a:lnTo>
                    <a:lnTo>
                      <a:pt x="787" y="205"/>
                    </a:lnTo>
                    <a:lnTo>
                      <a:pt x="759" y="171"/>
                    </a:lnTo>
                    <a:lnTo>
                      <a:pt x="730" y="140"/>
                    </a:lnTo>
                    <a:lnTo>
                      <a:pt x="698" y="108"/>
                    </a:lnTo>
                    <a:lnTo>
                      <a:pt x="666" y="80"/>
                    </a:lnTo>
                    <a:lnTo>
                      <a:pt x="632" y="51"/>
                    </a:lnTo>
                    <a:lnTo>
                      <a:pt x="597" y="25"/>
                    </a:lnTo>
                    <a:lnTo>
                      <a:pt x="560" y="0"/>
                    </a:lnTo>
                    <a:lnTo>
                      <a:pt x="560" y="0"/>
                    </a:lnTo>
                    <a:lnTo>
                      <a:pt x="520" y="1"/>
                    </a:lnTo>
                    <a:lnTo>
                      <a:pt x="482" y="4"/>
                    </a:lnTo>
                    <a:lnTo>
                      <a:pt x="444" y="8"/>
                    </a:lnTo>
                    <a:lnTo>
                      <a:pt x="405" y="13"/>
                    </a:lnTo>
                    <a:lnTo>
                      <a:pt x="369" y="22"/>
                    </a:lnTo>
                    <a:lnTo>
                      <a:pt x="331" y="30"/>
                    </a:lnTo>
                    <a:lnTo>
                      <a:pt x="295" y="40"/>
                    </a:lnTo>
                    <a:lnTo>
                      <a:pt x="259" y="52"/>
                    </a:lnTo>
                    <a:lnTo>
                      <a:pt x="225" y="65"/>
                    </a:lnTo>
                    <a:lnTo>
                      <a:pt x="190" y="80"/>
                    </a:lnTo>
                    <a:lnTo>
                      <a:pt x="156" y="96"/>
                    </a:lnTo>
                    <a:lnTo>
                      <a:pt x="124" y="113"/>
                    </a:lnTo>
                    <a:lnTo>
                      <a:pt x="92" y="132"/>
                    </a:lnTo>
                    <a:lnTo>
                      <a:pt x="61" y="151"/>
                    </a:lnTo>
                    <a:lnTo>
                      <a:pt x="30" y="171"/>
                    </a:lnTo>
                    <a:lnTo>
                      <a:pt x="0" y="194"/>
                    </a:lnTo>
                    <a:lnTo>
                      <a:pt x="0" y="194"/>
                    </a:lnTo>
                    <a:lnTo>
                      <a:pt x="3" y="210"/>
                    </a:lnTo>
                    <a:lnTo>
                      <a:pt x="4" y="227"/>
                    </a:lnTo>
                    <a:lnTo>
                      <a:pt x="4" y="2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3" name="Freeform 11"/>
              <p:cNvSpPr>
                <a:spLocks/>
              </p:cNvSpPr>
              <p:nvPr/>
            </p:nvSpPr>
            <p:spPr bwMode="auto">
              <a:xfrm>
                <a:off x="10441783" y="3937001"/>
                <a:ext cx="139700" cy="219075"/>
              </a:xfrm>
              <a:custGeom>
                <a:avLst/>
                <a:gdLst>
                  <a:gd name="T0" fmla="*/ 412 w 612"/>
                  <a:gd name="T1" fmla="*/ 962 h 962"/>
                  <a:gd name="T2" fmla="*/ 432 w 612"/>
                  <a:gd name="T3" fmla="*/ 939 h 962"/>
                  <a:gd name="T4" fmla="*/ 425 w 612"/>
                  <a:gd name="T5" fmla="*/ 909 h 962"/>
                  <a:gd name="T6" fmla="*/ 413 w 612"/>
                  <a:gd name="T7" fmla="*/ 848 h 962"/>
                  <a:gd name="T8" fmla="*/ 404 w 612"/>
                  <a:gd name="T9" fmla="*/ 786 h 962"/>
                  <a:gd name="T10" fmla="*/ 400 w 612"/>
                  <a:gd name="T11" fmla="*/ 722 h 962"/>
                  <a:gd name="T12" fmla="*/ 400 w 612"/>
                  <a:gd name="T13" fmla="*/ 690 h 962"/>
                  <a:gd name="T14" fmla="*/ 403 w 612"/>
                  <a:gd name="T15" fmla="*/ 602 h 962"/>
                  <a:gd name="T16" fmla="*/ 415 w 612"/>
                  <a:gd name="T17" fmla="*/ 518 h 962"/>
                  <a:gd name="T18" fmla="*/ 432 w 612"/>
                  <a:gd name="T19" fmla="*/ 435 h 962"/>
                  <a:gd name="T20" fmla="*/ 456 w 612"/>
                  <a:gd name="T21" fmla="*/ 354 h 962"/>
                  <a:gd name="T22" fmla="*/ 487 w 612"/>
                  <a:gd name="T23" fmla="*/ 277 h 962"/>
                  <a:gd name="T24" fmla="*/ 523 w 612"/>
                  <a:gd name="T25" fmla="*/ 203 h 962"/>
                  <a:gd name="T26" fmla="*/ 565 w 612"/>
                  <a:gd name="T27" fmla="*/ 132 h 962"/>
                  <a:gd name="T28" fmla="*/ 612 w 612"/>
                  <a:gd name="T29" fmla="*/ 65 h 962"/>
                  <a:gd name="T30" fmla="*/ 608 w 612"/>
                  <a:gd name="T31" fmla="*/ 56 h 962"/>
                  <a:gd name="T32" fmla="*/ 601 w 612"/>
                  <a:gd name="T33" fmla="*/ 36 h 962"/>
                  <a:gd name="T34" fmla="*/ 598 w 612"/>
                  <a:gd name="T35" fmla="*/ 26 h 962"/>
                  <a:gd name="T36" fmla="*/ 521 w 612"/>
                  <a:gd name="T37" fmla="*/ 11 h 962"/>
                  <a:gd name="T38" fmla="*/ 468 w 612"/>
                  <a:gd name="T39" fmla="*/ 4 h 962"/>
                  <a:gd name="T40" fmla="*/ 414 w 612"/>
                  <a:gd name="T41" fmla="*/ 1 h 962"/>
                  <a:gd name="T42" fmla="*/ 386 w 612"/>
                  <a:gd name="T43" fmla="*/ 0 h 962"/>
                  <a:gd name="T44" fmla="*/ 330 w 612"/>
                  <a:gd name="T45" fmla="*/ 2 h 962"/>
                  <a:gd name="T46" fmla="*/ 275 w 612"/>
                  <a:gd name="T47" fmla="*/ 7 h 962"/>
                  <a:gd name="T48" fmla="*/ 221 w 612"/>
                  <a:gd name="T49" fmla="*/ 15 h 962"/>
                  <a:gd name="T50" fmla="*/ 167 w 612"/>
                  <a:gd name="T51" fmla="*/ 26 h 962"/>
                  <a:gd name="T52" fmla="*/ 147 w 612"/>
                  <a:gd name="T53" fmla="*/ 55 h 962"/>
                  <a:gd name="T54" fmla="*/ 113 w 612"/>
                  <a:gd name="T55" fmla="*/ 114 h 962"/>
                  <a:gd name="T56" fmla="*/ 82 w 612"/>
                  <a:gd name="T57" fmla="*/ 176 h 962"/>
                  <a:gd name="T58" fmla="*/ 56 w 612"/>
                  <a:gd name="T59" fmla="*/ 240 h 962"/>
                  <a:gd name="T60" fmla="*/ 34 w 612"/>
                  <a:gd name="T61" fmla="*/ 308 h 962"/>
                  <a:gd name="T62" fmla="*/ 18 w 612"/>
                  <a:gd name="T63" fmla="*/ 376 h 962"/>
                  <a:gd name="T64" fmla="*/ 7 w 612"/>
                  <a:gd name="T65" fmla="*/ 447 h 962"/>
                  <a:gd name="T66" fmla="*/ 1 w 612"/>
                  <a:gd name="T67" fmla="*/ 520 h 962"/>
                  <a:gd name="T68" fmla="*/ 0 w 612"/>
                  <a:gd name="T69" fmla="*/ 556 h 962"/>
                  <a:gd name="T70" fmla="*/ 3 w 612"/>
                  <a:gd name="T71" fmla="*/ 630 h 962"/>
                  <a:gd name="T72" fmla="*/ 12 w 612"/>
                  <a:gd name="T73" fmla="*/ 702 h 962"/>
                  <a:gd name="T74" fmla="*/ 25 w 612"/>
                  <a:gd name="T75" fmla="*/ 773 h 962"/>
                  <a:gd name="T76" fmla="*/ 44 w 612"/>
                  <a:gd name="T77" fmla="*/ 840 h 962"/>
                  <a:gd name="T78" fmla="*/ 72 w 612"/>
                  <a:gd name="T79" fmla="*/ 855 h 962"/>
                  <a:gd name="T80" fmla="*/ 130 w 612"/>
                  <a:gd name="T81" fmla="*/ 882 h 962"/>
                  <a:gd name="T82" fmla="*/ 189 w 612"/>
                  <a:gd name="T83" fmla="*/ 906 h 962"/>
                  <a:gd name="T84" fmla="*/ 249 w 612"/>
                  <a:gd name="T85" fmla="*/ 927 h 962"/>
                  <a:gd name="T86" fmla="*/ 281 w 612"/>
                  <a:gd name="T87" fmla="*/ 936 h 962"/>
                  <a:gd name="T88" fmla="*/ 346 w 612"/>
                  <a:gd name="T89" fmla="*/ 951 h 962"/>
                  <a:gd name="T90" fmla="*/ 412 w 612"/>
                  <a:gd name="T91" fmla="*/ 96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2" h="962">
                    <a:moveTo>
                      <a:pt x="412" y="962"/>
                    </a:moveTo>
                    <a:lnTo>
                      <a:pt x="412" y="962"/>
                    </a:lnTo>
                    <a:lnTo>
                      <a:pt x="421" y="950"/>
                    </a:lnTo>
                    <a:lnTo>
                      <a:pt x="432" y="939"/>
                    </a:lnTo>
                    <a:lnTo>
                      <a:pt x="432" y="939"/>
                    </a:lnTo>
                    <a:lnTo>
                      <a:pt x="425" y="909"/>
                    </a:lnTo>
                    <a:lnTo>
                      <a:pt x="419" y="879"/>
                    </a:lnTo>
                    <a:lnTo>
                      <a:pt x="413" y="848"/>
                    </a:lnTo>
                    <a:lnTo>
                      <a:pt x="408" y="817"/>
                    </a:lnTo>
                    <a:lnTo>
                      <a:pt x="404" y="786"/>
                    </a:lnTo>
                    <a:lnTo>
                      <a:pt x="402" y="754"/>
                    </a:lnTo>
                    <a:lnTo>
                      <a:pt x="400" y="722"/>
                    </a:lnTo>
                    <a:lnTo>
                      <a:pt x="400" y="690"/>
                    </a:lnTo>
                    <a:lnTo>
                      <a:pt x="400" y="690"/>
                    </a:lnTo>
                    <a:lnTo>
                      <a:pt x="401" y="646"/>
                    </a:lnTo>
                    <a:lnTo>
                      <a:pt x="403" y="602"/>
                    </a:lnTo>
                    <a:lnTo>
                      <a:pt x="408" y="560"/>
                    </a:lnTo>
                    <a:lnTo>
                      <a:pt x="415" y="518"/>
                    </a:lnTo>
                    <a:lnTo>
                      <a:pt x="423" y="476"/>
                    </a:lnTo>
                    <a:lnTo>
                      <a:pt x="432" y="435"/>
                    </a:lnTo>
                    <a:lnTo>
                      <a:pt x="443" y="394"/>
                    </a:lnTo>
                    <a:lnTo>
                      <a:pt x="456" y="354"/>
                    </a:lnTo>
                    <a:lnTo>
                      <a:pt x="471" y="316"/>
                    </a:lnTo>
                    <a:lnTo>
                      <a:pt x="487" y="277"/>
                    </a:lnTo>
                    <a:lnTo>
                      <a:pt x="504" y="239"/>
                    </a:lnTo>
                    <a:lnTo>
                      <a:pt x="523" y="203"/>
                    </a:lnTo>
                    <a:lnTo>
                      <a:pt x="543" y="167"/>
                    </a:lnTo>
                    <a:lnTo>
                      <a:pt x="565" y="132"/>
                    </a:lnTo>
                    <a:lnTo>
                      <a:pt x="588" y="98"/>
                    </a:lnTo>
                    <a:lnTo>
                      <a:pt x="612" y="65"/>
                    </a:lnTo>
                    <a:lnTo>
                      <a:pt x="612" y="65"/>
                    </a:lnTo>
                    <a:lnTo>
                      <a:pt x="608" y="56"/>
                    </a:lnTo>
                    <a:lnTo>
                      <a:pt x="604" y="46"/>
                    </a:lnTo>
                    <a:lnTo>
                      <a:pt x="601" y="36"/>
                    </a:lnTo>
                    <a:lnTo>
                      <a:pt x="598" y="26"/>
                    </a:lnTo>
                    <a:lnTo>
                      <a:pt x="598" y="26"/>
                    </a:lnTo>
                    <a:lnTo>
                      <a:pt x="547" y="15"/>
                    </a:lnTo>
                    <a:lnTo>
                      <a:pt x="521" y="11"/>
                    </a:lnTo>
                    <a:lnTo>
                      <a:pt x="494" y="7"/>
                    </a:lnTo>
                    <a:lnTo>
                      <a:pt x="468" y="4"/>
                    </a:lnTo>
                    <a:lnTo>
                      <a:pt x="441" y="2"/>
                    </a:lnTo>
                    <a:lnTo>
                      <a:pt x="414" y="1"/>
                    </a:lnTo>
                    <a:lnTo>
                      <a:pt x="386" y="0"/>
                    </a:lnTo>
                    <a:lnTo>
                      <a:pt x="386" y="0"/>
                    </a:lnTo>
                    <a:lnTo>
                      <a:pt x="358" y="1"/>
                    </a:lnTo>
                    <a:lnTo>
                      <a:pt x="330" y="2"/>
                    </a:lnTo>
                    <a:lnTo>
                      <a:pt x="302" y="4"/>
                    </a:lnTo>
                    <a:lnTo>
                      <a:pt x="275" y="7"/>
                    </a:lnTo>
                    <a:lnTo>
                      <a:pt x="247" y="11"/>
                    </a:lnTo>
                    <a:lnTo>
                      <a:pt x="221" y="15"/>
                    </a:lnTo>
                    <a:lnTo>
                      <a:pt x="193" y="20"/>
                    </a:lnTo>
                    <a:lnTo>
                      <a:pt x="167" y="26"/>
                    </a:lnTo>
                    <a:lnTo>
                      <a:pt x="167" y="26"/>
                    </a:lnTo>
                    <a:lnTo>
                      <a:pt x="147" y="55"/>
                    </a:lnTo>
                    <a:lnTo>
                      <a:pt x="130" y="83"/>
                    </a:lnTo>
                    <a:lnTo>
                      <a:pt x="113" y="114"/>
                    </a:lnTo>
                    <a:lnTo>
                      <a:pt x="96" y="144"/>
                    </a:lnTo>
                    <a:lnTo>
                      <a:pt x="82" y="176"/>
                    </a:lnTo>
                    <a:lnTo>
                      <a:pt x="68" y="208"/>
                    </a:lnTo>
                    <a:lnTo>
                      <a:pt x="56" y="240"/>
                    </a:lnTo>
                    <a:lnTo>
                      <a:pt x="44" y="274"/>
                    </a:lnTo>
                    <a:lnTo>
                      <a:pt x="34" y="308"/>
                    </a:lnTo>
                    <a:lnTo>
                      <a:pt x="25" y="341"/>
                    </a:lnTo>
                    <a:lnTo>
                      <a:pt x="18" y="376"/>
                    </a:lnTo>
                    <a:lnTo>
                      <a:pt x="11" y="412"/>
                    </a:lnTo>
                    <a:lnTo>
                      <a:pt x="7" y="447"/>
                    </a:lnTo>
                    <a:lnTo>
                      <a:pt x="3" y="483"/>
                    </a:lnTo>
                    <a:lnTo>
                      <a:pt x="1" y="520"/>
                    </a:lnTo>
                    <a:lnTo>
                      <a:pt x="0" y="556"/>
                    </a:lnTo>
                    <a:lnTo>
                      <a:pt x="0" y="556"/>
                    </a:lnTo>
                    <a:lnTo>
                      <a:pt x="1" y="593"/>
                    </a:lnTo>
                    <a:lnTo>
                      <a:pt x="3" y="630"/>
                    </a:lnTo>
                    <a:lnTo>
                      <a:pt x="7" y="667"/>
                    </a:lnTo>
                    <a:lnTo>
                      <a:pt x="12" y="702"/>
                    </a:lnTo>
                    <a:lnTo>
                      <a:pt x="18" y="737"/>
                    </a:lnTo>
                    <a:lnTo>
                      <a:pt x="25" y="773"/>
                    </a:lnTo>
                    <a:lnTo>
                      <a:pt x="34" y="806"/>
                    </a:lnTo>
                    <a:lnTo>
                      <a:pt x="44" y="840"/>
                    </a:lnTo>
                    <a:lnTo>
                      <a:pt x="44" y="840"/>
                    </a:lnTo>
                    <a:lnTo>
                      <a:pt x="72" y="855"/>
                    </a:lnTo>
                    <a:lnTo>
                      <a:pt x="100" y="869"/>
                    </a:lnTo>
                    <a:lnTo>
                      <a:pt x="130" y="882"/>
                    </a:lnTo>
                    <a:lnTo>
                      <a:pt x="159" y="894"/>
                    </a:lnTo>
                    <a:lnTo>
                      <a:pt x="189" y="906"/>
                    </a:lnTo>
                    <a:lnTo>
                      <a:pt x="219" y="917"/>
                    </a:lnTo>
                    <a:lnTo>
                      <a:pt x="249" y="927"/>
                    </a:lnTo>
                    <a:lnTo>
                      <a:pt x="281" y="936"/>
                    </a:lnTo>
                    <a:lnTo>
                      <a:pt x="281" y="936"/>
                    </a:lnTo>
                    <a:lnTo>
                      <a:pt x="313" y="944"/>
                    </a:lnTo>
                    <a:lnTo>
                      <a:pt x="346" y="951"/>
                    </a:lnTo>
                    <a:lnTo>
                      <a:pt x="379" y="957"/>
                    </a:lnTo>
                    <a:lnTo>
                      <a:pt x="412" y="962"/>
                    </a:lnTo>
                    <a:lnTo>
                      <a:pt x="412" y="9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4" name="Freeform 13"/>
              <p:cNvSpPr>
                <a:spLocks/>
              </p:cNvSpPr>
              <p:nvPr/>
            </p:nvSpPr>
            <p:spPr bwMode="auto">
              <a:xfrm>
                <a:off x="10762458" y="3975101"/>
                <a:ext cx="101600" cy="268288"/>
              </a:xfrm>
              <a:custGeom>
                <a:avLst/>
                <a:gdLst>
                  <a:gd name="T0" fmla="*/ 359 w 446"/>
                  <a:gd name="T1" fmla="*/ 0 h 1183"/>
                  <a:gd name="T2" fmla="*/ 355 w 446"/>
                  <a:gd name="T3" fmla="*/ 14 h 1183"/>
                  <a:gd name="T4" fmla="*/ 335 w 446"/>
                  <a:gd name="T5" fmla="*/ 80 h 1183"/>
                  <a:gd name="T6" fmla="*/ 311 w 446"/>
                  <a:gd name="T7" fmla="*/ 146 h 1183"/>
                  <a:gd name="T8" fmla="*/ 284 w 446"/>
                  <a:gd name="T9" fmla="*/ 209 h 1183"/>
                  <a:gd name="T10" fmla="*/ 254 w 446"/>
                  <a:gd name="T11" fmla="*/ 269 h 1183"/>
                  <a:gd name="T12" fmla="*/ 219 w 446"/>
                  <a:gd name="T13" fmla="*/ 328 h 1183"/>
                  <a:gd name="T14" fmla="*/ 182 w 446"/>
                  <a:gd name="T15" fmla="*/ 384 h 1183"/>
                  <a:gd name="T16" fmla="*/ 144 w 446"/>
                  <a:gd name="T17" fmla="*/ 439 h 1183"/>
                  <a:gd name="T18" fmla="*/ 101 w 446"/>
                  <a:gd name="T19" fmla="*/ 491 h 1183"/>
                  <a:gd name="T20" fmla="*/ 107 w 446"/>
                  <a:gd name="T21" fmla="*/ 505 h 1183"/>
                  <a:gd name="T22" fmla="*/ 113 w 446"/>
                  <a:gd name="T23" fmla="*/ 534 h 1183"/>
                  <a:gd name="T24" fmla="*/ 114 w 446"/>
                  <a:gd name="T25" fmla="*/ 550 h 1183"/>
                  <a:gd name="T26" fmla="*/ 110 w 446"/>
                  <a:gd name="T27" fmla="*/ 584 h 1183"/>
                  <a:gd name="T28" fmla="*/ 98 w 446"/>
                  <a:gd name="T29" fmla="*/ 615 h 1183"/>
                  <a:gd name="T30" fmla="*/ 79 w 446"/>
                  <a:gd name="T31" fmla="*/ 642 h 1183"/>
                  <a:gd name="T32" fmla="*/ 55 w 446"/>
                  <a:gd name="T33" fmla="*/ 664 h 1183"/>
                  <a:gd name="T34" fmla="*/ 60 w 446"/>
                  <a:gd name="T35" fmla="*/ 701 h 1183"/>
                  <a:gd name="T36" fmla="*/ 65 w 446"/>
                  <a:gd name="T37" fmla="*/ 774 h 1183"/>
                  <a:gd name="T38" fmla="*/ 66 w 446"/>
                  <a:gd name="T39" fmla="*/ 811 h 1183"/>
                  <a:gd name="T40" fmla="*/ 62 w 446"/>
                  <a:gd name="T41" fmla="*/ 908 h 1183"/>
                  <a:gd name="T42" fmla="*/ 49 w 446"/>
                  <a:gd name="T43" fmla="*/ 1002 h 1183"/>
                  <a:gd name="T44" fmla="*/ 28 w 446"/>
                  <a:gd name="T45" fmla="*/ 1094 h 1183"/>
                  <a:gd name="T46" fmla="*/ 0 w 446"/>
                  <a:gd name="T47" fmla="*/ 1183 h 1183"/>
                  <a:gd name="T48" fmla="*/ 24 w 446"/>
                  <a:gd name="T49" fmla="*/ 1168 h 1183"/>
                  <a:gd name="T50" fmla="*/ 72 w 446"/>
                  <a:gd name="T51" fmla="*/ 1134 h 1183"/>
                  <a:gd name="T52" fmla="*/ 118 w 446"/>
                  <a:gd name="T53" fmla="*/ 1097 h 1183"/>
                  <a:gd name="T54" fmla="*/ 162 w 446"/>
                  <a:gd name="T55" fmla="*/ 1059 h 1183"/>
                  <a:gd name="T56" fmla="*/ 203 w 446"/>
                  <a:gd name="T57" fmla="*/ 1017 h 1183"/>
                  <a:gd name="T58" fmla="*/ 241 w 446"/>
                  <a:gd name="T59" fmla="*/ 973 h 1183"/>
                  <a:gd name="T60" fmla="*/ 275 w 446"/>
                  <a:gd name="T61" fmla="*/ 926 h 1183"/>
                  <a:gd name="T62" fmla="*/ 308 w 446"/>
                  <a:gd name="T63" fmla="*/ 877 h 1183"/>
                  <a:gd name="T64" fmla="*/ 337 w 446"/>
                  <a:gd name="T65" fmla="*/ 826 h 1183"/>
                  <a:gd name="T66" fmla="*/ 363 w 446"/>
                  <a:gd name="T67" fmla="*/ 773 h 1183"/>
                  <a:gd name="T68" fmla="*/ 386 w 446"/>
                  <a:gd name="T69" fmla="*/ 719 h 1183"/>
                  <a:gd name="T70" fmla="*/ 406 w 446"/>
                  <a:gd name="T71" fmla="*/ 662 h 1183"/>
                  <a:gd name="T72" fmla="*/ 421 w 446"/>
                  <a:gd name="T73" fmla="*/ 605 h 1183"/>
                  <a:gd name="T74" fmla="*/ 433 w 446"/>
                  <a:gd name="T75" fmla="*/ 544 h 1183"/>
                  <a:gd name="T76" fmla="*/ 441 w 446"/>
                  <a:gd name="T77" fmla="*/ 484 h 1183"/>
                  <a:gd name="T78" fmla="*/ 446 w 446"/>
                  <a:gd name="T79" fmla="*/ 422 h 1183"/>
                  <a:gd name="T80" fmla="*/ 446 w 446"/>
                  <a:gd name="T81" fmla="*/ 390 h 1183"/>
                  <a:gd name="T82" fmla="*/ 445 w 446"/>
                  <a:gd name="T83" fmla="*/ 338 h 1183"/>
                  <a:gd name="T84" fmla="*/ 440 w 446"/>
                  <a:gd name="T85" fmla="*/ 287 h 1183"/>
                  <a:gd name="T86" fmla="*/ 433 w 446"/>
                  <a:gd name="T87" fmla="*/ 236 h 1183"/>
                  <a:gd name="T88" fmla="*/ 423 w 446"/>
                  <a:gd name="T89" fmla="*/ 187 h 1183"/>
                  <a:gd name="T90" fmla="*/ 411 w 446"/>
                  <a:gd name="T91" fmla="*/ 139 h 1183"/>
                  <a:gd name="T92" fmla="*/ 396 w 446"/>
                  <a:gd name="T93" fmla="*/ 92 h 1183"/>
                  <a:gd name="T94" fmla="*/ 378 w 446"/>
                  <a:gd name="T95" fmla="*/ 45 h 1183"/>
                  <a:gd name="T96" fmla="*/ 359 w 446"/>
                  <a:gd name="T97" fmla="*/ 0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1183">
                    <a:moveTo>
                      <a:pt x="359" y="0"/>
                    </a:moveTo>
                    <a:lnTo>
                      <a:pt x="359" y="0"/>
                    </a:lnTo>
                    <a:lnTo>
                      <a:pt x="355" y="14"/>
                    </a:lnTo>
                    <a:lnTo>
                      <a:pt x="355" y="14"/>
                    </a:lnTo>
                    <a:lnTo>
                      <a:pt x="346" y="48"/>
                    </a:lnTo>
                    <a:lnTo>
                      <a:pt x="335" y="80"/>
                    </a:lnTo>
                    <a:lnTo>
                      <a:pt x="323" y="113"/>
                    </a:lnTo>
                    <a:lnTo>
                      <a:pt x="311" y="146"/>
                    </a:lnTo>
                    <a:lnTo>
                      <a:pt x="298" y="177"/>
                    </a:lnTo>
                    <a:lnTo>
                      <a:pt x="284" y="209"/>
                    </a:lnTo>
                    <a:lnTo>
                      <a:pt x="269" y="239"/>
                    </a:lnTo>
                    <a:lnTo>
                      <a:pt x="254" y="269"/>
                    </a:lnTo>
                    <a:lnTo>
                      <a:pt x="237" y="299"/>
                    </a:lnTo>
                    <a:lnTo>
                      <a:pt x="219" y="328"/>
                    </a:lnTo>
                    <a:lnTo>
                      <a:pt x="202" y="357"/>
                    </a:lnTo>
                    <a:lnTo>
                      <a:pt x="182" y="384"/>
                    </a:lnTo>
                    <a:lnTo>
                      <a:pt x="163" y="412"/>
                    </a:lnTo>
                    <a:lnTo>
                      <a:pt x="144" y="439"/>
                    </a:lnTo>
                    <a:lnTo>
                      <a:pt x="122" y="465"/>
                    </a:lnTo>
                    <a:lnTo>
                      <a:pt x="101" y="491"/>
                    </a:lnTo>
                    <a:lnTo>
                      <a:pt x="101" y="491"/>
                    </a:lnTo>
                    <a:lnTo>
                      <a:pt x="107" y="505"/>
                    </a:lnTo>
                    <a:lnTo>
                      <a:pt x="111" y="519"/>
                    </a:lnTo>
                    <a:lnTo>
                      <a:pt x="113" y="534"/>
                    </a:lnTo>
                    <a:lnTo>
                      <a:pt x="114" y="550"/>
                    </a:lnTo>
                    <a:lnTo>
                      <a:pt x="114" y="550"/>
                    </a:lnTo>
                    <a:lnTo>
                      <a:pt x="113" y="567"/>
                    </a:lnTo>
                    <a:lnTo>
                      <a:pt x="110" y="584"/>
                    </a:lnTo>
                    <a:lnTo>
                      <a:pt x="105" y="600"/>
                    </a:lnTo>
                    <a:lnTo>
                      <a:pt x="98" y="615"/>
                    </a:lnTo>
                    <a:lnTo>
                      <a:pt x="90" y="629"/>
                    </a:lnTo>
                    <a:lnTo>
                      <a:pt x="79" y="642"/>
                    </a:lnTo>
                    <a:lnTo>
                      <a:pt x="68" y="654"/>
                    </a:lnTo>
                    <a:lnTo>
                      <a:pt x="55" y="664"/>
                    </a:lnTo>
                    <a:lnTo>
                      <a:pt x="55" y="664"/>
                    </a:lnTo>
                    <a:lnTo>
                      <a:pt x="60" y="701"/>
                    </a:lnTo>
                    <a:lnTo>
                      <a:pt x="63" y="736"/>
                    </a:lnTo>
                    <a:lnTo>
                      <a:pt x="65" y="774"/>
                    </a:lnTo>
                    <a:lnTo>
                      <a:pt x="66" y="811"/>
                    </a:lnTo>
                    <a:lnTo>
                      <a:pt x="66" y="811"/>
                    </a:lnTo>
                    <a:lnTo>
                      <a:pt x="65" y="860"/>
                    </a:lnTo>
                    <a:lnTo>
                      <a:pt x="62" y="908"/>
                    </a:lnTo>
                    <a:lnTo>
                      <a:pt x="57" y="956"/>
                    </a:lnTo>
                    <a:lnTo>
                      <a:pt x="49" y="1002"/>
                    </a:lnTo>
                    <a:lnTo>
                      <a:pt x="40" y="1049"/>
                    </a:lnTo>
                    <a:lnTo>
                      <a:pt x="28" y="1094"/>
                    </a:lnTo>
                    <a:lnTo>
                      <a:pt x="15" y="1139"/>
                    </a:lnTo>
                    <a:lnTo>
                      <a:pt x="0" y="1183"/>
                    </a:lnTo>
                    <a:lnTo>
                      <a:pt x="0" y="1183"/>
                    </a:lnTo>
                    <a:lnTo>
                      <a:pt x="24" y="1168"/>
                    </a:lnTo>
                    <a:lnTo>
                      <a:pt x="49" y="1151"/>
                    </a:lnTo>
                    <a:lnTo>
                      <a:pt x="72" y="1134"/>
                    </a:lnTo>
                    <a:lnTo>
                      <a:pt x="96" y="1117"/>
                    </a:lnTo>
                    <a:lnTo>
                      <a:pt x="118" y="1097"/>
                    </a:lnTo>
                    <a:lnTo>
                      <a:pt x="141" y="1079"/>
                    </a:lnTo>
                    <a:lnTo>
                      <a:pt x="162" y="1059"/>
                    </a:lnTo>
                    <a:lnTo>
                      <a:pt x="182" y="1038"/>
                    </a:lnTo>
                    <a:lnTo>
                      <a:pt x="203" y="1017"/>
                    </a:lnTo>
                    <a:lnTo>
                      <a:pt x="222" y="995"/>
                    </a:lnTo>
                    <a:lnTo>
                      <a:pt x="241" y="973"/>
                    </a:lnTo>
                    <a:lnTo>
                      <a:pt x="259" y="949"/>
                    </a:lnTo>
                    <a:lnTo>
                      <a:pt x="275" y="926"/>
                    </a:lnTo>
                    <a:lnTo>
                      <a:pt x="293" y="902"/>
                    </a:lnTo>
                    <a:lnTo>
                      <a:pt x="308" y="877"/>
                    </a:lnTo>
                    <a:lnTo>
                      <a:pt x="323" y="852"/>
                    </a:lnTo>
                    <a:lnTo>
                      <a:pt x="337" y="826"/>
                    </a:lnTo>
                    <a:lnTo>
                      <a:pt x="351" y="799"/>
                    </a:lnTo>
                    <a:lnTo>
                      <a:pt x="363" y="773"/>
                    </a:lnTo>
                    <a:lnTo>
                      <a:pt x="375" y="746"/>
                    </a:lnTo>
                    <a:lnTo>
                      <a:pt x="386" y="719"/>
                    </a:lnTo>
                    <a:lnTo>
                      <a:pt x="397" y="690"/>
                    </a:lnTo>
                    <a:lnTo>
                      <a:pt x="406" y="662"/>
                    </a:lnTo>
                    <a:lnTo>
                      <a:pt x="414" y="633"/>
                    </a:lnTo>
                    <a:lnTo>
                      <a:pt x="421" y="605"/>
                    </a:lnTo>
                    <a:lnTo>
                      <a:pt x="427" y="575"/>
                    </a:lnTo>
                    <a:lnTo>
                      <a:pt x="433" y="544"/>
                    </a:lnTo>
                    <a:lnTo>
                      <a:pt x="437" y="515"/>
                    </a:lnTo>
                    <a:lnTo>
                      <a:pt x="441" y="484"/>
                    </a:lnTo>
                    <a:lnTo>
                      <a:pt x="444" y="454"/>
                    </a:lnTo>
                    <a:lnTo>
                      <a:pt x="446" y="422"/>
                    </a:lnTo>
                    <a:lnTo>
                      <a:pt x="446" y="390"/>
                    </a:lnTo>
                    <a:lnTo>
                      <a:pt x="446" y="390"/>
                    </a:lnTo>
                    <a:lnTo>
                      <a:pt x="446" y="365"/>
                    </a:lnTo>
                    <a:lnTo>
                      <a:pt x="445" y="338"/>
                    </a:lnTo>
                    <a:lnTo>
                      <a:pt x="443" y="313"/>
                    </a:lnTo>
                    <a:lnTo>
                      <a:pt x="440" y="287"/>
                    </a:lnTo>
                    <a:lnTo>
                      <a:pt x="436" y="262"/>
                    </a:lnTo>
                    <a:lnTo>
                      <a:pt x="433" y="236"/>
                    </a:lnTo>
                    <a:lnTo>
                      <a:pt x="428" y="212"/>
                    </a:lnTo>
                    <a:lnTo>
                      <a:pt x="423" y="187"/>
                    </a:lnTo>
                    <a:lnTo>
                      <a:pt x="417" y="163"/>
                    </a:lnTo>
                    <a:lnTo>
                      <a:pt x="411" y="139"/>
                    </a:lnTo>
                    <a:lnTo>
                      <a:pt x="404" y="115"/>
                    </a:lnTo>
                    <a:lnTo>
                      <a:pt x="396" y="92"/>
                    </a:lnTo>
                    <a:lnTo>
                      <a:pt x="387" y="68"/>
                    </a:lnTo>
                    <a:lnTo>
                      <a:pt x="378" y="45"/>
                    </a:lnTo>
                    <a:lnTo>
                      <a:pt x="369" y="22"/>
                    </a:lnTo>
                    <a:lnTo>
                      <a:pt x="359" y="0"/>
                    </a:lnTo>
                    <a:lnTo>
                      <a:pt x="35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5" name="Freeform 14"/>
              <p:cNvSpPr>
                <a:spLocks/>
              </p:cNvSpPr>
              <p:nvPr/>
            </p:nvSpPr>
            <p:spPr bwMode="auto">
              <a:xfrm>
                <a:off x="10586245" y="4127501"/>
                <a:ext cx="165100" cy="146050"/>
              </a:xfrm>
              <a:custGeom>
                <a:avLst/>
                <a:gdLst>
                  <a:gd name="T0" fmla="*/ 689 w 730"/>
                  <a:gd name="T1" fmla="*/ 0 h 646"/>
                  <a:gd name="T2" fmla="*/ 616 w 730"/>
                  <a:gd name="T3" fmla="*/ 51 h 646"/>
                  <a:gd name="T4" fmla="*/ 540 w 730"/>
                  <a:gd name="T5" fmla="*/ 97 h 646"/>
                  <a:gd name="T6" fmla="*/ 461 w 730"/>
                  <a:gd name="T7" fmla="*/ 138 h 646"/>
                  <a:gd name="T8" fmla="*/ 378 w 730"/>
                  <a:gd name="T9" fmla="*/ 172 h 646"/>
                  <a:gd name="T10" fmla="*/ 292 w 730"/>
                  <a:gd name="T11" fmla="*/ 201 h 646"/>
                  <a:gd name="T12" fmla="*/ 206 w 730"/>
                  <a:gd name="T13" fmla="*/ 223 h 646"/>
                  <a:gd name="T14" fmla="*/ 116 w 730"/>
                  <a:gd name="T15" fmla="*/ 240 h 646"/>
                  <a:gd name="T16" fmla="*/ 24 w 730"/>
                  <a:gd name="T17" fmla="*/ 249 h 646"/>
                  <a:gd name="T18" fmla="*/ 20 w 730"/>
                  <a:gd name="T19" fmla="*/ 260 h 646"/>
                  <a:gd name="T20" fmla="*/ 7 w 730"/>
                  <a:gd name="T21" fmla="*/ 283 h 646"/>
                  <a:gd name="T22" fmla="*/ 0 w 730"/>
                  <a:gd name="T23" fmla="*/ 292 h 646"/>
                  <a:gd name="T24" fmla="*/ 32 w 730"/>
                  <a:gd name="T25" fmla="*/ 346 h 646"/>
                  <a:gd name="T26" fmla="*/ 68 w 730"/>
                  <a:gd name="T27" fmla="*/ 398 h 646"/>
                  <a:gd name="T28" fmla="*/ 107 w 730"/>
                  <a:gd name="T29" fmla="*/ 447 h 646"/>
                  <a:gd name="T30" fmla="*/ 149 w 730"/>
                  <a:gd name="T31" fmla="*/ 493 h 646"/>
                  <a:gd name="T32" fmla="*/ 194 w 730"/>
                  <a:gd name="T33" fmla="*/ 537 h 646"/>
                  <a:gd name="T34" fmla="*/ 241 w 730"/>
                  <a:gd name="T35" fmla="*/ 576 h 646"/>
                  <a:gd name="T36" fmla="*/ 291 w 730"/>
                  <a:gd name="T37" fmla="*/ 613 h 646"/>
                  <a:gd name="T38" fmla="*/ 344 w 730"/>
                  <a:gd name="T39" fmla="*/ 646 h 646"/>
                  <a:gd name="T40" fmla="*/ 380 w 730"/>
                  <a:gd name="T41" fmla="*/ 644 h 646"/>
                  <a:gd name="T42" fmla="*/ 451 w 730"/>
                  <a:gd name="T43" fmla="*/ 634 h 646"/>
                  <a:gd name="T44" fmla="*/ 519 w 730"/>
                  <a:gd name="T45" fmla="*/ 620 h 646"/>
                  <a:gd name="T46" fmla="*/ 586 w 730"/>
                  <a:gd name="T47" fmla="*/ 601 h 646"/>
                  <a:gd name="T48" fmla="*/ 619 w 730"/>
                  <a:gd name="T49" fmla="*/ 590 h 646"/>
                  <a:gd name="T50" fmla="*/ 643 w 730"/>
                  <a:gd name="T51" fmla="*/ 539 h 646"/>
                  <a:gd name="T52" fmla="*/ 666 w 730"/>
                  <a:gd name="T53" fmla="*/ 486 h 646"/>
                  <a:gd name="T54" fmla="*/ 685 w 730"/>
                  <a:gd name="T55" fmla="*/ 430 h 646"/>
                  <a:gd name="T56" fmla="*/ 701 w 730"/>
                  <a:gd name="T57" fmla="*/ 375 h 646"/>
                  <a:gd name="T58" fmla="*/ 714 w 730"/>
                  <a:gd name="T59" fmla="*/ 317 h 646"/>
                  <a:gd name="T60" fmla="*/ 723 w 730"/>
                  <a:gd name="T61" fmla="*/ 259 h 646"/>
                  <a:gd name="T62" fmla="*/ 728 w 730"/>
                  <a:gd name="T63" fmla="*/ 200 h 646"/>
                  <a:gd name="T64" fmla="*/ 730 w 730"/>
                  <a:gd name="T65" fmla="*/ 139 h 646"/>
                  <a:gd name="T66" fmla="*/ 729 w 730"/>
                  <a:gd name="T67" fmla="*/ 107 h 646"/>
                  <a:gd name="T68" fmla="*/ 724 w 730"/>
                  <a:gd name="T69" fmla="*/ 44 h 646"/>
                  <a:gd name="T70" fmla="*/ 720 w 730"/>
                  <a:gd name="T71" fmla="*/ 12 h 646"/>
                  <a:gd name="T72" fmla="*/ 689 w 730"/>
                  <a:gd name="T73"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646">
                    <a:moveTo>
                      <a:pt x="689" y="0"/>
                    </a:moveTo>
                    <a:lnTo>
                      <a:pt x="689" y="0"/>
                    </a:lnTo>
                    <a:lnTo>
                      <a:pt x="652" y="27"/>
                    </a:lnTo>
                    <a:lnTo>
                      <a:pt x="616" y="51"/>
                    </a:lnTo>
                    <a:lnTo>
                      <a:pt x="578" y="74"/>
                    </a:lnTo>
                    <a:lnTo>
                      <a:pt x="540" y="97"/>
                    </a:lnTo>
                    <a:lnTo>
                      <a:pt x="501" y="118"/>
                    </a:lnTo>
                    <a:lnTo>
                      <a:pt x="461" y="138"/>
                    </a:lnTo>
                    <a:lnTo>
                      <a:pt x="420" y="156"/>
                    </a:lnTo>
                    <a:lnTo>
                      <a:pt x="378" y="172"/>
                    </a:lnTo>
                    <a:lnTo>
                      <a:pt x="335" y="188"/>
                    </a:lnTo>
                    <a:lnTo>
                      <a:pt x="292" y="201"/>
                    </a:lnTo>
                    <a:lnTo>
                      <a:pt x="250" y="213"/>
                    </a:lnTo>
                    <a:lnTo>
                      <a:pt x="206" y="223"/>
                    </a:lnTo>
                    <a:lnTo>
                      <a:pt x="161" y="233"/>
                    </a:lnTo>
                    <a:lnTo>
                      <a:pt x="116" y="240"/>
                    </a:lnTo>
                    <a:lnTo>
                      <a:pt x="70" y="245"/>
                    </a:lnTo>
                    <a:lnTo>
                      <a:pt x="24" y="249"/>
                    </a:lnTo>
                    <a:lnTo>
                      <a:pt x="24" y="249"/>
                    </a:lnTo>
                    <a:lnTo>
                      <a:pt x="20" y="260"/>
                    </a:lnTo>
                    <a:lnTo>
                      <a:pt x="14" y="271"/>
                    </a:lnTo>
                    <a:lnTo>
                      <a:pt x="7" y="283"/>
                    </a:lnTo>
                    <a:lnTo>
                      <a:pt x="0" y="292"/>
                    </a:lnTo>
                    <a:lnTo>
                      <a:pt x="0" y="292"/>
                    </a:lnTo>
                    <a:lnTo>
                      <a:pt x="15" y="319"/>
                    </a:lnTo>
                    <a:lnTo>
                      <a:pt x="32" y="346"/>
                    </a:lnTo>
                    <a:lnTo>
                      <a:pt x="50" y="372"/>
                    </a:lnTo>
                    <a:lnTo>
                      <a:pt x="68" y="398"/>
                    </a:lnTo>
                    <a:lnTo>
                      <a:pt x="86" y="422"/>
                    </a:lnTo>
                    <a:lnTo>
                      <a:pt x="107" y="447"/>
                    </a:lnTo>
                    <a:lnTo>
                      <a:pt x="127" y="470"/>
                    </a:lnTo>
                    <a:lnTo>
                      <a:pt x="149" y="493"/>
                    </a:lnTo>
                    <a:lnTo>
                      <a:pt x="170" y="515"/>
                    </a:lnTo>
                    <a:lnTo>
                      <a:pt x="194" y="537"/>
                    </a:lnTo>
                    <a:lnTo>
                      <a:pt x="217" y="557"/>
                    </a:lnTo>
                    <a:lnTo>
                      <a:pt x="241" y="576"/>
                    </a:lnTo>
                    <a:lnTo>
                      <a:pt x="266" y="595"/>
                    </a:lnTo>
                    <a:lnTo>
                      <a:pt x="291" y="613"/>
                    </a:lnTo>
                    <a:lnTo>
                      <a:pt x="318" y="630"/>
                    </a:lnTo>
                    <a:lnTo>
                      <a:pt x="344" y="646"/>
                    </a:lnTo>
                    <a:lnTo>
                      <a:pt x="344" y="646"/>
                    </a:lnTo>
                    <a:lnTo>
                      <a:pt x="380" y="644"/>
                    </a:lnTo>
                    <a:lnTo>
                      <a:pt x="416" y="640"/>
                    </a:lnTo>
                    <a:lnTo>
                      <a:pt x="451" y="634"/>
                    </a:lnTo>
                    <a:lnTo>
                      <a:pt x="485" y="628"/>
                    </a:lnTo>
                    <a:lnTo>
                      <a:pt x="519" y="620"/>
                    </a:lnTo>
                    <a:lnTo>
                      <a:pt x="553" y="611"/>
                    </a:lnTo>
                    <a:lnTo>
                      <a:pt x="586" y="601"/>
                    </a:lnTo>
                    <a:lnTo>
                      <a:pt x="619" y="590"/>
                    </a:lnTo>
                    <a:lnTo>
                      <a:pt x="619" y="590"/>
                    </a:lnTo>
                    <a:lnTo>
                      <a:pt x="631" y="564"/>
                    </a:lnTo>
                    <a:lnTo>
                      <a:pt x="643" y="539"/>
                    </a:lnTo>
                    <a:lnTo>
                      <a:pt x="656" y="512"/>
                    </a:lnTo>
                    <a:lnTo>
                      <a:pt x="666" y="486"/>
                    </a:lnTo>
                    <a:lnTo>
                      <a:pt x="676" y="458"/>
                    </a:lnTo>
                    <a:lnTo>
                      <a:pt x="685" y="430"/>
                    </a:lnTo>
                    <a:lnTo>
                      <a:pt x="693" y="403"/>
                    </a:lnTo>
                    <a:lnTo>
                      <a:pt x="701" y="375"/>
                    </a:lnTo>
                    <a:lnTo>
                      <a:pt x="708" y="347"/>
                    </a:lnTo>
                    <a:lnTo>
                      <a:pt x="714" y="317"/>
                    </a:lnTo>
                    <a:lnTo>
                      <a:pt x="719" y="289"/>
                    </a:lnTo>
                    <a:lnTo>
                      <a:pt x="723" y="259"/>
                    </a:lnTo>
                    <a:lnTo>
                      <a:pt x="726" y="230"/>
                    </a:lnTo>
                    <a:lnTo>
                      <a:pt x="728" y="200"/>
                    </a:lnTo>
                    <a:lnTo>
                      <a:pt x="730" y="169"/>
                    </a:lnTo>
                    <a:lnTo>
                      <a:pt x="730" y="139"/>
                    </a:lnTo>
                    <a:lnTo>
                      <a:pt x="730" y="139"/>
                    </a:lnTo>
                    <a:lnTo>
                      <a:pt x="729" y="107"/>
                    </a:lnTo>
                    <a:lnTo>
                      <a:pt x="727" y="75"/>
                    </a:lnTo>
                    <a:lnTo>
                      <a:pt x="724" y="44"/>
                    </a:lnTo>
                    <a:lnTo>
                      <a:pt x="720" y="12"/>
                    </a:lnTo>
                    <a:lnTo>
                      <a:pt x="720" y="12"/>
                    </a:lnTo>
                    <a:lnTo>
                      <a:pt x="704" y="7"/>
                    </a:lnTo>
                    <a:lnTo>
                      <a:pt x="689" y="0"/>
                    </a:lnTo>
                    <a:lnTo>
                      <a:pt x="68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6" name="Freeform 15"/>
              <p:cNvSpPr>
                <a:spLocks/>
              </p:cNvSpPr>
              <p:nvPr/>
            </p:nvSpPr>
            <p:spPr bwMode="auto">
              <a:xfrm>
                <a:off x="10467183" y="4164013"/>
                <a:ext cx="147638" cy="106363"/>
              </a:xfrm>
              <a:custGeom>
                <a:avLst/>
                <a:gdLst>
                  <a:gd name="T0" fmla="*/ 413 w 647"/>
                  <a:gd name="T1" fmla="*/ 181 h 470"/>
                  <a:gd name="T2" fmla="*/ 389 w 647"/>
                  <a:gd name="T3" fmla="*/ 179 h 470"/>
                  <a:gd name="T4" fmla="*/ 367 w 647"/>
                  <a:gd name="T5" fmla="*/ 173 h 470"/>
                  <a:gd name="T6" fmla="*/ 346 w 647"/>
                  <a:gd name="T7" fmla="*/ 163 h 470"/>
                  <a:gd name="T8" fmla="*/ 327 w 647"/>
                  <a:gd name="T9" fmla="*/ 151 h 470"/>
                  <a:gd name="T10" fmla="*/ 311 w 647"/>
                  <a:gd name="T11" fmla="*/ 136 h 470"/>
                  <a:gd name="T12" fmla="*/ 297 w 647"/>
                  <a:gd name="T13" fmla="*/ 117 h 470"/>
                  <a:gd name="T14" fmla="*/ 286 w 647"/>
                  <a:gd name="T15" fmla="*/ 98 h 470"/>
                  <a:gd name="T16" fmla="*/ 279 w 647"/>
                  <a:gd name="T17" fmla="*/ 77 h 470"/>
                  <a:gd name="T18" fmla="*/ 243 w 647"/>
                  <a:gd name="T19" fmla="*/ 71 h 470"/>
                  <a:gd name="T20" fmla="*/ 172 w 647"/>
                  <a:gd name="T21" fmla="*/ 56 h 470"/>
                  <a:gd name="T22" fmla="*/ 137 w 647"/>
                  <a:gd name="T23" fmla="*/ 48 h 470"/>
                  <a:gd name="T24" fmla="*/ 67 w 647"/>
                  <a:gd name="T25" fmla="*/ 26 h 470"/>
                  <a:gd name="T26" fmla="*/ 0 w 647"/>
                  <a:gd name="T27" fmla="*/ 0 h 470"/>
                  <a:gd name="T28" fmla="*/ 12 w 647"/>
                  <a:gd name="T29" fmla="*/ 23 h 470"/>
                  <a:gd name="T30" fmla="*/ 38 w 647"/>
                  <a:gd name="T31" fmla="*/ 66 h 470"/>
                  <a:gd name="T32" fmla="*/ 68 w 647"/>
                  <a:gd name="T33" fmla="*/ 108 h 470"/>
                  <a:gd name="T34" fmla="*/ 100 w 647"/>
                  <a:gd name="T35" fmla="*/ 149 h 470"/>
                  <a:gd name="T36" fmla="*/ 134 w 647"/>
                  <a:gd name="T37" fmla="*/ 188 h 470"/>
                  <a:gd name="T38" fmla="*/ 170 w 647"/>
                  <a:gd name="T39" fmla="*/ 225 h 470"/>
                  <a:gd name="T40" fmla="*/ 208 w 647"/>
                  <a:gd name="T41" fmla="*/ 259 h 470"/>
                  <a:gd name="T42" fmla="*/ 248 w 647"/>
                  <a:gd name="T43" fmla="*/ 292 h 470"/>
                  <a:gd name="T44" fmla="*/ 288 w 647"/>
                  <a:gd name="T45" fmla="*/ 321 h 470"/>
                  <a:gd name="T46" fmla="*/ 332 w 647"/>
                  <a:gd name="T47" fmla="*/ 350 h 470"/>
                  <a:gd name="T48" fmla="*/ 377 w 647"/>
                  <a:gd name="T49" fmla="*/ 376 h 470"/>
                  <a:gd name="T50" fmla="*/ 423 w 647"/>
                  <a:gd name="T51" fmla="*/ 399 h 470"/>
                  <a:gd name="T52" fmla="*/ 471 w 647"/>
                  <a:gd name="T53" fmla="*/ 419 h 470"/>
                  <a:gd name="T54" fmla="*/ 520 w 647"/>
                  <a:gd name="T55" fmla="*/ 438 h 470"/>
                  <a:gd name="T56" fmla="*/ 570 w 647"/>
                  <a:gd name="T57" fmla="*/ 453 h 470"/>
                  <a:gd name="T58" fmla="*/ 622 w 647"/>
                  <a:gd name="T59" fmla="*/ 465 h 470"/>
                  <a:gd name="T60" fmla="*/ 647 w 647"/>
                  <a:gd name="T61" fmla="*/ 470 h 470"/>
                  <a:gd name="T62" fmla="*/ 579 w 647"/>
                  <a:gd name="T63" fmla="*/ 406 h 470"/>
                  <a:gd name="T64" fmla="*/ 517 w 647"/>
                  <a:gd name="T65" fmla="*/ 337 h 470"/>
                  <a:gd name="T66" fmla="*/ 462 w 647"/>
                  <a:gd name="T67" fmla="*/ 261 h 470"/>
                  <a:gd name="T68" fmla="*/ 413 w 647"/>
                  <a:gd name="T69" fmla="*/ 18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7" h="470">
                    <a:moveTo>
                      <a:pt x="413" y="181"/>
                    </a:moveTo>
                    <a:lnTo>
                      <a:pt x="413" y="181"/>
                    </a:lnTo>
                    <a:lnTo>
                      <a:pt x="400" y="180"/>
                    </a:lnTo>
                    <a:lnTo>
                      <a:pt x="389" y="179"/>
                    </a:lnTo>
                    <a:lnTo>
                      <a:pt x="378" y="176"/>
                    </a:lnTo>
                    <a:lnTo>
                      <a:pt x="367" y="173"/>
                    </a:lnTo>
                    <a:lnTo>
                      <a:pt x="357" y="168"/>
                    </a:lnTo>
                    <a:lnTo>
                      <a:pt x="346" y="163"/>
                    </a:lnTo>
                    <a:lnTo>
                      <a:pt x="336" y="157"/>
                    </a:lnTo>
                    <a:lnTo>
                      <a:pt x="327" y="151"/>
                    </a:lnTo>
                    <a:lnTo>
                      <a:pt x="319" y="143"/>
                    </a:lnTo>
                    <a:lnTo>
                      <a:pt x="311" y="136"/>
                    </a:lnTo>
                    <a:lnTo>
                      <a:pt x="304" y="127"/>
                    </a:lnTo>
                    <a:lnTo>
                      <a:pt x="297" y="117"/>
                    </a:lnTo>
                    <a:lnTo>
                      <a:pt x="291" y="108"/>
                    </a:lnTo>
                    <a:lnTo>
                      <a:pt x="286" y="98"/>
                    </a:lnTo>
                    <a:lnTo>
                      <a:pt x="282" y="88"/>
                    </a:lnTo>
                    <a:lnTo>
                      <a:pt x="279" y="77"/>
                    </a:lnTo>
                    <a:lnTo>
                      <a:pt x="279" y="77"/>
                    </a:lnTo>
                    <a:lnTo>
                      <a:pt x="243" y="71"/>
                    </a:lnTo>
                    <a:lnTo>
                      <a:pt x="208" y="64"/>
                    </a:lnTo>
                    <a:lnTo>
                      <a:pt x="172" y="56"/>
                    </a:lnTo>
                    <a:lnTo>
                      <a:pt x="137" y="48"/>
                    </a:lnTo>
                    <a:lnTo>
                      <a:pt x="137" y="48"/>
                    </a:lnTo>
                    <a:lnTo>
                      <a:pt x="102" y="37"/>
                    </a:lnTo>
                    <a:lnTo>
                      <a:pt x="67" y="26"/>
                    </a:lnTo>
                    <a:lnTo>
                      <a:pt x="33" y="13"/>
                    </a:lnTo>
                    <a:lnTo>
                      <a:pt x="0" y="0"/>
                    </a:lnTo>
                    <a:lnTo>
                      <a:pt x="0" y="0"/>
                    </a:lnTo>
                    <a:lnTo>
                      <a:pt x="12" y="23"/>
                    </a:lnTo>
                    <a:lnTo>
                      <a:pt x="25" y="45"/>
                    </a:lnTo>
                    <a:lnTo>
                      <a:pt x="38" y="66"/>
                    </a:lnTo>
                    <a:lnTo>
                      <a:pt x="54" y="88"/>
                    </a:lnTo>
                    <a:lnTo>
                      <a:pt x="68" y="108"/>
                    </a:lnTo>
                    <a:lnTo>
                      <a:pt x="84" y="129"/>
                    </a:lnTo>
                    <a:lnTo>
                      <a:pt x="100" y="149"/>
                    </a:lnTo>
                    <a:lnTo>
                      <a:pt x="117" y="168"/>
                    </a:lnTo>
                    <a:lnTo>
                      <a:pt x="134" y="188"/>
                    </a:lnTo>
                    <a:lnTo>
                      <a:pt x="152" y="206"/>
                    </a:lnTo>
                    <a:lnTo>
                      <a:pt x="170" y="225"/>
                    </a:lnTo>
                    <a:lnTo>
                      <a:pt x="188" y="242"/>
                    </a:lnTo>
                    <a:lnTo>
                      <a:pt x="208" y="259"/>
                    </a:lnTo>
                    <a:lnTo>
                      <a:pt x="227" y="276"/>
                    </a:lnTo>
                    <a:lnTo>
                      <a:pt x="248" y="292"/>
                    </a:lnTo>
                    <a:lnTo>
                      <a:pt x="268" y="307"/>
                    </a:lnTo>
                    <a:lnTo>
                      <a:pt x="288" y="321"/>
                    </a:lnTo>
                    <a:lnTo>
                      <a:pt x="310" y="336"/>
                    </a:lnTo>
                    <a:lnTo>
                      <a:pt x="332" y="350"/>
                    </a:lnTo>
                    <a:lnTo>
                      <a:pt x="354" y="363"/>
                    </a:lnTo>
                    <a:lnTo>
                      <a:pt x="377" y="376"/>
                    </a:lnTo>
                    <a:lnTo>
                      <a:pt x="399" y="388"/>
                    </a:lnTo>
                    <a:lnTo>
                      <a:pt x="423" y="399"/>
                    </a:lnTo>
                    <a:lnTo>
                      <a:pt x="446" y="409"/>
                    </a:lnTo>
                    <a:lnTo>
                      <a:pt x="471" y="419"/>
                    </a:lnTo>
                    <a:lnTo>
                      <a:pt x="495" y="429"/>
                    </a:lnTo>
                    <a:lnTo>
                      <a:pt x="520" y="438"/>
                    </a:lnTo>
                    <a:lnTo>
                      <a:pt x="544" y="445"/>
                    </a:lnTo>
                    <a:lnTo>
                      <a:pt x="570" y="453"/>
                    </a:lnTo>
                    <a:lnTo>
                      <a:pt x="595" y="459"/>
                    </a:lnTo>
                    <a:lnTo>
                      <a:pt x="622" y="465"/>
                    </a:lnTo>
                    <a:lnTo>
                      <a:pt x="647" y="470"/>
                    </a:lnTo>
                    <a:lnTo>
                      <a:pt x="647" y="470"/>
                    </a:lnTo>
                    <a:lnTo>
                      <a:pt x="613" y="439"/>
                    </a:lnTo>
                    <a:lnTo>
                      <a:pt x="579" y="406"/>
                    </a:lnTo>
                    <a:lnTo>
                      <a:pt x="547" y="372"/>
                    </a:lnTo>
                    <a:lnTo>
                      <a:pt x="517" y="337"/>
                    </a:lnTo>
                    <a:lnTo>
                      <a:pt x="488" y="299"/>
                    </a:lnTo>
                    <a:lnTo>
                      <a:pt x="462" y="261"/>
                    </a:lnTo>
                    <a:lnTo>
                      <a:pt x="436" y="222"/>
                    </a:lnTo>
                    <a:lnTo>
                      <a:pt x="413" y="181"/>
                    </a:lnTo>
                    <a:lnTo>
                      <a:pt x="413" y="18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sp>
          <p:nvSpPr>
            <p:cNvPr id="44" name="Freeform 367"/>
            <p:cNvSpPr>
              <a:spLocks/>
            </p:cNvSpPr>
            <p:nvPr/>
          </p:nvSpPr>
          <p:spPr bwMode="auto">
            <a:xfrm rot="21175802">
              <a:off x="6083270" y="3529062"/>
              <a:ext cx="92240" cy="117916"/>
            </a:xfrm>
            <a:custGeom>
              <a:avLst/>
              <a:gdLst>
                <a:gd name="T0" fmla="*/ 229 w 684"/>
                <a:gd name="T1" fmla="*/ 400 h 871"/>
                <a:gd name="T2" fmla="*/ 230 w 684"/>
                <a:gd name="T3" fmla="*/ 754 h 871"/>
                <a:gd name="T4" fmla="*/ 341 w 684"/>
                <a:gd name="T5" fmla="*/ 871 h 871"/>
                <a:gd name="T6" fmla="*/ 460 w 684"/>
                <a:gd name="T7" fmla="*/ 754 h 871"/>
                <a:gd name="T8" fmla="*/ 458 w 684"/>
                <a:gd name="T9" fmla="*/ 318 h 871"/>
                <a:gd name="T10" fmla="*/ 684 w 684"/>
                <a:gd name="T11" fmla="*/ 318 h 871"/>
                <a:gd name="T12" fmla="*/ 379 w 684"/>
                <a:gd name="T13" fmla="*/ 14 h 871"/>
                <a:gd name="T14" fmla="*/ 379 w 684"/>
                <a:gd name="T15" fmla="*/ 14 h 871"/>
                <a:gd name="T16" fmla="*/ 375 w 684"/>
                <a:gd name="T17" fmla="*/ 11 h 871"/>
                <a:gd name="T18" fmla="*/ 371 w 684"/>
                <a:gd name="T19" fmla="*/ 8 h 871"/>
                <a:gd name="T20" fmla="*/ 361 w 684"/>
                <a:gd name="T21" fmla="*/ 4 h 871"/>
                <a:gd name="T22" fmla="*/ 351 w 684"/>
                <a:gd name="T23" fmla="*/ 1 h 871"/>
                <a:gd name="T24" fmla="*/ 341 w 684"/>
                <a:gd name="T25" fmla="*/ 0 h 871"/>
                <a:gd name="T26" fmla="*/ 329 w 684"/>
                <a:gd name="T27" fmla="*/ 2 h 871"/>
                <a:gd name="T28" fmla="*/ 319 w 684"/>
                <a:gd name="T29" fmla="*/ 5 h 871"/>
                <a:gd name="T30" fmla="*/ 310 w 684"/>
                <a:gd name="T31" fmla="*/ 10 h 871"/>
                <a:gd name="T32" fmla="*/ 302 w 684"/>
                <a:gd name="T33" fmla="*/ 16 h 871"/>
                <a:gd name="T34" fmla="*/ 0 w 684"/>
                <a:gd name="T35" fmla="*/ 320 h 871"/>
                <a:gd name="T36" fmla="*/ 229 w 684"/>
                <a:gd name="T37" fmla="*/ 319 h 871"/>
                <a:gd name="T38" fmla="*/ 229 w 684"/>
                <a:gd name="T39" fmla="*/ 40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4" h="871">
                  <a:moveTo>
                    <a:pt x="229" y="400"/>
                  </a:moveTo>
                  <a:lnTo>
                    <a:pt x="230" y="754"/>
                  </a:lnTo>
                  <a:lnTo>
                    <a:pt x="341" y="871"/>
                  </a:lnTo>
                  <a:lnTo>
                    <a:pt x="460" y="754"/>
                  </a:lnTo>
                  <a:lnTo>
                    <a:pt x="458" y="318"/>
                  </a:lnTo>
                  <a:lnTo>
                    <a:pt x="684" y="318"/>
                  </a:lnTo>
                  <a:lnTo>
                    <a:pt x="379" y="14"/>
                  </a:lnTo>
                  <a:lnTo>
                    <a:pt x="379" y="14"/>
                  </a:lnTo>
                  <a:lnTo>
                    <a:pt x="375" y="11"/>
                  </a:lnTo>
                  <a:lnTo>
                    <a:pt x="371" y="8"/>
                  </a:lnTo>
                  <a:lnTo>
                    <a:pt x="361" y="4"/>
                  </a:lnTo>
                  <a:lnTo>
                    <a:pt x="351" y="1"/>
                  </a:lnTo>
                  <a:lnTo>
                    <a:pt x="341" y="0"/>
                  </a:lnTo>
                  <a:lnTo>
                    <a:pt x="329" y="2"/>
                  </a:lnTo>
                  <a:lnTo>
                    <a:pt x="319" y="5"/>
                  </a:lnTo>
                  <a:lnTo>
                    <a:pt x="310" y="10"/>
                  </a:lnTo>
                  <a:lnTo>
                    <a:pt x="302" y="16"/>
                  </a:lnTo>
                  <a:lnTo>
                    <a:pt x="0" y="320"/>
                  </a:lnTo>
                  <a:lnTo>
                    <a:pt x="229" y="319"/>
                  </a:lnTo>
                  <a:lnTo>
                    <a:pt x="229" y="4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45" name="Freeform 368"/>
            <p:cNvSpPr>
              <a:spLocks/>
            </p:cNvSpPr>
            <p:nvPr/>
          </p:nvSpPr>
          <p:spPr bwMode="auto">
            <a:xfrm rot="2022590">
              <a:off x="6053559" y="3658676"/>
              <a:ext cx="92240" cy="117916"/>
            </a:xfrm>
            <a:custGeom>
              <a:avLst/>
              <a:gdLst>
                <a:gd name="T0" fmla="*/ 455 w 684"/>
                <a:gd name="T1" fmla="*/ 469 h 870"/>
                <a:gd name="T2" fmla="*/ 454 w 684"/>
                <a:gd name="T3" fmla="*/ 116 h 870"/>
                <a:gd name="T4" fmla="*/ 344 w 684"/>
                <a:gd name="T5" fmla="*/ 0 h 870"/>
                <a:gd name="T6" fmla="*/ 224 w 684"/>
                <a:gd name="T7" fmla="*/ 116 h 870"/>
                <a:gd name="T8" fmla="*/ 226 w 684"/>
                <a:gd name="T9" fmla="*/ 552 h 870"/>
                <a:gd name="T10" fmla="*/ 0 w 684"/>
                <a:gd name="T11" fmla="*/ 553 h 870"/>
                <a:gd name="T12" fmla="*/ 305 w 684"/>
                <a:gd name="T13" fmla="*/ 855 h 870"/>
                <a:gd name="T14" fmla="*/ 305 w 684"/>
                <a:gd name="T15" fmla="*/ 855 h 870"/>
                <a:gd name="T16" fmla="*/ 309 w 684"/>
                <a:gd name="T17" fmla="*/ 860 h 870"/>
                <a:gd name="T18" fmla="*/ 313 w 684"/>
                <a:gd name="T19" fmla="*/ 863 h 870"/>
                <a:gd name="T20" fmla="*/ 323 w 684"/>
                <a:gd name="T21" fmla="*/ 867 h 870"/>
                <a:gd name="T22" fmla="*/ 333 w 684"/>
                <a:gd name="T23" fmla="*/ 870 h 870"/>
                <a:gd name="T24" fmla="*/ 344 w 684"/>
                <a:gd name="T25" fmla="*/ 870 h 870"/>
                <a:gd name="T26" fmla="*/ 355 w 684"/>
                <a:gd name="T27" fmla="*/ 869 h 870"/>
                <a:gd name="T28" fmla="*/ 365 w 684"/>
                <a:gd name="T29" fmla="*/ 866 h 870"/>
                <a:gd name="T30" fmla="*/ 374 w 684"/>
                <a:gd name="T31" fmla="*/ 861 h 870"/>
                <a:gd name="T32" fmla="*/ 383 w 684"/>
                <a:gd name="T33" fmla="*/ 854 h 870"/>
                <a:gd name="T34" fmla="*/ 684 w 684"/>
                <a:gd name="T35" fmla="*/ 551 h 870"/>
                <a:gd name="T36" fmla="*/ 455 w 684"/>
                <a:gd name="T37" fmla="*/ 552 h 870"/>
                <a:gd name="T38" fmla="*/ 455 w 684"/>
                <a:gd name="T39" fmla="*/ 469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4" h="870">
                  <a:moveTo>
                    <a:pt x="455" y="469"/>
                  </a:moveTo>
                  <a:lnTo>
                    <a:pt x="454" y="116"/>
                  </a:lnTo>
                  <a:lnTo>
                    <a:pt x="344" y="0"/>
                  </a:lnTo>
                  <a:lnTo>
                    <a:pt x="224" y="116"/>
                  </a:lnTo>
                  <a:lnTo>
                    <a:pt x="226" y="552"/>
                  </a:lnTo>
                  <a:lnTo>
                    <a:pt x="0" y="553"/>
                  </a:lnTo>
                  <a:lnTo>
                    <a:pt x="305" y="855"/>
                  </a:lnTo>
                  <a:lnTo>
                    <a:pt x="305" y="855"/>
                  </a:lnTo>
                  <a:lnTo>
                    <a:pt x="309" y="860"/>
                  </a:lnTo>
                  <a:lnTo>
                    <a:pt x="313" y="863"/>
                  </a:lnTo>
                  <a:lnTo>
                    <a:pt x="323" y="867"/>
                  </a:lnTo>
                  <a:lnTo>
                    <a:pt x="333" y="870"/>
                  </a:lnTo>
                  <a:lnTo>
                    <a:pt x="344" y="870"/>
                  </a:lnTo>
                  <a:lnTo>
                    <a:pt x="355" y="869"/>
                  </a:lnTo>
                  <a:lnTo>
                    <a:pt x="365" y="866"/>
                  </a:lnTo>
                  <a:lnTo>
                    <a:pt x="374" y="861"/>
                  </a:lnTo>
                  <a:lnTo>
                    <a:pt x="383" y="854"/>
                  </a:lnTo>
                  <a:lnTo>
                    <a:pt x="684" y="551"/>
                  </a:lnTo>
                  <a:lnTo>
                    <a:pt x="455" y="552"/>
                  </a:lnTo>
                  <a:lnTo>
                    <a:pt x="455" y="46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59" name="Freeform 369"/>
            <p:cNvSpPr>
              <a:spLocks/>
            </p:cNvSpPr>
            <p:nvPr/>
          </p:nvSpPr>
          <p:spPr bwMode="auto">
            <a:xfrm rot="926648">
              <a:off x="6152607" y="3630045"/>
              <a:ext cx="117915" cy="93191"/>
            </a:xfrm>
            <a:custGeom>
              <a:avLst/>
              <a:gdLst>
                <a:gd name="T0" fmla="*/ 853 w 869"/>
                <a:gd name="T1" fmla="*/ 302 h 685"/>
                <a:gd name="T2" fmla="*/ 549 w 869"/>
                <a:gd name="T3" fmla="*/ 0 h 685"/>
                <a:gd name="T4" fmla="*/ 550 w 869"/>
                <a:gd name="T5" fmla="*/ 229 h 685"/>
                <a:gd name="T6" fmla="*/ 469 w 869"/>
                <a:gd name="T7" fmla="*/ 229 h 685"/>
                <a:gd name="T8" fmla="*/ 115 w 869"/>
                <a:gd name="T9" fmla="*/ 230 h 685"/>
                <a:gd name="T10" fmla="*/ 0 w 869"/>
                <a:gd name="T11" fmla="*/ 342 h 685"/>
                <a:gd name="T12" fmla="*/ 115 w 869"/>
                <a:gd name="T13" fmla="*/ 460 h 685"/>
                <a:gd name="T14" fmla="*/ 551 w 869"/>
                <a:gd name="T15" fmla="*/ 459 h 685"/>
                <a:gd name="T16" fmla="*/ 552 w 869"/>
                <a:gd name="T17" fmla="*/ 685 h 685"/>
                <a:gd name="T18" fmla="*/ 855 w 869"/>
                <a:gd name="T19" fmla="*/ 379 h 685"/>
                <a:gd name="T20" fmla="*/ 855 w 869"/>
                <a:gd name="T21" fmla="*/ 379 h 685"/>
                <a:gd name="T22" fmla="*/ 858 w 869"/>
                <a:gd name="T23" fmla="*/ 375 h 685"/>
                <a:gd name="T24" fmla="*/ 861 w 869"/>
                <a:gd name="T25" fmla="*/ 371 h 685"/>
                <a:gd name="T26" fmla="*/ 866 w 869"/>
                <a:gd name="T27" fmla="*/ 362 h 685"/>
                <a:gd name="T28" fmla="*/ 868 w 869"/>
                <a:gd name="T29" fmla="*/ 352 h 685"/>
                <a:gd name="T30" fmla="*/ 869 w 869"/>
                <a:gd name="T31" fmla="*/ 341 h 685"/>
                <a:gd name="T32" fmla="*/ 868 w 869"/>
                <a:gd name="T33" fmla="*/ 329 h 685"/>
                <a:gd name="T34" fmla="*/ 865 w 869"/>
                <a:gd name="T35" fmla="*/ 319 h 685"/>
                <a:gd name="T36" fmla="*/ 860 w 869"/>
                <a:gd name="T37" fmla="*/ 310 h 685"/>
                <a:gd name="T38" fmla="*/ 853 w 869"/>
                <a:gd name="T39" fmla="*/ 302 h 685"/>
                <a:gd name="T40" fmla="*/ 853 w 869"/>
                <a:gd name="T41" fmla="*/ 302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9" h="685">
                  <a:moveTo>
                    <a:pt x="853" y="302"/>
                  </a:moveTo>
                  <a:lnTo>
                    <a:pt x="549" y="0"/>
                  </a:lnTo>
                  <a:lnTo>
                    <a:pt x="550" y="229"/>
                  </a:lnTo>
                  <a:lnTo>
                    <a:pt x="469" y="229"/>
                  </a:lnTo>
                  <a:lnTo>
                    <a:pt x="115" y="230"/>
                  </a:lnTo>
                  <a:lnTo>
                    <a:pt x="0" y="342"/>
                  </a:lnTo>
                  <a:lnTo>
                    <a:pt x="115" y="460"/>
                  </a:lnTo>
                  <a:lnTo>
                    <a:pt x="551" y="459"/>
                  </a:lnTo>
                  <a:lnTo>
                    <a:pt x="552" y="685"/>
                  </a:lnTo>
                  <a:lnTo>
                    <a:pt x="855" y="379"/>
                  </a:lnTo>
                  <a:lnTo>
                    <a:pt x="855" y="379"/>
                  </a:lnTo>
                  <a:lnTo>
                    <a:pt x="858" y="375"/>
                  </a:lnTo>
                  <a:lnTo>
                    <a:pt x="861" y="371"/>
                  </a:lnTo>
                  <a:lnTo>
                    <a:pt x="866" y="362"/>
                  </a:lnTo>
                  <a:lnTo>
                    <a:pt x="868" y="352"/>
                  </a:lnTo>
                  <a:lnTo>
                    <a:pt x="869" y="341"/>
                  </a:lnTo>
                  <a:lnTo>
                    <a:pt x="868" y="329"/>
                  </a:lnTo>
                  <a:lnTo>
                    <a:pt x="865" y="319"/>
                  </a:lnTo>
                  <a:lnTo>
                    <a:pt x="860" y="310"/>
                  </a:lnTo>
                  <a:lnTo>
                    <a:pt x="853" y="302"/>
                  </a:lnTo>
                  <a:lnTo>
                    <a:pt x="853" y="3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0" name="Oval 59"/>
            <p:cNvSpPr/>
            <p:nvPr/>
          </p:nvSpPr>
          <p:spPr>
            <a:xfrm>
              <a:off x="6092712" y="3614257"/>
              <a:ext cx="95014" cy="950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sz="1400">
                <a:solidFill>
                  <a:srgbClr val="8E909E"/>
                </a:solidFill>
                <a:latin typeface="CiscoSansTT Light"/>
                <a:cs typeface="CiscoSansTT Light"/>
              </a:endParaRPr>
            </a:p>
          </p:txBody>
        </p:sp>
      </p:grpSp>
      <p:grpSp>
        <p:nvGrpSpPr>
          <p:cNvPr id="67" name="Group 66"/>
          <p:cNvGrpSpPr>
            <a:grpSpLocks noChangeAspect="1"/>
          </p:cNvGrpSpPr>
          <p:nvPr/>
        </p:nvGrpSpPr>
        <p:grpSpPr>
          <a:xfrm>
            <a:off x="443020" y="2077587"/>
            <a:ext cx="387771" cy="473640"/>
            <a:chOff x="5582861" y="4662044"/>
            <a:chExt cx="829772" cy="1141234"/>
          </a:xfrm>
          <a:solidFill>
            <a:schemeClr val="bg2"/>
          </a:solidFill>
          <a:effectLst/>
        </p:grpSpPr>
        <p:sp>
          <p:nvSpPr>
            <p:cNvPr id="68" name="Freeform 5"/>
            <p:cNvSpPr>
              <a:spLocks noEditPoints="1"/>
            </p:cNvSpPr>
            <p:nvPr/>
          </p:nvSpPr>
          <p:spPr bwMode="auto">
            <a:xfrm>
              <a:off x="5842016" y="4662044"/>
              <a:ext cx="311462" cy="207641"/>
            </a:xfrm>
            <a:custGeom>
              <a:avLst/>
              <a:gdLst>
                <a:gd name="T0" fmla="*/ 990 w 1179"/>
                <a:gd name="T1" fmla="*/ 786 h 786"/>
                <a:gd name="T2" fmla="*/ 1062 w 1179"/>
                <a:gd name="T3" fmla="*/ 774 h 786"/>
                <a:gd name="T4" fmla="*/ 1133 w 1179"/>
                <a:gd name="T5" fmla="*/ 730 h 786"/>
                <a:gd name="T6" fmla="*/ 1160 w 1179"/>
                <a:gd name="T7" fmla="*/ 688 h 786"/>
                <a:gd name="T8" fmla="*/ 1176 w 1179"/>
                <a:gd name="T9" fmla="*/ 631 h 786"/>
                <a:gd name="T10" fmla="*/ 1178 w 1179"/>
                <a:gd name="T11" fmla="*/ 576 h 786"/>
                <a:gd name="T12" fmla="*/ 1166 w 1179"/>
                <a:gd name="T13" fmla="*/ 513 h 786"/>
                <a:gd name="T14" fmla="*/ 1141 w 1179"/>
                <a:gd name="T15" fmla="*/ 467 h 786"/>
                <a:gd name="T16" fmla="*/ 1080 w 1179"/>
                <a:gd name="T17" fmla="*/ 418 h 786"/>
                <a:gd name="T18" fmla="*/ 1012 w 1179"/>
                <a:gd name="T19" fmla="*/ 397 h 786"/>
                <a:gd name="T20" fmla="*/ 981 w 1179"/>
                <a:gd name="T21" fmla="*/ 378 h 786"/>
                <a:gd name="T22" fmla="*/ 963 w 1179"/>
                <a:gd name="T23" fmla="*/ 270 h 786"/>
                <a:gd name="T24" fmla="*/ 926 w 1179"/>
                <a:gd name="T25" fmla="*/ 179 h 786"/>
                <a:gd name="T26" fmla="*/ 875 w 1179"/>
                <a:gd name="T27" fmla="*/ 108 h 786"/>
                <a:gd name="T28" fmla="*/ 798 w 1179"/>
                <a:gd name="T29" fmla="*/ 49 h 786"/>
                <a:gd name="T30" fmla="*/ 691 w 1179"/>
                <a:gd name="T31" fmla="*/ 10 h 786"/>
                <a:gd name="T32" fmla="*/ 590 w 1179"/>
                <a:gd name="T33" fmla="*/ 0 h 786"/>
                <a:gd name="T34" fmla="*/ 458 w 1179"/>
                <a:gd name="T35" fmla="*/ 18 h 786"/>
                <a:gd name="T36" fmla="*/ 359 w 1179"/>
                <a:gd name="T37" fmla="*/ 62 h 786"/>
                <a:gd name="T38" fmla="*/ 290 w 1179"/>
                <a:gd name="T39" fmla="*/ 126 h 786"/>
                <a:gd name="T40" fmla="*/ 242 w 1179"/>
                <a:gd name="T41" fmla="*/ 198 h 786"/>
                <a:gd name="T42" fmla="*/ 207 w 1179"/>
                <a:gd name="T43" fmla="*/ 303 h 786"/>
                <a:gd name="T44" fmla="*/ 197 w 1179"/>
                <a:gd name="T45" fmla="*/ 394 h 786"/>
                <a:gd name="T46" fmla="*/ 151 w 1179"/>
                <a:gd name="T47" fmla="*/ 402 h 786"/>
                <a:gd name="T48" fmla="*/ 80 w 1179"/>
                <a:gd name="T49" fmla="*/ 434 h 786"/>
                <a:gd name="T50" fmla="*/ 31 w 1179"/>
                <a:gd name="T51" fmla="*/ 483 h 786"/>
                <a:gd name="T52" fmla="*/ 9 w 1179"/>
                <a:gd name="T53" fmla="*/ 530 h 786"/>
                <a:gd name="T54" fmla="*/ 0 w 1179"/>
                <a:gd name="T55" fmla="*/ 594 h 786"/>
                <a:gd name="T56" fmla="*/ 6 w 1179"/>
                <a:gd name="T57" fmla="*/ 643 h 786"/>
                <a:gd name="T58" fmla="*/ 25 w 1179"/>
                <a:gd name="T59" fmla="*/ 694 h 786"/>
                <a:gd name="T60" fmla="*/ 62 w 1179"/>
                <a:gd name="T61" fmla="*/ 739 h 786"/>
                <a:gd name="T62" fmla="*/ 134 w 1179"/>
                <a:gd name="T63" fmla="*/ 776 h 786"/>
                <a:gd name="T64" fmla="*/ 197 w 1179"/>
                <a:gd name="T65" fmla="*/ 786 h 786"/>
                <a:gd name="T66" fmla="*/ 609 w 1179"/>
                <a:gd name="T67" fmla="*/ 198 h 786"/>
                <a:gd name="T68" fmla="*/ 683 w 1179"/>
                <a:gd name="T69" fmla="*/ 220 h 786"/>
                <a:gd name="T70" fmla="*/ 740 w 1179"/>
                <a:gd name="T71" fmla="*/ 269 h 786"/>
                <a:gd name="T72" fmla="*/ 777 w 1179"/>
                <a:gd name="T73" fmla="*/ 335 h 786"/>
                <a:gd name="T74" fmla="*/ 786 w 1179"/>
                <a:gd name="T75" fmla="*/ 393 h 786"/>
                <a:gd name="T76" fmla="*/ 770 w 1179"/>
                <a:gd name="T77" fmla="*/ 470 h 786"/>
                <a:gd name="T78" fmla="*/ 728 w 1179"/>
                <a:gd name="T79" fmla="*/ 532 h 786"/>
                <a:gd name="T80" fmla="*/ 666 w 1179"/>
                <a:gd name="T81" fmla="*/ 573 h 786"/>
                <a:gd name="T82" fmla="*/ 590 w 1179"/>
                <a:gd name="T83" fmla="*/ 589 h 786"/>
                <a:gd name="T84" fmla="*/ 530 w 1179"/>
                <a:gd name="T85" fmla="*/ 581 h 786"/>
                <a:gd name="T86" fmla="*/ 464 w 1179"/>
                <a:gd name="T87" fmla="*/ 545 h 786"/>
                <a:gd name="T88" fmla="*/ 417 w 1179"/>
                <a:gd name="T89" fmla="*/ 486 h 786"/>
                <a:gd name="T90" fmla="*/ 394 w 1179"/>
                <a:gd name="T91" fmla="*/ 414 h 786"/>
                <a:gd name="T92" fmla="*/ 397 w 1179"/>
                <a:gd name="T93" fmla="*/ 353 h 786"/>
                <a:gd name="T94" fmla="*/ 427 w 1179"/>
                <a:gd name="T95" fmla="*/ 284 h 786"/>
                <a:gd name="T96" fmla="*/ 480 w 1179"/>
                <a:gd name="T97" fmla="*/ 230 h 786"/>
                <a:gd name="T98" fmla="*/ 550 w 1179"/>
                <a:gd name="T99" fmla="*/ 201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9" h="786">
                  <a:moveTo>
                    <a:pt x="197" y="786"/>
                  </a:moveTo>
                  <a:lnTo>
                    <a:pt x="982" y="786"/>
                  </a:lnTo>
                  <a:lnTo>
                    <a:pt x="982" y="786"/>
                  </a:lnTo>
                  <a:lnTo>
                    <a:pt x="990" y="786"/>
                  </a:lnTo>
                  <a:lnTo>
                    <a:pt x="1012" y="785"/>
                  </a:lnTo>
                  <a:lnTo>
                    <a:pt x="1027" y="783"/>
                  </a:lnTo>
                  <a:lnTo>
                    <a:pt x="1045" y="779"/>
                  </a:lnTo>
                  <a:lnTo>
                    <a:pt x="1062" y="774"/>
                  </a:lnTo>
                  <a:lnTo>
                    <a:pt x="1080" y="767"/>
                  </a:lnTo>
                  <a:lnTo>
                    <a:pt x="1098" y="758"/>
                  </a:lnTo>
                  <a:lnTo>
                    <a:pt x="1115" y="745"/>
                  </a:lnTo>
                  <a:lnTo>
                    <a:pt x="1133" y="730"/>
                  </a:lnTo>
                  <a:lnTo>
                    <a:pt x="1141" y="721"/>
                  </a:lnTo>
                  <a:lnTo>
                    <a:pt x="1148" y="711"/>
                  </a:lnTo>
                  <a:lnTo>
                    <a:pt x="1154" y="700"/>
                  </a:lnTo>
                  <a:lnTo>
                    <a:pt x="1160" y="688"/>
                  </a:lnTo>
                  <a:lnTo>
                    <a:pt x="1166" y="675"/>
                  </a:lnTo>
                  <a:lnTo>
                    <a:pt x="1170" y="662"/>
                  </a:lnTo>
                  <a:lnTo>
                    <a:pt x="1173" y="647"/>
                  </a:lnTo>
                  <a:lnTo>
                    <a:pt x="1176" y="631"/>
                  </a:lnTo>
                  <a:lnTo>
                    <a:pt x="1178" y="613"/>
                  </a:lnTo>
                  <a:lnTo>
                    <a:pt x="1179" y="594"/>
                  </a:lnTo>
                  <a:lnTo>
                    <a:pt x="1179" y="594"/>
                  </a:lnTo>
                  <a:lnTo>
                    <a:pt x="1178" y="576"/>
                  </a:lnTo>
                  <a:lnTo>
                    <a:pt x="1176" y="558"/>
                  </a:lnTo>
                  <a:lnTo>
                    <a:pt x="1173" y="542"/>
                  </a:lnTo>
                  <a:lnTo>
                    <a:pt x="1170" y="527"/>
                  </a:lnTo>
                  <a:lnTo>
                    <a:pt x="1166" y="513"/>
                  </a:lnTo>
                  <a:lnTo>
                    <a:pt x="1160" y="499"/>
                  </a:lnTo>
                  <a:lnTo>
                    <a:pt x="1154" y="488"/>
                  </a:lnTo>
                  <a:lnTo>
                    <a:pt x="1148" y="477"/>
                  </a:lnTo>
                  <a:lnTo>
                    <a:pt x="1141" y="467"/>
                  </a:lnTo>
                  <a:lnTo>
                    <a:pt x="1133" y="457"/>
                  </a:lnTo>
                  <a:lnTo>
                    <a:pt x="1115" y="440"/>
                  </a:lnTo>
                  <a:lnTo>
                    <a:pt x="1098" y="428"/>
                  </a:lnTo>
                  <a:lnTo>
                    <a:pt x="1080" y="418"/>
                  </a:lnTo>
                  <a:lnTo>
                    <a:pt x="1062" y="409"/>
                  </a:lnTo>
                  <a:lnTo>
                    <a:pt x="1045" y="403"/>
                  </a:lnTo>
                  <a:lnTo>
                    <a:pt x="1027" y="399"/>
                  </a:lnTo>
                  <a:lnTo>
                    <a:pt x="1012" y="397"/>
                  </a:lnTo>
                  <a:lnTo>
                    <a:pt x="990" y="394"/>
                  </a:lnTo>
                  <a:lnTo>
                    <a:pt x="982" y="394"/>
                  </a:lnTo>
                  <a:lnTo>
                    <a:pt x="982" y="394"/>
                  </a:lnTo>
                  <a:lnTo>
                    <a:pt x="981" y="378"/>
                  </a:lnTo>
                  <a:lnTo>
                    <a:pt x="980" y="358"/>
                  </a:lnTo>
                  <a:lnTo>
                    <a:pt x="977" y="332"/>
                  </a:lnTo>
                  <a:lnTo>
                    <a:pt x="972" y="303"/>
                  </a:lnTo>
                  <a:lnTo>
                    <a:pt x="963" y="270"/>
                  </a:lnTo>
                  <a:lnTo>
                    <a:pt x="951" y="235"/>
                  </a:lnTo>
                  <a:lnTo>
                    <a:pt x="944" y="216"/>
                  </a:lnTo>
                  <a:lnTo>
                    <a:pt x="935" y="198"/>
                  </a:lnTo>
                  <a:lnTo>
                    <a:pt x="926" y="179"/>
                  </a:lnTo>
                  <a:lnTo>
                    <a:pt x="915" y="161"/>
                  </a:lnTo>
                  <a:lnTo>
                    <a:pt x="903" y="143"/>
                  </a:lnTo>
                  <a:lnTo>
                    <a:pt x="889" y="126"/>
                  </a:lnTo>
                  <a:lnTo>
                    <a:pt x="875" y="108"/>
                  </a:lnTo>
                  <a:lnTo>
                    <a:pt x="857" y="92"/>
                  </a:lnTo>
                  <a:lnTo>
                    <a:pt x="839" y="77"/>
                  </a:lnTo>
                  <a:lnTo>
                    <a:pt x="820" y="62"/>
                  </a:lnTo>
                  <a:lnTo>
                    <a:pt x="798" y="49"/>
                  </a:lnTo>
                  <a:lnTo>
                    <a:pt x="774" y="37"/>
                  </a:lnTo>
                  <a:lnTo>
                    <a:pt x="749" y="27"/>
                  </a:lnTo>
                  <a:lnTo>
                    <a:pt x="721" y="18"/>
                  </a:lnTo>
                  <a:lnTo>
                    <a:pt x="691" y="10"/>
                  </a:lnTo>
                  <a:lnTo>
                    <a:pt x="659" y="4"/>
                  </a:lnTo>
                  <a:lnTo>
                    <a:pt x="625" y="1"/>
                  </a:lnTo>
                  <a:lnTo>
                    <a:pt x="590" y="0"/>
                  </a:lnTo>
                  <a:lnTo>
                    <a:pt x="590" y="0"/>
                  </a:lnTo>
                  <a:lnTo>
                    <a:pt x="553" y="1"/>
                  </a:lnTo>
                  <a:lnTo>
                    <a:pt x="519" y="4"/>
                  </a:lnTo>
                  <a:lnTo>
                    <a:pt x="488" y="10"/>
                  </a:lnTo>
                  <a:lnTo>
                    <a:pt x="458" y="18"/>
                  </a:lnTo>
                  <a:lnTo>
                    <a:pt x="430" y="27"/>
                  </a:lnTo>
                  <a:lnTo>
                    <a:pt x="405" y="37"/>
                  </a:lnTo>
                  <a:lnTo>
                    <a:pt x="381" y="49"/>
                  </a:lnTo>
                  <a:lnTo>
                    <a:pt x="359" y="62"/>
                  </a:lnTo>
                  <a:lnTo>
                    <a:pt x="340" y="77"/>
                  </a:lnTo>
                  <a:lnTo>
                    <a:pt x="321" y="92"/>
                  </a:lnTo>
                  <a:lnTo>
                    <a:pt x="304" y="108"/>
                  </a:lnTo>
                  <a:lnTo>
                    <a:pt x="290" y="126"/>
                  </a:lnTo>
                  <a:lnTo>
                    <a:pt x="276" y="143"/>
                  </a:lnTo>
                  <a:lnTo>
                    <a:pt x="263" y="161"/>
                  </a:lnTo>
                  <a:lnTo>
                    <a:pt x="253" y="179"/>
                  </a:lnTo>
                  <a:lnTo>
                    <a:pt x="242" y="198"/>
                  </a:lnTo>
                  <a:lnTo>
                    <a:pt x="235" y="216"/>
                  </a:lnTo>
                  <a:lnTo>
                    <a:pt x="228" y="235"/>
                  </a:lnTo>
                  <a:lnTo>
                    <a:pt x="216" y="270"/>
                  </a:lnTo>
                  <a:lnTo>
                    <a:pt x="207" y="303"/>
                  </a:lnTo>
                  <a:lnTo>
                    <a:pt x="202" y="332"/>
                  </a:lnTo>
                  <a:lnTo>
                    <a:pt x="198" y="358"/>
                  </a:lnTo>
                  <a:lnTo>
                    <a:pt x="197" y="378"/>
                  </a:lnTo>
                  <a:lnTo>
                    <a:pt x="197" y="394"/>
                  </a:lnTo>
                  <a:lnTo>
                    <a:pt x="197" y="394"/>
                  </a:lnTo>
                  <a:lnTo>
                    <a:pt x="188" y="396"/>
                  </a:lnTo>
                  <a:lnTo>
                    <a:pt x="165" y="399"/>
                  </a:lnTo>
                  <a:lnTo>
                    <a:pt x="151" y="402"/>
                  </a:lnTo>
                  <a:lnTo>
                    <a:pt x="134" y="408"/>
                  </a:lnTo>
                  <a:lnTo>
                    <a:pt x="117" y="414"/>
                  </a:lnTo>
                  <a:lnTo>
                    <a:pt x="99" y="423"/>
                  </a:lnTo>
                  <a:lnTo>
                    <a:pt x="80" y="434"/>
                  </a:lnTo>
                  <a:lnTo>
                    <a:pt x="62" y="448"/>
                  </a:lnTo>
                  <a:lnTo>
                    <a:pt x="46" y="464"/>
                  </a:lnTo>
                  <a:lnTo>
                    <a:pt x="38" y="473"/>
                  </a:lnTo>
                  <a:lnTo>
                    <a:pt x="31" y="483"/>
                  </a:lnTo>
                  <a:lnTo>
                    <a:pt x="25" y="493"/>
                  </a:lnTo>
                  <a:lnTo>
                    <a:pt x="18" y="505"/>
                  </a:lnTo>
                  <a:lnTo>
                    <a:pt x="13" y="517"/>
                  </a:lnTo>
                  <a:lnTo>
                    <a:pt x="9" y="530"/>
                  </a:lnTo>
                  <a:lnTo>
                    <a:pt x="6" y="545"/>
                  </a:lnTo>
                  <a:lnTo>
                    <a:pt x="3" y="560"/>
                  </a:lnTo>
                  <a:lnTo>
                    <a:pt x="1" y="578"/>
                  </a:lnTo>
                  <a:lnTo>
                    <a:pt x="0" y="594"/>
                  </a:lnTo>
                  <a:lnTo>
                    <a:pt x="0" y="594"/>
                  </a:lnTo>
                  <a:lnTo>
                    <a:pt x="1" y="612"/>
                  </a:lnTo>
                  <a:lnTo>
                    <a:pt x="3" y="628"/>
                  </a:lnTo>
                  <a:lnTo>
                    <a:pt x="6" y="643"/>
                  </a:lnTo>
                  <a:lnTo>
                    <a:pt x="9" y="657"/>
                  </a:lnTo>
                  <a:lnTo>
                    <a:pt x="13" y="671"/>
                  </a:lnTo>
                  <a:lnTo>
                    <a:pt x="18" y="683"/>
                  </a:lnTo>
                  <a:lnTo>
                    <a:pt x="25" y="694"/>
                  </a:lnTo>
                  <a:lnTo>
                    <a:pt x="31" y="705"/>
                  </a:lnTo>
                  <a:lnTo>
                    <a:pt x="38" y="715"/>
                  </a:lnTo>
                  <a:lnTo>
                    <a:pt x="46" y="724"/>
                  </a:lnTo>
                  <a:lnTo>
                    <a:pt x="62" y="739"/>
                  </a:lnTo>
                  <a:lnTo>
                    <a:pt x="80" y="752"/>
                  </a:lnTo>
                  <a:lnTo>
                    <a:pt x="99" y="762"/>
                  </a:lnTo>
                  <a:lnTo>
                    <a:pt x="117" y="770"/>
                  </a:lnTo>
                  <a:lnTo>
                    <a:pt x="134" y="776"/>
                  </a:lnTo>
                  <a:lnTo>
                    <a:pt x="151" y="780"/>
                  </a:lnTo>
                  <a:lnTo>
                    <a:pt x="165" y="783"/>
                  </a:lnTo>
                  <a:lnTo>
                    <a:pt x="188" y="786"/>
                  </a:lnTo>
                  <a:lnTo>
                    <a:pt x="197" y="786"/>
                  </a:lnTo>
                  <a:lnTo>
                    <a:pt x="197" y="786"/>
                  </a:lnTo>
                  <a:close/>
                  <a:moveTo>
                    <a:pt x="590" y="196"/>
                  </a:moveTo>
                  <a:lnTo>
                    <a:pt x="590" y="196"/>
                  </a:lnTo>
                  <a:lnTo>
                    <a:pt x="609" y="198"/>
                  </a:lnTo>
                  <a:lnTo>
                    <a:pt x="629" y="201"/>
                  </a:lnTo>
                  <a:lnTo>
                    <a:pt x="647" y="205"/>
                  </a:lnTo>
                  <a:lnTo>
                    <a:pt x="666" y="213"/>
                  </a:lnTo>
                  <a:lnTo>
                    <a:pt x="683" y="220"/>
                  </a:lnTo>
                  <a:lnTo>
                    <a:pt x="699" y="230"/>
                  </a:lnTo>
                  <a:lnTo>
                    <a:pt x="714" y="242"/>
                  </a:lnTo>
                  <a:lnTo>
                    <a:pt x="728" y="254"/>
                  </a:lnTo>
                  <a:lnTo>
                    <a:pt x="740" y="269"/>
                  </a:lnTo>
                  <a:lnTo>
                    <a:pt x="752" y="284"/>
                  </a:lnTo>
                  <a:lnTo>
                    <a:pt x="762" y="300"/>
                  </a:lnTo>
                  <a:lnTo>
                    <a:pt x="770" y="316"/>
                  </a:lnTo>
                  <a:lnTo>
                    <a:pt x="777" y="335"/>
                  </a:lnTo>
                  <a:lnTo>
                    <a:pt x="782" y="353"/>
                  </a:lnTo>
                  <a:lnTo>
                    <a:pt x="785" y="372"/>
                  </a:lnTo>
                  <a:lnTo>
                    <a:pt x="786" y="393"/>
                  </a:lnTo>
                  <a:lnTo>
                    <a:pt x="786" y="393"/>
                  </a:lnTo>
                  <a:lnTo>
                    <a:pt x="785" y="414"/>
                  </a:lnTo>
                  <a:lnTo>
                    <a:pt x="782" y="433"/>
                  </a:lnTo>
                  <a:lnTo>
                    <a:pt x="777" y="452"/>
                  </a:lnTo>
                  <a:lnTo>
                    <a:pt x="770" y="470"/>
                  </a:lnTo>
                  <a:lnTo>
                    <a:pt x="762" y="486"/>
                  </a:lnTo>
                  <a:lnTo>
                    <a:pt x="752" y="502"/>
                  </a:lnTo>
                  <a:lnTo>
                    <a:pt x="740" y="519"/>
                  </a:lnTo>
                  <a:lnTo>
                    <a:pt x="728" y="532"/>
                  </a:lnTo>
                  <a:lnTo>
                    <a:pt x="714" y="545"/>
                  </a:lnTo>
                  <a:lnTo>
                    <a:pt x="699" y="556"/>
                  </a:lnTo>
                  <a:lnTo>
                    <a:pt x="683" y="566"/>
                  </a:lnTo>
                  <a:lnTo>
                    <a:pt x="666" y="573"/>
                  </a:lnTo>
                  <a:lnTo>
                    <a:pt x="647" y="581"/>
                  </a:lnTo>
                  <a:lnTo>
                    <a:pt x="629" y="585"/>
                  </a:lnTo>
                  <a:lnTo>
                    <a:pt x="609" y="588"/>
                  </a:lnTo>
                  <a:lnTo>
                    <a:pt x="590" y="589"/>
                  </a:lnTo>
                  <a:lnTo>
                    <a:pt x="590" y="589"/>
                  </a:lnTo>
                  <a:lnTo>
                    <a:pt x="569" y="588"/>
                  </a:lnTo>
                  <a:lnTo>
                    <a:pt x="550" y="585"/>
                  </a:lnTo>
                  <a:lnTo>
                    <a:pt x="530" y="581"/>
                  </a:lnTo>
                  <a:lnTo>
                    <a:pt x="513" y="573"/>
                  </a:lnTo>
                  <a:lnTo>
                    <a:pt x="496" y="566"/>
                  </a:lnTo>
                  <a:lnTo>
                    <a:pt x="480" y="556"/>
                  </a:lnTo>
                  <a:lnTo>
                    <a:pt x="464" y="545"/>
                  </a:lnTo>
                  <a:lnTo>
                    <a:pt x="451" y="532"/>
                  </a:lnTo>
                  <a:lnTo>
                    <a:pt x="437" y="519"/>
                  </a:lnTo>
                  <a:lnTo>
                    <a:pt x="427" y="502"/>
                  </a:lnTo>
                  <a:lnTo>
                    <a:pt x="417" y="486"/>
                  </a:lnTo>
                  <a:lnTo>
                    <a:pt x="408" y="470"/>
                  </a:lnTo>
                  <a:lnTo>
                    <a:pt x="402" y="452"/>
                  </a:lnTo>
                  <a:lnTo>
                    <a:pt x="397" y="433"/>
                  </a:lnTo>
                  <a:lnTo>
                    <a:pt x="394" y="414"/>
                  </a:lnTo>
                  <a:lnTo>
                    <a:pt x="393" y="393"/>
                  </a:lnTo>
                  <a:lnTo>
                    <a:pt x="393" y="393"/>
                  </a:lnTo>
                  <a:lnTo>
                    <a:pt x="394" y="372"/>
                  </a:lnTo>
                  <a:lnTo>
                    <a:pt x="397" y="353"/>
                  </a:lnTo>
                  <a:lnTo>
                    <a:pt x="402" y="335"/>
                  </a:lnTo>
                  <a:lnTo>
                    <a:pt x="408" y="316"/>
                  </a:lnTo>
                  <a:lnTo>
                    <a:pt x="417" y="300"/>
                  </a:lnTo>
                  <a:lnTo>
                    <a:pt x="427" y="284"/>
                  </a:lnTo>
                  <a:lnTo>
                    <a:pt x="437" y="269"/>
                  </a:lnTo>
                  <a:lnTo>
                    <a:pt x="451" y="254"/>
                  </a:lnTo>
                  <a:lnTo>
                    <a:pt x="464" y="242"/>
                  </a:lnTo>
                  <a:lnTo>
                    <a:pt x="480" y="230"/>
                  </a:lnTo>
                  <a:lnTo>
                    <a:pt x="496" y="220"/>
                  </a:lnTo>
                  <a:lnTo>
                    <a:pt x="513" y="213"/>
                  </a:lnTo>
                  <a:lnTo>
                    <a:pt x="530" y="205"/>
                  </a:lnTo>
                  <a:lnTo>
                    <a:pt x="550" y="201"/>
                  </a:lnTo>
                  <a:lnTo>
                    <a:pt x="569" y="198"/>
                  </a:lnTo>
                  <a:lnTo>
                    <a:pt x="590" y="196"/>
                  </a:lnTo>
                  <a:lnTo>
                    <a:pt x="590" y="196"/>
                  </a:lnTo>
                  <a:close/>
                </a:path>
              </a:pathLst>
            </a:custGeom>
            <a:grpFill/>
            <a:ln>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69" name="Freeform 6"/>
            <p:cNvSpPr>
              <a:spLocks noEditPoints="1"/>
            </p:cNvSpPr>
            <p:nvPr/>
          </p:nvSpPr>
          <p:spPr bwMode="auto">
            <a:xfrm>
              <a:off x="5582861" y="4765865"/>
              <a:ext cx="829772" cy="1037413"/>
            </a:xfrm>
            <a:custGeom>
              <a:avLst/>
              <a:gdLst>
                <a:gd name="T0" fmla="*/ 2358 w 3141"/>
                <a:gd name="T1" fmla="*/ 362 h 3927"/>
                <a:gd name="T2" fmla="*/ 2303 w 3141"/>
                <a:gd name="T3" fmla="*/ 462 h 3927"/>
                <a:gd name="T4" fmla="*/ 2203 w 3141"/>
                <a:gd name="T5" fmla="*/ 516 h 3927"/>
                <a:gd name="T6" fmla="*/ 937 w 3141"/>
                <a:gd name="T7" fmla="*/ 516 h 3927"/>
                <a:gd name="T8" fmla="*/ 838 w 3141"/>
                <a:gd name="T9" fmla="*/ 462 h 3927"/>
                <a:gd name="T10" fmla="*/ 783 w 3141"/>
                <a:gd name="T11" fmla="*/ 362 h 3927"/>
                <a:gd name="T12" fmla="*/ 412 w 3141"/>
                <a:gd name="T13" fmla="*/ 1 h 3927"/>
                <a:gd name="T14" fmla="*/ 235 w 3141"/>
                <a:gd name="T15" fmla="*/ 44 h 3927"/>
                <a:gd name="T16" fmla="*/ 117 w 3141"/>
                <a:gd name="T17" fmla="*/ 121 h 3927"/>
                <a:gd name="T18" fmla="*/ 28 w 3141"/>
                <a:gd name="T19" fmla="*/ 257 h 3927"/>
                <a:gd name="T20" fmla="*/ 0 w 3141"/>
                <a:gd name="T21" fmla="*/ 427 h 3927"/>
                <a:gd name="T22" fmla="*/ 18 w 3141"/>
                <a:gd name="T23" fmla="*/ 3640 h 3927"/>
                <a:gd name="T24" fmla="*/ 99 w 3141"/>
                <a:gd name="T25" fmla="*/ 3788 h 3927"/>
                <a:gd name="T26" fmla="*/ 214 w 3141"/>
                <a:gd name="T27" fmla="*/ 3874 h 3927"/>
                <a:gd name="T28" fmla="*/ 390 w 3141"/>
                <a:gd name="T29" fmla="*/ 3924 h 3927"/>
                <a:gd name="T30" fmla="*/ 2751 w 3141"/>
                <a:gd name="T31" fmla="*/ 3924 h 3927"/>
                <a:gd name="T32" fmla="*/ 2925 w 3141"/>
                <a:gd name="T33" fmla="*/ 3874 h 3927"/>
                <a:gd name="T34" fmla="*/ 3041 w 3141"/>
                <a:gd name="T35" fmla="*/ 3788 h 3927"/>
                <a:gd name="T36" fmla="*/ 3122 w 3141"/>
                <a:gd name="T37" fmla="*/ 3640 h 3927"/>
                <a:gd name="T38" fmla="*/ 3141 w 3141"/>
                <a:gd name="T39" fmla="*/ 427 h 3927"/>
                <a:gd name="T40" fmla="*/ 3101 w 3141"/>
                <a:gd name="T41" fmla="*/ 229 h 3927"/>
                <a:gd name="T42" fmla="*/ 3005 w 3141"/>
                <a:gd name="T43" fmla="*/ 105 h 3927"/>
                <a:gd name="T44" fmla="*/ 2885 w 3141"/>
                <a:gd name="T45" fmla="*/ 35 h 3927"/>
                <a:gd name="T46" fmla="*/ 2711 w 3141"/>
                <a:gd name="T47" fmla="*/ 0 h 3927"/>
                <a:gd name="T48" fmla="*/ 708 w 3141"/>
                <a:gd name="T49" fmla="*/ 3086 h 3927"/>
                <a:gd name="T50" fmla="*/ 693 w 3141"/>
                <a:gd name="T51" fmla="*/ 3100 h 3927"/>
                <a:gd name="T52" fmla="*/ 659 w 3141"/>
                <a:gd name="T53" fmla="*/ 3111 h 3927"/>
                <a:gd name="T54" fmla="*/ 616 w 3141"/>
                <a:gd name="T55" fmla="*/ 3101 h 3927"/>
                <a:gd name="T56" fmla="*/ 600 w 3141"/>
                <a:gd name="T57" fmla="*/ 3091 h 3927"/>
                <a:gd name="T58" fmla="*/ 363 w 3141"/>
                <a:gd name="T59" fmla="*/ 2823 h 3927"/>
                <a:gd name="T60" fmla="*/ 396 w 3141"/>
                <a:gd name="T61" fmla="*/ 2761 h 3927"/>
                <a:gd name="T62" fmla="*/ 477 w 3141"/>
                <a:gd name="T63" fmla="*/ 2761 h 3927"/>
                <a:gd name="T64" fmla="*/ 898 w 3141"/>
                <a:gd name="T65" fmla="*/ 2571 h 3927"/>
                <a:gd name="T66" fmla="*/ 980 w 3141"/>
                <a:gd name="T67" fmla="*/ 2572 h 3927"/>
                <a:gd name="T68" fmla="*/ 1012 w 3141"/>
                <a:gd name="T69" fmla="*/ 2634 h 3927"/>
                <a:gd name="T70" fmla="*/ 714 w 3141"/>
                <a:gd name="T71" fmla="*/ 2354 h 3927"/>
                <a:gd name="T72" fmla="*/ 705 w 3141"/>
                <a:gd name="T73" fmla="*/ 2362 h 3927"/>
                <a:gd name="T74" fmla="*/ 674 w 3141"/>
                <a:gd name="T75" fmla="*/ 2380 h 3927"/>
                <a:gd name="T76" fmla="*/ 632 w 3141"/>
                <a:gd name="T77" fmla="*/ 2380 h 3927"/>
                <a:gd name="T78" fmla="*/ 612 w 3141"/>
                <a:gd name="T79" fmla="*/ 2371 h 3927"/>
                <a:gd name="T80" fmla="*/ 375 w 3141"/>
                <a:gd name="T81" fmla="*/ 2135 h 3927"/>
                <a:gd name="T82" fmla="*/ 375 w 3141"/>
                <a:gd name="T83" fmla="*/ 2054 h 3927"/>
                <a:gd name="T84" fmla="*/ 437 w 3141"/>
                <a:gd name="T85" fmla="*/ 2021 h 3927"/>
                <a:gd name="T86" fmla="*/ 878 w 3141"/>
                <a:gd name="T87" fmla="*/ 1863 h 3927"/>
                <a:gd name="T88" fmla="*/ 938 w 3141"/>
                <a:gd name="T89" fmla="*/ 1831 h 3927"/>
                <a:gd name="T90" fmla="*/ 1000 w 3141"/>
                <a:gd name="T91" fmla="*/ 1866 h 3927"/>
                <a:gd name="T92" fmla="*/ 999 w 3141"/>
                <a:gd name="T93" fmla="*/ 1947 h 3927"/>
                <a:gd name="T94" fmla="*/ 708 w 3141"/>
                <a:gd name="T95" fmla="*/ 1631 h 3927"/>
                <a:gd name="T96" fmla="*/ 693 w 3141"/>
                <a:gd name="T97" fmla="*/ 1643 h 3927"/>
                <a:gd name="T98" fmla="*/ 659 w 3141"/>
                <a:gd name="T99" fmla="*/ 1655 h 3927"/>
                <a:gd name="T100" fmla="*/ 616 w 3141"/>
                <a:gd name="T101" fmla="*/ 1646 h 3927"/>
                <a:gd name="T102" fmla="*/ 600 w 3141"/>
                <a:gd name="T103" fmla="*/ 1634 h 3927"/>
                <a:gd name="T104" fmla="*/ 363 w 3141"/>
                <a:gd name="T105" fmla="*/ 1367 h 3927"/>
                <a:gd name="T106" fmla="*/ 396 w 3141"/>
                <a:gd name="T107" fmla="*/ 1305 h 3927"/>
                <a:gd name="T108" fmla="*/ 477 w 3141"/>
                <a:gd name="T109" fmla="*/ 1305 h 3927"/>
                <a:gd name="T110" fmla="*/ 898 w 3141"/>
                <a:gd name="T111" fmla="*/ 1114 h 3927"/>
                <a:gd name="T112" fmla="*/ 980 w 3141"/>
                <a:gd name="T113" fmla="*/ 1115 h 3927"/>
                <a:gd name="T114" fmla="*/ 1012 w 3141"/>
                <a:gd name="T115" fmla="*/ 1178 h 3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41" h="3927">
                  <a:moveTo>
                    <a:pt x="2711" y="0"/>
                  </a:moveTo>
                  <a:lnTo>
                    <a:pt x="2361" y="0"/>
                  </a:lnTo>
                  <a:lnTo>
                    <a:pt x="2361" y="324"/>
                  </a:lnTo>
                  <a:lnTo>
                    <a:pt x="2361" y="324"/>
                  </a:lnTo>
                  <a:lnTo>
                    <a:pt x="2361" y="343"/>
                  </a:lnTo>
                  <a:lnTo>
                    <a:pt x="2358" y="362"/>
                  </a:lnTo>
                  <a:lnTo>
                    <a:pt x="2352" y="381"/>
                  </a:lnTo>
                  <a:lnTo>
                    <a:pt x="2346" y="399"/>
                  </a:lnTo>
                  <a:lnTo>
                    <a:pt x="2337" y="417"/>
                  </a:lnTo>
                  <a:lnTo>
                    <a:pt x="2327" y="433"/>
                  </a:lnTo>
                  <a:lnTo>
                    <a:pt x="2317" y="448"/>
                  </a:lnTo>
                  <a:lnTo>
                    <a:pt x="2303" y="462"/>
                  </a:lnTo>
                  <a:lnTo>
                    <a:pt x="2289" y="474"/>
                  </a:lnTo>
                  <a:lnTo>
                    <a:pt x="2274" y="486"/>
                  </a:lnTo>
                  <a:lnTo>
                    <a:pt x="2258" y="495"/>
                  </a:lnTo>
                  <a:lnTo>
                    <a:pt x="2240" y="504"/>
                  </a:lnTo>
                  <a:lnTo>
                    <a:pt x="2222" y="511"/>
                  </a:lnTo>
                  <a:lnTo>
                    <a:pt x="2203" y="516"/>
                  </a:lnTo>
                  <a:lnTo>
                    <a:pt x="2184" y="519"/>
                  </a:lnTo>
                  <a:lnTo>
                    <a:pt x="2164" y="520"/>
                  </a:lnTo>
                  <a:lnTo>
                    <a:pt x="977" y="520"/>
                  </a:lnTo>
                  <a:lnTo>
                    <a:pt x="977" y="520"/>
                  </a:lnTo>
                  <a:lnTo>
                    <a:pt x="956" y="519"/>
                  </a:lnTo>
                  <a:lnTo>
                    <a:pt x="937" y="516"/>
                  </a:lnTo>
                  <a:lnTo>
                    <a:pt x="917" y="511"/>
                  </a:lnTo>
                  <a:lnTo>
                    <a:pt x="900" y="504"/>
                  </a:lnTo>
                  <a:lnTo>
                    <a:pt x="882" y="495"/>
                  </a:lnTo>
                  <a:lnTo>
                    <a:pt x="866" y="486"/>
                  </a:lnTo>
                  <a:lnTo>
                    <a:pt x="851" y="474"/>
                  </a:lnTo>
                  <a:lnTo>
                    <a:pt x="838" y="462"/>
                  </a:lnTo>
                  <a:lnTo>
                    <a:pt x="824" y="448"/>
                  </a:lnTo>
                  <a:lnTo>
                    <a:pt x="813" y="433"/>
                  </a:lnTo>
                  <a:lnTo>
                    <a:pt x="804" y="417"/>
                  </a:lnTo>
                  <a:lnTo>
                    <a:pt x="795" y="399"/>
                  </a:lnTo>
                  <a:lnTo>
                    <a:pt x="789" y="381"/>
                  </a:lnTo>
                  <a:lnTo>
                    <a:pt x="783" y="362"/>
                  </a:lnTo>
                  <a:lnTo>
                    <a:pt x="780" y="343"/>
                  </a:lnTo>
                  <a:lnTo>
                    <a:pt x="780" y="324"/>
                  </a:lnTo>
                  <a:lnTo>
                    <a:pt x="780" y="0"/>
                  </a:lnTo>
                  <a:lnTo>
                    <a:pt x="430" y="0"/>
                  </a:lnTo>
                  <a:lnTo>
                    <a:pt x="430" y="0"/>
                  </a:lnTo>
                  <a:lnTo>
                    <a:pt x="412" y="1"/>
                  </a:lnTo>
                  <a:lnTo>
                    <a:pt x="390" y="3"/>
                  </a:lnTo>
                  <a:lnTo>
                    <a:pt x="363" y="7"/>
                  </a:lnTo>
                  <a:lnTo>
                    <a:pt x="331" y="13"/>
                  </a:lnTo>
                  <a:lnTo>
                    <a:pt x="294" y="22"/>
                  </a:lnTo>
                  <a:lnTo>
                    <a:pt x="256" y="35"/>
                  </a:lnTo>
                  <a:lnTo>
                    <a:pt x="235" y="44"/>
                  </a:lnTo>
                  <a:lnTo>
                    <a:pt x="214" y="53"/>
                  </a:lnTo>
                  <a:lnTo>
                    <a:pt x="195" y="64"/>
                  </a:lnTo>
                  <a:lnTo>
                    <a:pt x="174" y="75"/>
                  </a:lnTo>
                  <a:lnTo>
                    <a:pt x="155" y="90"/>
                  </a:lnTo>
                  <a:lnTo>
                    <a:pt x="136" y="105"/>
                  </a:lnTo>
                  <a:lnTo>
                    <a:pt x="117" y="121"/>
                  </a:lnTo>
                  <a:lnTo>
                    <a:pt x="99" y="139"/>
                  </a:lnTo>
                  <a:lnTo>
                    <a:pt x="83" y="158"/>
                  </a:lnTo>
                  <a:lnTo>
                    <a:pt x="66" y="180"/>
                  </a:lnTo>
                  <a:lnTo>
                    <a:pt x="53" y="204"/>
                  </a:lnTo>
                  <a:lnTo>
                    <a:pt x="40" y="229"/>
                  </a:lnTo>
                  <a:lnTo>
                    <a:pt x="28" y="257"/>
                  </a:lnTo>
                  <a:lnTo>
                    <a:pt x="18" y="287"/>
                  </a:lnTo>
                  <a:lnTo>
                    <a:pt x="10" y="318"/>
                  </a:lnTo>
                  <a:lnTo>
                    <a:pt x="4" y="352"/>
                  </a:lnTo>
                  <a:lnTo>
                    <a:pt x="1" y="389"/>
                  </a:lnTo>
                  <a:lnTo>
                    <a:pt x="0" y="427"/>
                  </a:lnTo>
                  <a:lnTo>
                    <a:pt x="0" y="427"/>
                  </a:lnTo>
                  <a:lnTo>
                    <a:pt x="0" y="3500"/>
                  </a:lnTo>
                  <a:lnTo>
                    <a:pt x="0" y="3500"/>
                  </a:lnTo>
                  <a:lnTo>
                    <a:pt x="1" y="3538"/>
                  </a:lnTo>
                  <a:lnTo>
                    <a:pt x="4" y="3575"/>
                  </a:lnTo>
                  <a:lnTo>
                    <a:pt x="10" y="3609"/>
                  </a:lnTo>
                  <a:lnTo>
                    <a:pt x="18" y="3640"/>
                  </a:lnTo>
                  <a:lnTo>
                    <a:pt x="28" y="3670"/>
                  </a:lnTo>
                  <a:lnTo>
                    <a:pt x="40" y="3698"/>
                  </a:lnTo>
                  <a:lnTo>
                    <a:pt x="53" y="3723"/>
                  </a:lnTo>
                  <a:lnTo>
                    <a:pt x="66" y="3747"/>
                  </a:lnTo>
                  <a:lnTo>
                    <a:pt x="83" y="3767"/>
                  </a:lnTo>
                  <a:lnTo>
                    <a:pt x="99" y="3788"/>
                  </a:lnTo>
                  <a:lnTo>
                    <a:pt x="117" y="3806"/>
                  </a:lnTo>
                  <a:lnTo>
                    <a:pt x="136" y="3822"/>
                  </a:lnTo>
                  <a:lnTo>
                    <a:pt x="155" y="3837"/>
                  </a:lnTo>
                  <a:lnTo>
                    <a:pt x="174" y="3850"/>
                  </a:lnTo>
                  <a:lnTo>
                    <a:pt x="195" y="3862"/>
                  </a:lnTo>
                  <a:lnTo>
                    <a:pt x="214" y="3874"/>
                  </a:lnTo>
                  <a:lnTo>
                    <a:pt x="235" y="3883"/>
                  </a:lnTo>
                  <a:lnTo>
                    <a:pt x="256" y="3892"/>
                  </a:lnTo>
                  <a:lnTo>
                    <a:pt x="294" y="3903"/>
                  </a:lnTo>
                  <a:lnTo>
                    <a:pt x="331" y="3914"/>
                  </a:lnTo>
                  <a:lnTo>
                    <a:pt x="363" y="3920"/>
                  </a:lnTo>
                  <a:lnTo>
                    <a:pt x="390" y="3924"/>
                  </a:lnTo>
                  <a:lnTo>
                    <a:pt x="412" y="3926"/>
                  </a:lnTo>
                  <a:lnTo>
                    <a:pt x="430" y="3927"/>
                  </a:lnTo>
                  <a:lnTo>
                    <a:pt x="2711" y="3927"/>
                  </a:lnTo>
                  <a:lnTo>
                    <a:pt x="2711" y="3927"/>
                  </a:lnTo>
                  <a:lnTo>
                    <a:pt x="2729" y="3926"/>
                  </a:lnTo>
                  <a:lnTo>
                    <a:pt x="2751" y="3924"/>
                  </a:lnTo>
                  <a:lnTo>
                    <a:pt x="2778" y="3920"/>
                  </a:lnTo>
                  <a:lnTo>
                    <a:pt x="2810" y="3914"/>
                  </a:lnTo>
                  <a:lnTo>
                    <a:pt x="2847" y="3903"/>
                  </a:lnTo>
                  <a:lnTo>
                    <a:pt x="2885" y="3892"/>
                  </a:lnTo>
                  <a:lnTo>
                    <a:pt x="2906" y="3883"/>
                  </a:lnTo>
                  <a:lnTo>
                    <a:pt x="2925" y="3874"/>
                  </a:lnTo>
                  <a:lnTo>
                    <a:pt x="2946" y="3862"/>
                  </a:lnTo>
                  <a:lnTo>
                    <a:pt x="2967" y="3850"/>
                  </a:lnTo>
                  <a:lnTo>
                    <a:pt x="2986" y="3837"/>
                  </a:lnTo>
                  <a:lnTo>
                    <a:pt x="3005" y="3822"/>
                  </a:lnTo>
                  <a:lnTo>
                    <a:pt x="3023" y="3806"/>
                  </a:lnTo>
                  <a:lnTo>
                    <a:pt x="3041" y="3788"/>
                  </a:lnTo>
                  <a:lnTo>
                    <a:pt x="3058" y="3767"/>
                  </a:lnTo>
                  <a:lnTo>
                    <a:pt x="3073" y="3747"/>
                  </a:lnTo>
                  <a:lnTo>
                    <a:pt x="3088" y="3723"/>
                  </a:lnTo>
                  <a:lnTo>
                    <a:pt x="3101" y="3698"/>
                  </a:lnTo>
                  <a:lnTo>
                    <a:pt x="3113" y="3670"/>
                  </a:lnTo>
                  <a:lnTo>
                    <a:pt x="3122" y="3640"/>
                  </a:lnTo>
                  <a:lnTo>
                    <a:pt x="3131" y="3609"/>
                  </a:lnTo>
                  <a:lnTo>
                    <a:pt x="3137" y="3575"/>
                  </a:lnTo>
                  <a:lnTo>
                    <a:pt x="3140" y="3538"/>
                  </a:lnTo>
                  <a:lnTo>
                    <a:pt x="3141" y="3500"/>
                  </a:lnTo>
                  <a:lnTo>
                    <a:pt x="3141" y="427"/>
                  </a:lnTo>
                  <a:lnTo>
                    <a:pt x="3141" y="427"/>
                  </a:lnTo>
                  <a:lnTo>
                    <a:pt x="3140" y="389"/>
                  </a:lnTo>
                  <a:lnTo>
                    <a:pt x="3137" y="352"/>
                  </a:lnTo>
                  <a:lnTo>
                    <a:pt x="3131" y="318"/>
                  </a:lnTo>
                  <a:lnTo>
                    <a:pt x="3122" y="287"/>
                  </a:lnTo>
                  <a:lnTo>
                    <a:pt x="3113" y="257"/>
                  </a:lnTo>
                  <a:lnTo>
                    <a:pt x="3101" y="229"/>
                  </a:lnTo>
                  <a:lnTo>
                    <a:pt x="3088" y="204"/>
                  </a:lnTo>
                  <a:lnTo>
                    <a:pt x="3073" y="180"/>
                  </a:lnTo>
                  <a:lnTo>
                    <a:pt x="3058" y="158"/>
                  </a:lnTo>
                  <a:lnTo>
                    <a:pt x="3041" y="139"/>
                  </a:lnTo>
                  <a:lnTo>
                    <a:pt x="3023" y="121"/>
                  </a:lnTo>
                  <a:lnTo>
                    <a:pt x="3005" y="105"/>
                  </a:lnTo>
                  <a:lnTo>
                    <a:pt x="2986" y="90"/>
                  </a:lnTo>
                  <a:lnTo>
                    <a:pt x="2967" y="75"/>
                  </a:lnTo>
                  <a:lnTo>
                    <a:pt x="2946" y="64"/>
                  </a:lnTo>
                  <a:lnTo>
                    <a:pt x="2925" y="53"/>
                  </a:lnTo>
                  <a:lnTo>
                    <a:pt x="2906" y="44"/>
                  </a:lnTo>
                  <a:lnTo>
                    <a:pt x="2885" y="35"/>
                  </a:lnTo>
                  <a:lnTo>
                    <a:pt x="2847" y="22"/>
                  </a:lnTo>
                  <a:lnTo>
                    <a:pt x="2810" y="13"/>
                  </a:lnTo>
                  <a:lnTo>
                    <a:pt x="2778" y="7"/>
                  </a:lnTo>
                  <a:lnTo>
                    <a:pt x="2751" y="3"/>
                  </a:lnTo>
                  <a:lnTo>
                    <a:pt x="2729" y="1"/>
                  </a:lnTo>
                  <a:lnTo>
                    <a:pt x="2711" y="0"/>
                  </a:lnTo>
                  <a:lnTo>
                    <a:pt x="2711" y="0"/>
                  </a:lnTo>
                  <a:close/>
                  <a:moveTo>
                    <a:pt x="999" y="2676"/>
                  </a:moveTo>
                  <a:lnTo>
                    <a:pt x="714" y="3082"/>
                  </a:lnTo>
                  <a:lnTo>
                    <a:pt x="714" y="3082"/>
                  </a:lnTo>
                  <a:lnTo>
                    <a:pt x="711" y="3085"/>
                  </a:lnTo>
                  <a:lnTo>
                    <a:pt x="708" y="3086"/>
                  </a:lnTo>
                  <a:lnTo>
                    <a:pt x="708" y="3086"/>
                  </a:lnTo>
                  <a:lnTo>
                    <a:pt x="705" y="3091"/>
                  </a:lnTo>
                  <a:lnTo>
                    <a:pt x="705" y="3091"/>
                  </a:lnTo>
                  <a:lnTo>
                    <a:pt x="700" y="3095"/>
                  </a:lnTo>
                  <a:lnTo>
                    <a:pt x="700" y="3095"/>
                  </a:lnTo>
                  <a:lnTo>
                    <a:pt x="693" y="3100"/>
                  </a:lnTo>
                  <a:lnTo>
                    <a:pt x="686" y="3104"/>
                  </a:lnTo>
                  <a:lnTo>
                    <a:pt x="686" y="3104"/>
                  </a:lnTo>
                  <a:lnTo>
                    <a:pt x="674" y="3109"/>
                  </a:lnTo>
                  <a:lnTo>
                    <a:pt x="674" y="3109"/>
                  </a:lnTo>
                  <a:lnTo>
                    <a:pt x="659" y="3111"/>
                  </a:lnTo>
                  <a:lnTo>
                    <a:pt x="659" y="3111"/>
                  </a:lnTo>
                  <a:lnTo>
                    <a:pt x="644" y="3111"/>
                  </a:lnTo>
                  <a:lnTo>
                    <a:pt x="644" y="3111"/>
                  </a:lnTo>
                  <a:lnTo>
                    <a:pt x="632" y="3109"/>
                  </a:lnTo>
                  <a:lnTo>
                    <a:pt x="632" y="3109"/>
                  </a:lnTo>
                  <a:lnTo>
                    <a:pt x="625" y="3106"/>
                  </a:lnTo>
                  <a:lnTo>
                    <a:pt x="616" y="3101"/>
                  </a:lnTo>
                  <a:lnTo>
                    <a:pt x="616" y="3101"/>
                  </a:lnTo>
                  <a:lnTo>
                    <a:pt x="612" y="3100"/>
                  </a:lnTo>
                  <a:lnTo>
                    <a:pt x="612" y="3100"/>
                  </a:lnTo>
                  <a:lnTo>
                    <a:pt x="607" y="3097"/>
                  </a:lnTo>
                  <a:lnTo>
                    <a:pt x="607" y="3097"/>
                  </a:lnTo>
                  <a:lnTo>
                    <a:pt x="600" y="3091"/>
                  </a:lnTo>
                  <a:lnTo>
                    <a:pt x="384" y="2875"/>
                  </a:lnTo>
                  <a:lnTo>
                    <a:pt x="384" y="2875"/>
                  </a:lnTo>
                  <a:lnTo>
                    <a:pt x="375" y="2863"/>
                  </a:lnTo>
                  <a:lnTo>
                    <a:pt x="368" y="2851"/>
                  </a:lnTo>
                  <a:lnTo>
                    <a:pt x="365" y="2837"/>
                  </a:lnTo>
                  <a:lnTo>
                    <a:pt x="363" y="2823"/>
                  </a:lnTo>
                  <a:lnTo>
                    <a:pt x="365" y="2809"/>
                  </a:lnTo>
                  <a:lnTo>
                    <a:pt x="368" y="2795"/>
                  </a:lnTo>
                  <a:lnTo>
                    <a:pt x="375" y="2782"/>
                  </a:lnTo>
                  <a:lnTo>
                    <a:pt x="384" y="2772"/>
                  </a:lnTo>
                  <a:lnTo>
                    <a:pt x="384" y="2772"/>
                  </a:lnTo>
                  <a:lnTo>
                    <a:pt x="396" y="2761"/>
                  </a:lnTo>
                  <a:lnTo>
                    <a:pt x="409" y="2755"/>
                  </a:lnTo>
                  <a:lnTo>
                    <a:pt x="423" y="2751"/>
                  </a:lnTo>
                  <a:lnTo>
                    <a:pt x="437" y="2749"/>
                  </a:lnTo>
                  <a:lnTo>
                    <a:pt x="451" y="2751"/>
                  </a:lnTo>
                  <a:lnTo>
                    <a:pt x="464" y="2755"/>
                  </a:lnTo>
                  <a:lnTo>
                    <a:pt x="477" y="2761"/>
                  </a:lnTo>
                  <a:lnTo>
                    <a:pt x="489" y="2772"/>
                  </a:lnTo>
                  <a:lnTo>
                    <a:pt x="643" y="2925"/>
                  </a:lnTo>
                  <a:lnTo>
                    <a:pt x="878" y="2590"/>
                  </a:lnTo>
                  <a:lnTo>
                    <a:pt x="878" y="2590"/>
                  </a:lnTo>
                  <a:lnTo>
                    <a:pt x="886" y="2580"/>
                  </a:lnTo>
                  <a:lnTo>
                    <a:pt x="898" y="2571"/>
                  </a:lnTo>
                  <a:lnTo>
                    <a:pt x="912" y="2563"/>
                  </a:lnTo>
                  <a:lnTo>
                    <a:pt x="925" y="2560"/>
                  </a:lnTo>
                  <a:lnTo>
                    <a:pt x="938" y="2559"/>
                  </a:lnTo>
                  <a:lnTo>
                    <a:pt x="953" y="2560"/>
                  </a:lnTo>
                  <a:lnTo>
                    <a:pt x="966" y="2565"/>
                  </a:lnTo>
                  <a:lnTo>
                    <a:pt x="980" y="2572"/>
                  </a:lnTo>
                  <a:lnTo>
                    <a:pt x="980" y="2572"/>
                  </a:lnTo>
                  <a:lnTo>
                    <a:pt x="991" y="2583"/>
                  </a:lnTo>
                  <a:lnTo>
                    <a:pt x="1000" y="2593"/>
                  </a:lnTo>
                  <a:lnTo>
                    <a:pt x="1006" y="2606"/>
                  </a:lnTo>
                  <a:lnTo>
                    <a:pt x="1011" y="2619"/>
                  </a:lnTo>
                  <a:lnTo>
                    <a:pt x="1012" y="2634"/>
                  </a:lnTo>
                  <a:lnTo>
                    <a:pt x="1009" y="2649"/>
                  </a:lnTo>
                  <a:lnTo>
                    <a:pt x="1005" y="2662"/>
                  </a:lnTo>
                  <a:lnTo>
                    <a:pt x="999" y="2676"/>
                  </a:lnTo>
                  <a:lnTo>
                    <a:pt x="999" y="2676"/>
                  </a:lnTo>
                  <a:close/>
                  <a:moveTo>
                    <a:pt x="999" y="1947"/>
                  </a:moveTo>
                  <a:lnTo>
                    <a:pt x="714" y="2354"/>
                  </a:lnTo>
                  <a:lnTo>
                    <a:pt x="714" y="2354"/>
                  </a:lnTo>
                  <a:lnTo>
                    <a:pt x="711" y="2356"/>
                  </a:lnTo>
                  <a:lnTo>
                    <a:pt x="708" y="2359"/>
                  </a:lnTo>
                  <a:lnTo>
                    <a:pt x="708" y="2359"/>
                  </a:lnTo>
                  <a:lnTo>
                    <a:pt x="705" y="2362"/>
                  </a:lnTo>
                  <a:lnTo>
                    <a:pt x="705" y="2362"/>
                  </a:lnTo>
                  <a:lnTo>
                    <a:pt x="700" y="2367"/>
                  </a:lnTo>
                  <a:lnTo>
                    <a:pt x="700" y="2367"/>
                  </a:lnTo>
                  <a:lnTo>
                    <a:pt x="693" y="2371"/>
                  </a:lnTo>
                  <a:lnTo>
                    <a:pt x="686" y="2376"/>
                  </a:lnTo>
                  <a:lnTo>
                    <a:pt x="686" y="2376"/>
                  </a:lnTo>
                  <a:lnTo>
                    <a:pt x="674" y="2380"/>
                  </a:lnTo>
                  <a:lnTo>
                    <a:pt x="674" y="2380"/>
                  </a:lnTo>
                  <a:lnTo>
                    <a:pt x="659" y="2383"/>
                  </a:lnTo>
                  <a:lnTo>
                    <a:pt x="659" y="2383"/>
                  </a:lnTo>
                  <a:lnTo>
                    <a:pt x="644" y="2383"/>
                  </a:lnTo>
                  <a:lnTo>
                    <a:pt x="644" y="2383"/>
                  </a:lnTo>
                  <a:lnTo>
                    <a:pt x="632" y="2380"/>
                  </a:lnTo>
                  <a:lnTo>
                    <a:pt x="632" y="2380"/>
                  </a:lnTo>
                  <a:lnTo>
                    <a:pt x="625" y="2377"/>
                  </a:lnTo>
                  <a:lnTo>
                    <a:pt x="616" y="2373"/>
                  </a:lnTo>
                  <a:lnTo>
                    <a:pt x="616" y="2373"/>
                  </a:lnTo>
                  <a:lnTo>
                    <a:pt x="612" y="2371"/>
                  </a:lnTo>
                  <a:lnTo>
                    <a:pt x="612" y="2371"/>
                  </a:lnTo>
                  <a:lnTo>
                    <a:pt x="607" y="2368"/>
                  </a:lnTo>
                  <a:lnTo>
                    <a:pt x="607" y="2368"/>
                  </a:lnTo>
                  <a:lnTo>
                    <a:pt x="600" y="2362"/>
                  </a:lnTo>
                  <a:lnTo>
                    <a:pt x="384" y="2147"/>
                  </a:lnTo>
                  <a:lnTo>
                    <a:pt x="384" y="2147"/>
                  </a:lnTo>
                  <a:lnTo>
                    <a:pt x="375" y="2135"/>
                  </a:lnTo>
                  <a:lnTo>
                    <a:pt x="368" y="2123"/>
                  </a:lnTo>
                  <a:lnTo>
                    <a:pt x="365" y="2110"/>
                  </a:lnTo>
                  <a:lnTo>
                    <a:pt x="363" y="2095"/>
                  </a:lnTo>
                  <a:lnTo>
                    <a:pt x="365" y="2080"/>
                  </a:lnTo>
                  <a:lnTo>
                    <a:pt x="368" y="2067"/>
                  </a:lnTo>
                  <a:lnTo>
                    <a:pt x="375" y="2054"/>
                  </a:lnTo>
                  <a:lnTo>
                    <a:pt x="384" y="2043"/>
                  </a:lnTo>
                  <a:lnTo>
                    <a:pt x="384" y="2043"/>
                  </a:lnTo>
                  <a:lnTo>
                    <a:pt x="396" y="2033"/>
                  </a:lnTo>
                  <a:lnTo>
                    <a:pt x="409" y="2027"/>
                  </a:lnTo>
                  <a:lnTo>
                    <a:pt x="423" y="2023"/>
                  </a:lnTo>
                  <a:lnTo>
                    <a:pt x="437" y="2021"/>
                  </a:lnTo>
                  <a:lnTo>
                    <a:pt x="451" y="2023"/>
                  </a:lnTo>
                  <a:lnTo>
                    <a:pt x="464" y="2027"/>
                  </a:lnTo>
                  <a:lnTo>
                    <a:pt x="477" y="2033"/>
                  </a:lnTo>
                  <a:lnTo>
                    <a:pt x="489" y="2043"/>
                  </a:lnTo>
                  <a:lnTo>
                    <a:pt x="643" y="2197"/>
                  </a:lnTo>
                  <a:lnTo>
                    <a:pt x="878" y="1863"/>
                  </a:lnTo>
                  <a:lnTo>
                    <a:pt x="878" y="1863"/>
                  </a:lnTo>
                  <a:lnTo>
                    <a:pt x="886" y="1851"/>
                  </a:lnTo>
                  <a:lnTo>
                    <a:pt x="898" y="1842"/>
                  </a:lnTo>
                  <a:lnTo>
                    <a:pt x="912" y="1836"/>
                  </a:lnTo>
                  <a:lnTo>
                    <a:pt x="925" y="1832"/>
                  </a:lnTo>
                  <a:lnTo>
                    <a:pt x="938" y="1831"/>
                  </a:lnTo>
                  <a:lnTo>
                    <a:pt x="953" y="1832"/>
                  </a:lnTo>
                  <a:lnTo>
                    <a:pt x="966" y="1836"/>
                  </a:lnTo>
                  <a:lnTo>
                    <a:pt x="980" y="1844"/>
                  </a:lnTo>
                  <a:lnTo>
                    <a:pt x="980" y="1844"/>
                  </a:lnTo>
                  <a:lnTo>
                    <a:pt x="991" y="1854"/>
                  </a:lnTo>
                  <a:lnTo>
                    <a:pt x="1000" y="1866"/>
                  </a:lnTo>
                  <a:lnTo>
                    <a:pt x="1006" y="1878"/>
                  </a:lnTo>
                  <a:lnTo>
                    <a:pt x="1011" y="1891"/>
                  </a:lnTo>
                  <a:lnTo>
                    <a:pt x="1012" y="1906"/>
                  </a:lnTo>
                  <a:lnTo>
                    <a:pt x="1009" y="1921"/>
                  </a:lnTo>
                  <a:lnTo>
                    <a:pt x="1005" y="1934"/>
                  </a:lnTo>
                  <a:lnTo>
                    <a:pt x="999" y="1947"/>
                  </a:lnTo>
                  <a:lnTo>
                    <a:pt x="999" y="1947"/>
                  </a:lnTo>
                  <a:close/>
                  <a:moveTo>
                    <a:pt x="999" y="1219"/>
                  </a:moveTo>
                  <a:lnTo>
                    <a:pt x="714" y="1625"/>
                  </a:lnTo>
                  <a:lnTo>
                    <a:pt x="714" y="1625"/>
                  </a:lnTo>
                  <a:lnTo>
                    <a:pt x="711" y="1628"/>
                  </a:lnTo>
                  <a:lnTo>
                    <a:pt x="708" y="1631"/>
                  </a:lnTo>
                  <a:lnTo>
                    <a:pt x="708" y="1631"/>
                  </a:lnTo>
                  <a:lnTo>
                    <a:pt x="705" y="1634"/>
                  </a:lnTo>
                  <a:lnTo>
                    <a:pt x="705" y="1634"/>
                  </a:lnTo>
                  <a:lnTo>
                    <a:pt x="700" y="1638"/>
                  </a:lnTo>
                  <a:lnTo>
                    <a:pt x="700" y="1638"/>
                  </a:lnTo>
                  <a:lnTo>
                    <a:pt x="693" y="1643"/>
                  </a:lnTo>
                  <a:lnTo>
                    <a:pt x="686" y="1647"/>
                  </a:lnTo>
                  <a:lnTo>
                    <a:pt x="686" y="1647"/>
                  </a:lnTo>
                  <a:lnTo>
                    <a:pt x="674" y="1652"/>
                  </a:lnTo>
                  <a:lnTo>
                    <a:pt x="674" y="1652"/>
                  </a:lnTo>
                  <a:lnTo>
                    <a:pt x="659" y="1655"/>
                  </a:lnTo>
                  <a:lnTo>
                    <a:pt x="659" y="1655"/>
                  </a:lnTo>
                  <a:lnTo>
                    <a:pt x="644" y="1655"/>
                  </a:lnTo>
                  <a:lnTo>
                    <a:pt x="644" y="1655"/>
                  </a:lnTo>
                  <a:lnTo>
                    <a:pt x="632" y="1652"/>
                  </a:lnTo>
                  <a:lnTo>
                    <a:pt x="632" y="1652"/>
                  </a:lnTo>
                  <a:lnTo>
                    <a:pt x="625" y="1649"/>
                  </a:lnTo>
                  <a:lnTo>
                    <a:pt x="616" y="1646"/>
                  </a:lnTo>
                  <a:lnTo>
                    <a:pt x="616" y="1646"/>
                  </a:lnTo>
                  <a:lnTo>
                    <a:pt x="612" y="1643"/>
                  </a:lnTo>
                  <a:lnTo>
                    <a:pt x="612" y="1643"/>
                  </a:lnTo>
                  <a:lnTo>
                    <a:pt x="607" y="1640"/>
                  </a:lnTo>
                  <a:lnTo>
                    <a:pt x="607" y="1640"/>
                  </a:lnTo>
                  <a:lnTo>
                    <a:pt x="600" y="1634"/>
                  </a:lnTo>
                  <a:lnTo>
                    <a:pt x="384" y="1418"/>
                  </a:lnTo>
                  <a:lnTo>
                    <a:pt x="384" y="1418"/>
                  </a:lnTo>
                  <a:lnTo>
                    <a:pt x="375" y="1408"/>
                  </a:lnTo>
                  <a:lnTo>
                    <a:pt x="368" y="1395"/>
                  </a:lnTo>
                  <a:lnTo>
                    <a:pt x="365" y="1381"/>
                  </a:lnTo>
                  <a:lnTo>
                    <a:pt x="363" y="1367"/>
                  </a:lnTo>
                  <a:lnTo>
                    <a:pt x="365" y="1353"/>
                  </a:lnTo>
                  <a:lnTo>
                    <a:pt x="368" y="1339"/>
                  </a:lnTo>
                  <a:lnTo>
                    <a:pt x="375" y="1327"/>
                  </a:lnTo>
                  <a:lnTo>
                    <a:pt x="384" y="1315"/>
                  </a:lnTo>
                  <a:lnTo>
                    <a:pt x="384" y="1315"/>
                  </a:lnTo>
                  <a:lnTo>
                    <a:pt x="396" y="1305"/>
                  </a:lnTo>
                  <a:lnTo>
                    <a:pt x="409" y="1299"/>
                  </a:lnTo>
                  <a:lnTo>
                    <a:pt x="423" y="1294"/>
                  </a:lnTo>
                  <a:lnTo>
                    <a:pt x="437" y="1293"/>
                  </a:lnTo>
                  <a:lnTo>
                    <a:pt x="451" y="1294"/>
                  </a:lnTo>
                  <a:lnTo>
                    <a:pt x="464" y="1299"/>
                  </a:lnTo>
                  <a:lnTo>
                    <a:pt x="477" y="1305"/>
                  </a:lnTo>
                  <a:lnTo>
                    <a:pt x="489" y="1315"/>
                  </a:lnTo>
                  <a:lnTo>
                    <a:pt x="643" y="1469"/>
                  </a:lnTo>
                  <a:lnTo>
                    <a:pt x="878" y="1135"/>
                  </a:lnTo>
                  <a:lnTo>
                    <a:pt x="878" y="1135"/>
                  </a:lnTo>
                  <a:lnTo>
                    <a:pt x="886" y="1123"/>
                  </a:lnTo>
                  <a:lnTo>
                    <a:pt x="898" y="1114"/>
                  </a:lnTo>
                  <a:lnTo>
                    <a:pt x="912" y="1108"/>
                  </a:lnTo>
                  <a:lnTo>
                    <a:pt x="925" y="1104"/>
                  </a:lnTo>
                  <a:lnTo>
                    <a:pt x="938" y="1102"/>
                  </a:lnTo>
                  <a:lnTo>
                    <a:pt x="953" y="1104"/>
                  </a:lnTo>
                  <a:lnTo>
                    <a:pt x="966" y="1108"/>
                  </a:lnTo>
                  <a:lnTo>
                    <a:pt x="980" y="1115"/>
                  </a:lnTo>
                  <a:lnTo>
                    <a:pt x="980" y="1115"/>
                  </a:lnTo>
                  <a:lnTo>
                    <a:pt x="991" y="1126"/>
                  </a:lnTo>
                  <a:lnTo>
                    <a:pt x="1000" y="1138"/>
                  </a:lnTo>
                  <a:lnTo>
                    <a:pt x="1006" y="1149"/>
                  </a:lnTo>
                  <a:lnTo>
                    <a:pt x="1011" y="1164"/>
                  </a:lnTo>
                  <a:lnTo>
                    <a:pt x="1012" y="1178"/>
                  </a:lnTo>
                  <a:lnTo>
                    <a:pt x="1009" y="1192"/>
                  </a:lnTo>
                  <a:lnTo>
                    <a:pt x="1005" y="1206"/>
                  </a:lnTo>
                  <a:lnTo>
                    <a:pt x="999" y="1219"/>
                  </a:lnTo>
                  <a:lnTo>
                    <a:pt x="999" y="1219"/>
                  </a:lnTo>
                  <a:close/>
                </a:path>
              </a:pathLst>
            </a:custGeom>
            <a:grpFill/>
            <a:ln>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74" name="Group 73"/>
          <p:cNvGrpSpPr>
            <a:grpSpLocks noChangeAspect="1"/>
          </p:cNvGrpSpPr>
          <p:nvPr/>
        </p:nvGrpSpPr>
        <p:grpSpPr>
          <a:xfrm>
            <a:off x="450335" y="2695681"/>
            <a:ext cx="419626" cy="471038"/>
            <a:chOff x="3665538" y="5457825"/>
            <a:chExt cx="479425" cy="538163"/>
          </a:xfrm>
          <a:solidFill>
            <a:schemeClr val="bg2"/>
          </a:solidFill>
          <a:effectLst/>
        </p:grpSpPr>
        <p:sp>
          <p:nvSpPr>
            <p:cNvPr id="75" name="Freeform 184"/>
            <p:cNvSpPr>
              <a:spLocks/>
            </p:cNvSpPr>
            <p:nvPr/>
          </p:nvSpPr>
          <p:spPr bwMode="auto">
            <a:xfrm>
              <a:off x="3665538" y="5534025"/>
              <a:ext cx="385763" cy="461963"/>
            </a:xfrm>
            <a:custGeom>
              <a:avLst/>
              <a:gdLst>
                <a:gd name="T0" fmla="*/ 433 w 486"/>
                <a:gd name="T1" fmla="*/ 341 h 583"/>
                <a:gd name="T2" fmla="*/ 421 w 486"/>
                <a:gd name="T3" fmla="*/ 352 h 583"/>
                <a:gd name="T4" fmla="*/ 65 w 486"/>
                <a:gd name="T5" fmla="*/ 518 h 583"/>
                <a:gd name="T6" fmla="*/ 65 w 486"/>
                <a:gd name="T7" fmla="*/ 232 h 583"/>
                <a:gd name="T8" fmla="*/ 71 w 486"/>
                <a:gd name="T9" fmla="*/ 212 h 583"/>
                <a:gd name="T10" fmla="*/ 81 w 486"/>
                <a:gd name="T11" fmla="*/ 201 h 583"/>
                <a:gd name="T12" fmla="*/ 93 w 486"/>
                <a:gd name="T13" fmla="*/ 197 h 583"/>
                <a:gd name="T14" fmla="*/ 102 w 486"/>
                <a:gd name="T15" fmla="*/ 196 h 583"/>
                <a:gd name="T16" fmla="*/ 188 w 486"/>
                <a:gd name="T17" fmla="*/ 196 h 583"/>
                <a:gd name="T18" fmla="*/ 193 w 486"/>
                <a:gd name="T19" fmla="*/ 194 h 583"/>
                <a:gd name="T20" fmla="*/ 196 w 486"/>
                <a:gd name="T21" fmla="*/ 189 h 583"/>
                <a:gd name="T22" fmla="*/ 196 w 486"/>
                <a:gd name="T23" fmla="*/ 103 h 583"/>
                <a:gd name="T24" fmla="*/ 196 w 486"/>
                <a:gd name="T25" fmla="*/ 95 h 583"/>
                <a:gd name="T26" fmla="*/ 200 w 486"/>
                <a:gd name="T27" fmla="*/ 81 h 583"/>
                <a:gd name="T28" fmla="*/ 212 w 486"/>
                <a:gd name="T29" fmla="*/ 70 h 583"/>
                <a:gd name="T30" fmla="*/ 234 w 486"/>
                <a:gd name="T31" fmla="*/ 65 h 583"/>
                <a:gd name="T32" fmla="*/ 356 w 486"/>
                <a:gd name="T33" fmla="*/ 0 h 583"/>
                <a:gd name="T34" fmla="*/ 208 w 486"/>
                <a:gd name="T35" fmla="*/ 0 h 583"/>
                <a:gd name="T36" fmla="*/ 191 w 486"/>
                <a:gd name="T37" fmla="*/ 3 h 583"/>
                <a:gd name="T38" fmla="*/ 155 w 486"/>
                <a:gd name="T39" fmla="*/ 17 h 583"/>
                <a:gd name="T40" fmla="*/ 142 w 486"/>
                <a:gd name="T41" fmla="*/ 27 h 583"/>
                <a:gd name="T42" fmla="*/ 27 w 486"/>
                <a:gd name="T43" fmla="*/ 143 h 583"/>
                <a:gd name="T44" fmla="*/ 17 w 486"/>
                <a:gd name="T45" fmla="*/ 157 h 583"/>
                <a:gd name="T46" fmla="*/ 2 w 486"/>
                <a:gd name="T47" fmla="*/ 190 h 583"/>
                <a:gd name="T48" fmla="*/ 0 w 486"/>
                <a:gd name="T49" fmla="*/ 208 h 583"/>
                <a:gd name="T50" fmla="*/ 0 w 486"/>
                <a:gd name="T51" fmla="*/ 561 h 583"/>
                <a:gd name="T52" fmla="*/ 2 w 486"/>
                <a:gd name="T53" fmla="*/ 569 h 583"/>
                <a:gd name="T54" fmla="*/ 14 w 486"/>
                <a:gd name="T55" fmla="*/ 581 h 583"/>
                <a:gd name="T56" fmla="*/ 22 w 486"/>
                <a:gd name="T57" fmla="*/ 583 h 583"/>
                <a:gd name="T58" fmla="*/ 464 w 486"/>
                <a:gd name="T59" fmla="*/ 583 h 583"/>
                <a:gd name="T60" fmla="*/ 472 w 486"/>
                <a:gd name="T61" fmla="*/ 581 h 583"/>
                <a:gd name="T62" fmla="*/ 484 w 486"/>
                <a:gd name="T63" fmla="*/ 569 h 583"/>
                <a:gd name="T64" fmla="*/ 486 w 486"/>
                <a:gd name="T65" fmla="*/ 561 h 583"/>
                <a:gd name="T66" fmla="*/ 466 w 486"/>
                <a:gd name="T67" fmla="*/ 304 h 583"/>
                <a:gd name="T68" fmla="*/ 452 w 486"/>
                <a:gd name="T69" fmla="*/ 321 h 583"/>
                <a:gd name="T70" fmla="*/ 433 w 486"/>
                <a:gd name="T71" fmla="*/ 34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6" h="583">
                  <a:moveTo>
                    <a:pt x="433" y="341"/>
                  </a:moveTo>
                  <a:lnTo>
                    <a:pt x="433" y="341"/>
                  </a:lnTo>
                  <a:lnTo>
                    <a:pt x="433" y="341"/>
                  </a:lnTo>
                  <a:lnTo>
                    <a:pt x="421" y="352"/>
                  </a:lnTo>
                  <a:lnTo>
                    <a:pt x="421" y="518"/>
                  </a:lnTo>
                  <a:lnTo>
                    <a:pt x="65" y="518"/>
                  </a:lnTo>
                  <a:lnTo>
                    <a:pt x="65" y="232"/>
                  </a:lnTo>
                  <a:lnTo>
                    <a:pt x="65" y="232"/>
                  </a:lnTo>
                  <a:lnTo>
                    <a:pt x="66" y="221"/>
                  </a:lnTo>
                  <a:lnTo>
                    <a:pt x="71" y="212"/>
                  </a:lnTo>
                  <a:lnTo>
                    <a:pt x="75" y="205"/>
                  </a:lnTo>
                  <a:lnTo>
                    <a:pt x="81" y="201"/>
                  </a:lnTo>
                  <a:lnTo>
                    <a:pt x="88" y="199"/>
                  </a:lnTo>
                  <a:lnTo>
                    <a:pt x="93" y="197"/>
                  </a:lnTo>
                  <a:lnTo>
                    <a:pt x="102" y="196"/>
                  </a:lnTo>
                  <a:lnTo>
                    <a:pt x="102" y="196"/>
                  </a:lnTo>
                  <a:lnTo>
                    <a:pt x="188" y="196"/>
                  </a:lnTo>
                  <a:lnTo>
                    <a:pt x="188" y="196"/>
                  </a:lnTo>
                  <a:lnTo>
                    <a:pt x="191" y="196"/>
                  </a:lnTo>
                  <a:lnTo>
                    <a:pt x="193" y="194"/>
                  </a:lnTo>
                  <a:lnTo>
                    <a:pt x="195" y="192"/>
                  </a:lnTo>
                  <a:lnTo>
                    <a:pt x="196" y="189"/>
                  </a:lnTo>
                  <a:lnTo>
                    <a:pt x="196" y="189"/>
                  </a:lnTo>
                  <a:lnTo>
                    <a:pt x="196" y="103"/>
                  </a:lnTo>
                  <a:lnTo>
                    <a:pt x="196" y="103"/>
                  </a:lnTo>
                  <a:lnTo>
                    <a:pt x="196" y="95"/>
                  </a:lnTo>
                  <a:lnTo>
                    <a:pt x="197" y="88"/>
                  </a:lnTo>
                  <a:lnTo>
                    <a:pt x="200" y="81"/>
                  </a:lnTo>
                  <a:lnTo>
                    <a:pt x="205" y="74"/>
                  </a:lnTo>
                  <a:lnTo>
                    <a:pt x="212" y="70"/>
                  </a:lnTo>
                  <a:lnTo>
                    <a:pt x="220" y="66"/>
                  </a:lnTo>
                  <a:lnTo>
                    <a:pt x="234" y="65"/>
                  </a:lnTo>
                  <a:lnTo>
                    <a:pt x="308" y="65"/>
                  </a:lnTo>
                  <a:lnTo>
                    <a:pt x="356" y="0"/>
                  </a:lnTo>
                  <a:lnTo>
                    <a:pt x="208" y="0"/>
                  </a:lnTo>
                  <a:lnTo>
                    <a:pt x="208" y="0"/>
                  </a:lnTo>
                  <a:lnTo>
                    <a:pt x="200" y="0"/>
                  </a:lnTo>
                  <a:lnTo>
                    <a:pt x="191" y="3"/>
                  </a:lnTo>
                  <a:lnTo>
                    <a:pt x="173" y="8"/>
                  </a:lnTo>
                  <a:lnTo>
                    <a:pt x="155" y="17"/>
                  </a:lnTo>
                  <a:lnTo>
                    <a:pt x="149" y="22"/>
                  </a:lnTo>
                  <a:lnTo>
                    <a:pt x="142" y="27"/>
                  </a:lnTo>
                  <a:lnTo>
                    <a:pt x="27" y="143"/>
                  </a:lnTo>
                  <a:lnTo>
                    <a:pt x="27" y="143"/>
                  </a:lnTo>
                  <a:lnTo>
                    <a:pt x="22" y="149"/>
                  </a:lnTo>
                  <a:lnTo>
                    <a:pt x="17" y="157"/>
                  </a:lnTo>
                  <a:lnTo>
                    <a:pt x="8" y="173"/>
                  </a:lnTo>
                  <a:lnTo>
                    <a:pt x="2" y="190"/>
                  </a:lnTo>
                  <a:lnTo>
                    <a:pt x="0" y="200"/>
                  </a:lnTo>
                  <a:lnTo>
                    <a:pt x="0" y="208"/>
                  </a:lnTo>
                  <a:lnTo>
                    <a:pt x="0" y="561"/>
                  </a:lnTo>
                  <a:lnTo>
                    <a:pt x="0" y="561"/>
                  </a:lnTo>
                  <a:lnTo>
                    <a:pt x="0" y="565"/>
                  </a:lnTo>
                  <a:lnTo>
                    <a:pt x="2" y="569"/>
                  </a:lnTo>
                  <a:lnTo>
                    <a:pt x="7" y="576"/>
                  </a:lnTo>
                  <a:lnTo>
                    <a:pt x="14" y="581"/>
                  </a:lnTo>
                  <a:lnTo>
                    <a:pt x="18" y="583"/>
                  </a:lnTo>
                  <a:lnTo>
                    <a:pt x="22" y="583"/>
                  </a:lnTo>
                  <a:lnTo>
                    <a:pt x="464" y="583"/>
                  </a:lnTo>
                  <a:lnTo>
                    <a:pt x="464" y="583"/>
                  </a:lnTo>
                  <a:lnTo>
                    <a:pt x="468" y="583"/>
                  </a:lnTo>
                  <a:lnTo>
                    <a:pt x="472" y="581"/>
                  </a:lnTo>
                  <a:lnTo>
                    <a:pt x="479" y="576"/>
                  </a:lnTo>
                  <a:lnTo>
                    <a:pt x="484" y="569"/>
                  </a:lnTo>
                  <a:lnTo>
                    <a:pt x="486" y="565"/>
                  </a:lnTo>
                  <a:lnTo>
                    <a:pt x="486" y="561"/>
                  </a:lnTo>
                  <a:lnTo>
                    <a:pt x="486" y="277"/>
                  </a:lnTo>
                  <a:lnTo>
                    <a:pt x="466" y="304"/>
                  </a:lnTo>
                  <a:lnTo>
                    <a:pt x="466" y="304"/>
                  </a:lnTo>
                  <a:lnTo>
                    <a:pt x="452" y="321"/>
                  </a:lnTo>
                  <a:lnTo>
                    <a:pt x="443" y="332"/>
                  </a:lnTo>
                  <a:lnTo>
                    <a:pt x="433" y="341"/>
                  </a:lnTo>
                  <a:lnTo>
                    <a:pt x="433" y="3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76" name="Freeform 185"/>
            <p:cNvSpPr>
              <a:spLocks/>
            </p:cNvSpPr>
            <p:nvPr/>
          </p:nvSpPr>
          <p:spPr bwMode="auto">
            <a:xfrm>
              <a:off x="3859213" y="5827713"/>
              <a:ext cx="34925" cy="38100"/>
            </a:xfrm>
            <a:custGeom>
              <a:avLst/>
              <a:gdLst>
                <a:gd name="T0" fmla="*/ 15 w 45"/>
                <a:gd name="T1" fmla="*/ 8 h 48"/>
                <a:gd name="T2" fmla="*/ 15 w 45"/>
                <a:gd name="T3" fmla="*/ 8 h 48"/>
                <a:gd name="T4" fmla="*/ 4 w 45"/>
                <a:gd name="T5" fmla="*/ 0 h 48"/>
                <a:gd name="T6" fmla="*/ 0 w 45"/>
                <a:gd name="T7" fmla="*/ 33 h 48"/>
                <a:gd name="T8" fmla="*/ 0 w 45"/>
                <a:gd name="T9" fmla="*/ 33 h 48"/>
                <a:gd name="T10" fmla="*/ 0 w 45"/>
                <a:gd name="T11" fmla="*/ 40 h 48"/>
                <a:gd name="T12" fmla="*/ 2 w 45"/>
                <a:gd name="T13" fmla="*/ 44 h 48"/>
                <a:gd name="T14" fmla="*/ 3 w 45"/>
                <a:gd name="T15" fmla="*/ 47 h 48"/>
                <a:gd name="T16" fmla="*/ 7 w 45"/>
                <a:gd name="T17" fmla="*/ 48 h 48"/>
                <a:gd name="T18" fmla="*/ 7 w 45"/>
                <a:gd name="T19" fmla="*/ 48 h 48"/>
                <a:gd name="T20" fmla="*/ 13 w 45"/>
                <a:gd name="T21" fmla="*/ 47 h 48"/>
                <a:gd name="T22" fmla="*/ 18 w 45"/>
                <a:gd name="T23" fmla="*/ 44 h 48"/>
                <a:gd name="T24" fmla="*/ 45 w 45"/>
                <a:gd name="T25" fmla="*/ 24 h 48"/>
                <a:gd name="T26" fmla="*/ 45 w 45"/>
                <a:gd name="T27" fmla="*/ 24 h 48"/>
                <a:gd name="T28" fmla="*/ 30 w 45"/>
                <a:gd name="T29" fmla="*/ 17 h 48"/>
                <a:gd name="T30" fmla="*/ 15 w 45"/>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8">
                  <a:moveTo>
                    <a:pt x="15" y="8"/>
                  </a:moveTo>
                  <a:lnTo>
                    <a:pt x="15" y="8"/>
                  </a:lnTo>
                  <a:lnTo>
                    <a:pt x="4" y="0"/>
                  </a:lnTo>
                  <a:lnTo>
                    <a:pt x="0" y="33"/>
                  </a:lnTo>
                  <a:lnTo>
                    <a:pt x="0" y="33"/>
                  </a:lnTo>
                  <a:lnTo>
                    <a:pt x="0" y="40"/>
                  </a:lnTo>
                  <a:lnTo>
                    <a:pt x="2" y="44"/>
                  </a:lnTo>
                  <a:lnTo>
                    <a:pt x="3" y="47"/>
                  </a:lnTo>
                  <a:lnTo>
                    <a:pt x="7" y="48"/>
                  </a:lnTo>
                  <a:lnTo>
                    <a:pt x="7" y="48"/>
                  </a:lnTo>
                  <a:lnTo>
                    <a:pt x="13" y="47"/>
                  </a:lnTo>
                  <a:lnTo>
                    <a:pt x="18" y="44"/>
                  </a:lnTo>
                  <a:lnTo>
                    <a:pt x="45" y="24"/>
                  </a:lnTo>
                  <a:lnTo>
                    <a:pt x="45" y="24"/>
                  </a:lnTo>
                  <a:lnTo>
                    <a:pt x="30" y="17"/>
                  </a:lnTo>
                  <a:lnTo>
                    <a:pt x="15"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77" name="Freeform 186"/>
            <p:cNvSpPr>
              <a:spLocks/>
            </p:cNvSpPr>
            <p:nvPr/>
          </p:nvSpPr>
          <p:spPr bwMode="auto">
            <a:xfrm>
              <a:off x="3859213" y="5683250"/>
              <a:ext cx="153988" cy="141288"/>
            </a:xfrm>
            <a:custGeom>
              <a:avLst/>
              <a:gdLst>
                <a:gd name="T0" fmla="*/ 84 w 196"/>
                <a:gd name="T1" fmla="*/ 178 h 178"/>
                <a:gd name="T2" fmla="*/ 84 w 196"/>
                <a:gd name="T3" fmla="*/ 178 h 178"/>
                <a:gd name="T4" fmla="*/ 94 w 196"/>
                <a:gd name="T5" fmla="*/ 176 h 178"/>
                <a:gd name="T6" fmla="*/ 105 w 196"/>
                <a:gd name="T7" fmla="*/ 175 h 178"/>
                <a:gd name="T8" fmla="*/ 105 w 196"/>
                <a:gd name="T9" fmla="*/ 175 h 178"/>
                <a:gd name="T10" fmla="*/ 112 w 196"/>
                <a:gd name="T11" fmla="*/ 172 h 178"/>
                <a:gd name="T12" fmla="*/ 120 w 196"/>
                <a:gd name="T13" fmla="*/ 168 h 178"/>
                <a:gd name="T14" fmla="*/ 127 w 196"/>
                <a:gd name="T15" fmla="*/ 164 h 178"/>
                <a:gd name="T16" fmla="*/ 132 w 196"/>
                <a:gd name="T17" fmla="*/ 159 h 178"/>
                <a:gd name="T18" fmla="*/ 167 w 196"/>
                <a:gd name="T19" fmla="*/ 128 h 178"/>
                <a:gd name="T20" fmla="*/ 167 w 196"/>
                <a:gd name="T21" fmla="*/ 128 h 178"/>
                <a:gd name="T22" fmla="*/ 178 w 196"/>
                <a:gd name="T23" fmla="*/ 116 h 178"/>
                <a:gd name="T24" fmla="*/ 178 w 196"/>
                <a:gd name="T25" fmla="*/ 116 h 178"/>
                <a:gd name="T26" fmla="*/ 194 w 196"/>
                <a:gd name="T27" fmla="*/ 95 h 178"/>
                <a:gd name="T28" fmla="*/ 194 w 196"/>
                <a:gd name="T29" fmla="*/ 95 h 178"/>
                <a:gd name="T30" fmla="*/ 196 w 196"/>
                <a:gd name="T31" fmla="*/ 94 h 178"/>
                <a:gd name="T32" fmla="*/ 196 w 196"/>
                <a:gd name="T33" fmla="*/ 94 h 178"/>
                <a:gd name="T34" fmla="*/ 181 w 196"/>
                <a:gd name="T35" fmla="*/ 94 h 178"/>
                <a:gd name="T36" fmla="*/ 181 w 196"/>
                <a:gd name="T37" fmla="*/ 94 h 178"/>
                <a:gd name="T38" fmla="*/ 178 w 196"/>
                <a:gd name="T39" fmla="*/ 94 h 178"/>
                <a:gd name="T40" fmla="*/ 178 w 196"/>
                <a:gd name="T41" fmla="*/ 94 h 178"/>
                <a:gd name="T42" fmla="*/ 178 w 196"/>
                <a:gd name="T43" fmla="*/ 94 h 178"/>
                <a:gd name="T44" fmla="*/ 159 w 196"/>
                <a:gd name="T45" fmla="*/ 90 h 178"/>
                <a:gd name="T46" fmla="*/ 140 w 196"/>
                <a:gd name="T47" fmla="*/ 83 h 178"/>
                <a:gd name="T48" fmla="*/ 120 w 196"/>
                <a:gd name="T49" fmla="*/ 75 h 178"/>
                <a:gd name="T50" fmla="*/ 100 w 196"/>
                <a:gd name="T51" fmla="*/ 64 h 178"/>
                <a:gd name="T52" fmla="*/ 96 w 196"/>
                <a:gd name="T53" fmla="*/ 62 h 178"/>
                <a:gd name="T54" fmla="*/ 96 w 196"/>
                <a:gd name="T55" fmla="*/ 62 h 178"/>
                <a:gd name="T56" fmla="*/ 96 w 196"/>
                <a:gd name="T57" fmla="*/ 62 h 178"/>
                <a:gd name="T58" fmla="*/ 77 w 196"/>
                <a:gd name="T59" fmla="*/ 50 h 178"/>
                <a:gd name="T60" fmla="*/ 59 w 196"/>
                <a:gd name="T61" fmla="*/ 36 h 178"/>
                <a:gd name="T62" fmla="*/ 45 w 196"/>
                <a:gd name="T63" fmla="*/ 21 h 178"/>
                <a:gd name="T64" fmla="*/ 32 w 196"/>
                <a:gd name="T65" fmla="*/ 6 h 178"/>
                <a:gd name="T66" fmla="*/ 32 w 196"/>
                <a:gd name="T67" fmla="*/ 6 h 178"/>
                <a:gd name="T68" fmla="*/ 27 w 196"/>
                <a:gd name="T69" fmla="*/ 0 h 178"/>
                <a:gd name="T70" fmla="*/ 27 w 196"/>
                <a:gd name="T71" fmla="*/ 0 h 178"/>
                <a:gd name="T72" fmla="*/ 19 w 196"/>
                <a:gd name="T73" fmla="*/ 19 h 178"/>
                <a:gd name="T74" fmla="*/ 14 w 196"/>
                <a:gd name="T75" fmla="*/ 38 h 178"/>
                <a:gd name="T76" fmla="*/ 1 w 196"/>
                <a:gd name="T77" fmla="*/ 82 h 178"/>
                <a:gd name="T78" fmla="*/ 1 w 196"/>
                <a:gd name="T79" fmla="*/ 82 h 178"/>
                <a:gd name="T80" fmla="*/ 0 w 196"/>
                <a:gd name="T81" fmla="*/ 90 h 178"/>
                <a:gd name="T82" fmla="*/ 0 w 196"/>
                <a:gd name="T83" fmla="*/ 98 h 178"/>
                <a:gd name="T84" fmla="*/ 0 w 196"/>
                <a:gd name="T85" fmla="*/ 108 h 178"/>
                <a:gd name="T86" fmla="*/ 3 w 196"/>
                <a:gd name="T87" fmla="*/ 116 h 178"/>
                <a:gd name="T88" fmla="*/ 3 w 196"/>
                <a:gd name="T89" fmla="*/ 116 h 178"/>
                <a:gd name="T90" fmla="*/ 7 w 196"/>
                <a:gd name="T91" fmla="*/ 129 h 178"/>
                <a:gd name="T92" fmla="*/ 14 w 196"/>
                <a:gd name="T93" fmla="*/ 141 h 178"/>
                <a:gd name="T94" fmla="*/ 23 w 196"/>
                <a:gd name="T95" fmla="*/ 151 h 178"/>
                <a:gd name="T96" fmla="*/ 34 w 196"/>
                <a:gd name="T97" fmla="*/ 159 h 178"/>
                <a:gd name="T98" fmla="*/ 49 w 196"/>
                <a:gd name="T99" fmla="*/ 168 h 178"/>
                <a:gd name="T100" fmla="*/ 49 w 196"/>
                <a:gd name="T101" fmla="*/ 168 h 178"/>
                <a:gd name="T102" fmla="*/ 57 w 196"/>
                <a:gd name="T103" fmla="*/ 172 h 178"/>
                <a:gd name="T104" fmla="*/ 66 w 196"/>
                <a:gd name="T105" fmla="*/ 175 h 178"/>
                <a:gd name="T106" fmla="*/ 74 w 196"/>
                <a:gd name="T107" fmla="*/ 176 h 178"/>
                <a:gd name="T108" fmla="*/ 84 w 196"/>
                <a:gd name="T109" fmla="*/ 178 h 178"/>
                <a:gd name="T110" fmla="*/ 84 w 196"/>
                <a:gd name="T111"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178">
                  <a:moveTo>
                    <a:pt x="84" y="178"/>
                  </a:moveTo>
                  <a:lnTo>
                    <a:pt x="84" y="178"/>
                  </a:lnTo>
                  <a:lnTo>
                    <a:pt x="94" y="176"/>
                  </a:lnTo>
                  <a:lnTo>
                    <a:pt x="105" y="175"/>
                  </a:lnTo>
                  <a:lnTo>
                    <a:pt x="105" y="175"/>
                  </a:lnTo>
                  <a:lnTo>
                    <a:pt x="112" y="172"/>
                  </a:lnTo>
                  <a:lnTo>
                    <a:pt x="120" y="168"/>
                  </a:lnTo>
                  <a:lnTo>
                    <a:pt x="127" y="164"/>
                  </a:lnTo>
                  <a:lnTo>
                    <a:pt x="132" y="159"/>
                  </a:lnTo>
                  <a:lnTo>
                    <a:pt x="167" y="128"/>
                  </a:lnTo>
                  <a:lnTo>
                    <a:pt x="167" y="128"/>
                  </a:lnTo>
                  <a:lnTo>
                    <a:pt x="178" y="116"/>
                  </a:lnTo>
                  <a:lnTo>
                    <a:pt x="178" y="116"/>
                  </a:lnTo>
                  <a:lnTo>
                    <a:pt x="194" y="95"/>
                  </a:lnTo>
                  <a:lnTo>
                    <a:pt x="194" y="95"/>
                  </a:lnTo>
                  <a:lnTo>
                    <a:pt x="196" y="94"/>
                  </a:lnTo>
                  <a:lnTo>
                    <a:pt x="196" y="94"/>
                  </a:lnTo>
                  <a:lnTo>
                    <a:pt x="181" y="94"/>
                  </a:lnTo>
                  <a:lnTo>
                    <a:pt x="181" y="94"/>
                  </a:lnTo>
                  <a:lnTo>
                    <a:pt x="178" y="94"/>
                  </a:lnTo>
                  <a:lnTo>
                    <a:pt x="178" y="94"/>
                  </a:lnTo>
                  <a:lnTo>
                    <a:pt x="178" y="94"/>
                  </a:lnTo>
                  <a:lnTo>
                    <a:pt x="159" y="90"/>
                  </a:lnTo>
                  <a:lnTo>
                    <a:pt x="140" y="83"/>
                  </a:lnTo>
                  <a:lnTo>
                    <a:pt x="120" y="75"/>
                  </a:lnTo>
                  <a:lnTo>
                    <a:pt x="100" y="64"/>
                  </a:lnTo>
                  <a:lnTo>
                    <a:pt x="96" y="62"/>
                  </a:lnTo>
                  <a:lnTo>
                    <a:pt x="96" y="62"/>
                  </a:lnTo>
                  <a:lnTo>
                    <a:pt x="96" y="62"/>
                  </a:lnTo>
                  <a:lnTo>
                    <a:pt x="77" y="50"/>
                  </a:lnTo>
                  <a:lnTo>
                    <a:pt x="59" y="36"/>
                  </a:lnTo>
                  <a:lnTo>
                    <a:pt x="45" y="21"/>
                  </a:lnTo>
                  <a:lnTo>
                    <a:pt x="32" y="6"/>
                  </a:lnTo>
                  <a:lnTo>
                    <a:pt x="32" y="6"/>
                  </a:lnTo>
                  <a:lnTo>
                    <a:pt x="27" y="0"/>
                  </a:lnTo>
                  <a:lnTo>
                    <a:pt x="27" y="0"/>
                  </a:lnTo>
                  <a:lnTo>
                    <a:pt x="19" y="19"/>
                  </a:lnTo>
                  <a:lnTo>
                    <a:pt x="14" y="38"/>
                  </a:lnTo>
                  <a:lnTo>
                    <a:pt x="1" y="82"/>
                  </a:lnTo>
                  <a:lnTo>
                    <a:pt x="1" y="82"/>
                  </a:lnTo>
                  <a:lnTo>
                    <a:pt x="0" y="90"/>
                  </a:lnTo>
                  <a:lnTo>
                    <a:pt x="0" y="98"/>
                  </a:lnTo>
                  <a:lnTo>
                    <a:pt x="0" y="108"/>
                  </a:lnTo>
                  <a:lnTo>
                    <a:pt x="3" y="116"/>
                  </a:lnTo>
                  <a:lnTo>
                    <a:pt x="3" y="116"/>
                  </a:lnTo>
                  <a:lnTo>
                    <a:pt x="7" y="129"/>
                  </a:lnTo>
                  <a:lnTo>
                    <a:pt x="14" y="141"/>
                  </a:lnTo>
                  <a:lnTo>
                    <a:pt x="23" y="151"/>
                  </a:lnTo>
                  <a:lnTo>
                    <a:pt x="34" y="159"/>
                  </a:lnTo>
                  <a:lnTo>
                    <a:pt x="49" y="168"/>
                  </a:lnTo>
                  <a:lnTo>
                    <a:pt x="49" y="168"/>
                  </a:lnTo>
                  <a:lnTo>
                    <a:pt x="57" y="172"/>
                  </a:lnTo>
                  <a:lnTo>
                    <a:pt x="66" y="175"/>
                  </a:lnTo>
                  <a:lnTo>
                    <a:pt x="74" y="176"/>
                  </a:lnTo>
                  <a:lnTo>
                    <a:pt x="84" y="178"/>
                  </a:lnTo>
                  <a:lnTo>
                    <a:pt x="84"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78" name="Freeform 187"/>
            <p:cNvSpPr>
              <a:spLocks/>
            </p:cNvSpPr>
            <p:nvPr/>
          </p:nvSpPr>
          <p:spPr bwMode="auto">
            <a:xfrm>
              <a:off x="3897313" y="5457825"/>
              <a:ext cx="247650" cy="273050"/>
            </a:xfrm>
            <a:custGeom>
              <a:avLst/>
              <a:gdLst>
                <a:gd name="T0" fmla="*/ 251 w 311"/>
                <a:gd name="T1" fmla="*/ 57 h 345"/>
                <a:gd name="T2" fmla="*/ 260 w 311"/>
                <a:gd name="T3" fmla="*/ 42 h 345"/>
                <a:gd name="T4" fmla="*/ 263 w 311"/>
                <a:gd name="T5" fmla="*/ 31 h 345"/>
                <a:gd name="T6" fmla="*/ 263 w 311"/>
                <a:gd name="T7" fmla="*/ 20 h 345"/>
                <a:gd name="T8" fmla="*/ 258 w 311"/>
                <a:gd name="T9" fmla="*/ 11 h 345"/>
                <a:gd name="T10" fmla="*/ 249 w 311"/>
                <a:gd name="T11" fmla="*/ 4 h 345"/>
                <a:gd name="T12" fmla="*/ 243 w 311"/>
                <a:gd name="T13" fmla="*/ 2 h 345"/>
                <a:gd name="T14" fmla="*/ 236 w 311"/>
                <a:gd name="T15" fmla="*/ 0 h 345"/>
                <a:gd name="T16" fmla="*/ 222 w 311"/>
                <a:gd name="T17" fmla="*/ 4 h 345"/>
                <a:gd name="T18" fmla="*/ 212 w 311"/>
                <a:gd name="T19" fmla="*/ 14 h 345"/>
                <a:gd name="T20" fmla="*/ 202 w 311"/>
                <a:gd name="T21" fmla="*/ 30 h 345"/>
                <a:gd name="T22" fmla="*/ 191 w 311"/>
                <a:gd name="T23" fmla="*/ 30 h 345"/>
                <a:gd name="T24" fmla="*/ 164 w 311"/>
                <a:gd name="T25" fmla="*/ 35 h 345"/>
                <a:gd name="T26" fmla="*/ 148 w 311"/>
                <a:gd name="T27" fmla="*/ 47 h 345"/>
                <a:gd name="T28" fmla="*/ 108 w 311"/>
                <a:gd name="T29" fmla="*/ 97 h 345"/>
                <a:gd name="T30" fmla="*/ 12 w 311"/>
                <a:gd name="T31" fmla="*/ 223 h 345"/>
                <a:gd name="T32" fmla="*/ 0 w 311"/>
                <a:gd name="T33" fmla="*/ 240 h 345"/>
                <a:gd name="T34" fmla="*/ 0 w 311"/>
                <a:gd name="T35" fmla="*/ 246 h 345"/>
                <a:gd name="T36" fmla="*/ 0 w 311"/>
                <a:gd name="T37" fmla="*/ 251 h 345"/>
                <a:gd name="T38" fmla="*/ 5 w 311"/>
                <a:gd name="T39" fmla="*/ 263 h 345"/>
                <a:gd name="T40" fmla="*/ 11 w 311"/>
                <a:gd name="T41" fmla="*/ 271 h 345"/>
                <a:gd name="T42" fmla="*/ 35 w 311"/>
                <a:gd name="T43" fmla="*/ 297 h 345"/>
                <a:gd name="T44" fmla="*/ 67 w 311"/>
                <a:gd name="T45" fmla="*/ 320 h 345"/>
                <a:gd name="T46" fmla="*/ 67 w 311"/>
                <a:gd name="T47" fmla="*/ 320 h 345"/>
                <a:gd name="T48" fmla="*/ 98 w 311"/>
                <a:gd name="T49" fmla="*/ 335 h 345"/>
                <a:gd name="T50" fmla="*/ 128 w 311"/>
                <a:gd name="T51" fmla="*/ 343 h 345"/>
                <a:gd name="T52" fmla="*/ 139 w 311"/>
                <a:gd name="T53" fmla="*/ 344 h 345"/>
                <a:gd name="T54" fmla="*/ 147 w 311"/>
                <a:gd name="T55" fmla="*/ 345 h 345"/>
                <a:gd name="T56" fmla="*/ 156 w 311"/>
                <a:gd name="T57" fmla="*/ 344 h 345"/>
                <a:gd name="T58" fmla="*/ 164 w 311"/>
                <a:gd name="T59" fmla="*/ 343 h 345"/>
                <a:gd name="T60" fmla="*/ 170 w 311"/>
                <a:gd name="T61" fmla="*/ 339 h 345"/>
                <a:gd name="T62" fmla="*/ 193 w 311"/>
                <a:gd name="T63" fmla="*/ 286 h 345"/>
                <a:gd name="T64" fmla="*/ 262 w 311"/>
                <a:gd name="T65" fmla="*/ 120 h 345"/>
                <a:gd name="T66" fmla="*/ 266 w 311"/>
                <a:gd name="T67" fmla="*/ 97 h 345"/>
                <a:gd name="T68" fmla="*/ 271 w 311"/>
                <a:gd name="T69" fmla="*/ 100 h 345"/>
                <a:gd name="T70" fmla="*/ 278 w 311"/>
                <a:gd name="T71" fmla="*/ 107 h 345"/>
                <a:gd name="T72" fmla="*/ 283 w 311"/>
                <a:gd name="T73" fmla="*/ 116 h 345"/>
                <a:gd name="T74" fmla="*/ 284 w 311"/>
                <a:gd name="T75" fmla="*/ 127 h 345"/>
                <a:gd name="T76" fmla="*/ 282 w 311"/>
                <a:gd name="T77" fmla="*/ 138 h 345"/>
                <a:gd name="T78" fmla="*/ 244 w 311"/>
                <a:gd name="T79" fmla="*/ 231 h 345"/>
                <a:gd name="T80" fmla="*/ 239 w 311"/>
                <a:gd name="T81" fmla="*/ 231 h 345"/>
                <a:gd name="T82" fmla="*/ 227 w 311"/>
                <a:gd name="T83" fmla="*/ 234 h 345"/>
                <a:gd name="T84" fmla="*/ 217 w 311"/>
                <a:gd name="T85" fmla="*/ 244 h 345"/>
                <a:gd name="T86" fmla="*/ 209 w 311"/>
                <a:gd name="T87" fmla="*/ 265 h 345"/>
                <a:gd name="T88" fmla="*/ 206 w 311"/>
                <a:gd name="T89" fmla="*/ 274 h 345"/>
                <a:gd name="T90" fmla="*/ 209 w 311"/>
                <a:gd name="T91" fmla="*/ 283 h 345"/>
                <a:gd name="T92" fmla="*/ 213 w 311"/>
                <a:gd name="T93" fmla="*/ 290 h 345"/>
                <a:gd name="T94" fmla="*/ 221 w 311"/>
                <a:gd name="T95" fmla="*/ 296 h 345"/>
                <a:gd name="T96" fmla="*/ 225 w 311"/>
                <a:gd name="T97" fmla="*/ 297 h 345"/>
                <a:gd name="T98" fmla="*/ 231 w 311"/>
                <a:gd name="T99" fmla="*/ 298 h 345"/>
                <a:gd name="T100" fmla="*/ 240 w 311"/>
                <a:gd name="T101" fmla="*/ 296 h 345"/>
                <a:gd name="T102" fmla="*/ 249 w 311"/>
                <a:gd name="T103" fmla="*/ 287 h 345"/>
                <a:gd name="T104" fmla="*/ 252 w 311"/>
                <a:gd name="T105" fmla="*/ 283 h 345"/>
                <a:gd name="T106" fmla="*/ 307 w 311"/>
                <a:gd name="T107" fmla="*/ 147 h 345"/>
                <a:gd name="T108" fmla="*/ 311 w 311"/>
                <a:gd name="T109" fmla="*/ 127 h 345"/>
                <a:gd name="T110" fmla="*/ 309 w 311"/>
                <a:gd name="T111" fmla="*/ 107 h 345"/>
                <a:gd name="T112" fmla="*/ 299 w 311"/>
                <a:gd name="T113" fmla="*/ 89 h 345"/>
                <a:gd name="T114" fmla="*/ 284 w 311"/>
                <a:gd name="T115" fmla="*/ 7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345">
                  <a:moveTo>
                    <a:pt x="284" y="76"/>
                  </a:moveTo>
                  <a:lnTo>
                    <a:pt x="251" y="57"/>
                  </a:lnTo>
                  <a:lnTo>
                    <a:pt x="260" y="42"/>
                  </a:lnTo>
                  <a:lnTo>
                    <a:pt x="260" y="42"/>
                  </a:lnTo>
                  <a:lnTo>
                    <a:pt x="262" y="37"/>
                  </a:lnTo>
                  <a:lnTo>
                    <a:pt x="263" y="31"/>
                  </a:lnTo>
                  <a:lnTo>
                    <a:pt x="263" y="26"/>
                  </a:lnTo>
                  <a:lnTo>
                    <a:pt x="263" y="20"/>
                  </a:lnTo>
                  <a:lnTo>
                    <a:pt x="260" y="16"/>
                  </a:lnTo>
                  <a:lnTo>
                    <a:pt x="258" y="11"/>
                  </a:lnTo>
                  <a:lnTo>
                    <a:pt x="255" y="7"/>
                  </a:lnTo>
                  <a:lnTo>
                    <a:pt x="249" y="4"/>
                  </a:lnTo>
                  <a:lnTo>
                    <a:pt x="249" y="4"/>
                  </a:lnTo>
                  <a:lnTo>
                    <a:pt x="243" y="2"/>
                  </a:lnTo>
                  <a:lnTo>
                    <a:pt x="236" y="0"/>
                  </a:lnTo>
                  <a:lnTo>
                    <a:pt x="236" y="0"/>
                  </a:lnTo>
                  <a:lnTo>
                    <a:pt x="229" y="2"/>
                  </a:lnTo>
                  <a:lnTo>
                    <a:pt x="222" y="4"/>
                  </a:lnTo>
                  <a:lnTo>
                    <a:pt x="217" y="8"/>
                  </a:lnTo>
                  <a:lnTo>
                    <a:pt x="212" y="14"/>
                  </a:lnTo>
                  <a:lnTo>
                    <a:pt x="202" y="30"/>
                  </a:lnTo>
                  <a:lnTo>
                    <a:pt x="202" y="30"/>
                  </a:lnTo>
                  <a:lnTo>
                    <a:pt x="191" y="30"/>
                  </a:lnTo>
                  <a:lnTo>
                    <a:pt x="191" y="30"/>
                  </a:lnTo>
                  <a:lnTo>
                    <a:pt x="178" y="31"/>
                  </a:lnTo>
                  <a:lnTo>
                    <a:pt x="164" y="35"/>
                  </a:lnTo>
                  <a:lnTo>
                    <a:pt x="152" y="42"/>
                  </a:lnTo>
                  <a:lnTo>
                    <a:pt x="148" y="47"/>
                  </a:lnTo>
                  <a:lnTo>
                    <a:pt x="143" y="51"/>
                  </a:lnTo>
                  <a:lnTo>
                    <a:pt x="108" y="97"/>
                  </a:lnTo>
                  <a:lnTo>
                    <a:pt x="59" y="162"/>
                  </a:lnTo>
                  <a:lnTo>
                    <a:pt x="12" y="223"/>
                  </a:lnTo>
                  <a:lnTo>
                    <a:pt x="12" y="223"/>
                  </a:lnTo>
                  <a:lnTo>
                    <a:pt x="0" y="240"/>
                  </a:lnTo>
                  <a:lnTo>
                    <a:pt x="0" y="240"/>
                  </a:lnTo>
                  <a:lnTo>
                    <a:pt x="0" y="246"/>
                  </a:lnTo>
                  <a:lnTo>
                    <a:pt x="0" y="246"/>
                  </a:lnTo>
                  <a:lnTo>
                    <a:pt x="0" y="251"/>
                  </a:lnTo>
                  <a:lnTo>
                    <a:pt x="3" y="256"/>
                  </a:lnTo>
                  <a:lnTo>
                    <a:pt x="5" y="263"/>
                  </a:lnTo>
                  <a:lnTo>
                    <a:pt x="11" y="271"/>
                  </a:lnTo>
                  <a:lnTo>
                    <a:pt x="11" y="271"/>
                  </a:lnTo>
                  <a:lnTo>
                    <a:pt x="22" y="283"/>
                  </a:lnTo>
                  <a:lnTo>
                    <a:pt x="35" y="297"/>
                  </a:lnTo>
                  <a:lnTo>
                    <a:pt x="50" y="309"/>
                  </a:lnTo>
                  <a:lnTo>
                    <a:pt x="67" y="320"/>
                  </a:lnTo>
                  <a:lnTo>
                    <a:pt x="67" y="320"/>
                  </a:lnTo>
                  <a:lnTo>
                    <a:pt x="67" y="320"/>
                  </a:lnTo>
                  <a:lnTo>
                    <a:pt x="84" y="328"/>
                  </a:lnTo>
                  <a:lnTo>
                    <a:pt x="98" y="335"/>
                  </a:lnTo>
                  <a:lnTo>
                    <a:pt x="113" y="340"/>
                  </a:lnTo>
                  <a:lnTo>
                    <a:pt x="128" y="343"/>
                  </a:lnTo>
                  <a:lnTo>
                    <a:pt x="128" y="343"/>
                  </a:lnTo>
                  <a:lnTo>
                    <a:pt x="139" y="344"/>
                  </a:lnTo>
                  <a:lnTo>
                    <a:pt x="139" y="344"/>
                  </a:lnTo>
                  <a:lnTo>
                    <a:pt x="147" y="345"/>
                  </a:lnTo>
                  <a:lnTo>
                    <a:pt x="147" y="345"/>
                  </a:lnTo>
                  <a:lnTo>
                    <a:pt x="156" y="344"/>
                  </a:lnTo>
                  <a:lnTo>
                    <a:pt x="156" y="344"/>
                  </a:lnTo>
                  <a:lnTo>
                    <a:pt x="164" y="343"/>
                  </a:lnTo>
                  <a:lnTo>
                    <a:pt x="170" y="339"/>
                  </a:lnTo>
                  <a:lnTo>
                    <a:pt x="170" y="339"/>
                  </a:lnTo>
                  <a:lnTo>
                    <a:pt x="179" y="320"/>
                  </a:lnTo>
                  <a:lnTo>
                    <a:pt x="193" y="286"/>
                  </a:lnTo>
                  <a:lnTo>
                    <a:pt x="262" y="120"/>
                  </a:lnTo>
                  <a:lnTo>
                    <a:pt x="262" y="120"/>
                  </a:lnTo>
                  <a:lnTo>
                    <a:pt x="264" y="109"/>
                  </a:lnTo>
                  <a:lnTo>
                    <a:pt x="266" y="97"/>
                  </a:lnTo>
                  <a:lnTo>
                    <a:pt x="271" y="100"/>
                  </a:lnTo>
                  <a:lnTo>
                    <a:pt x="271" y="100"/>
                  </a:lnTo>
                  <a:lnTo>
                    <a:pt x="275" y="103"/>
                  </a:lnTo>
                  <a:lnTo>
                    <a:pt x="278" y="107"/>
                  </a:lnTo>
                  <a:lnTo>
                    <a:pt x="280" y="111"/>
                  </a:lnTo>
                  <a:lnTo>
                    <a:pt x="283" y="116"/>
                  </a:lnTo>
                  <a:lnTo>
                    <a:pt x="284" y="122"/>
                  </a:lnTo>
                  <a:lnTo>
                    <a:pt x="284" y="127"/>
                  </a:lnTo>
                  <a:lnTo>
                    <a:pt x="283" y="132"/>
                  </a:lnTo>
                  <a:lnTo>
                    <a:pt x="282" y="138"/>
                  </a:lnTo>
                  <a:lnTo>
                    <a:pt x="244" y="231"/>
                  </a:lnTo>
                  <a:lnTo>
                    <a:pt x="244" y="231"/>
                  </a:lnTo>
                  <a:lnTo>
                    <a:pt x="239" y="231"/>
                  </a:lnTo>
                  <a:lnTo>
                    <a:pt x="239" y="231"/>
                  </a:lnTo>
                  <a:lnTo>
                    <a:pt x="232" y="231"/>
                  </a:lnTo>
                  <a:lnTo>
                    <a:pt x="227" y="234"/>
                  </a:lnTo>
                  <a:lnTo>
                    <a:pt x="221" y="239"/>
                  </a:lnTo>
                  <a:lnTo>
                    <a:pt x="217" y="244"/>
                  </a:lnTo>
                  <a:lnTo>
                    <a:pt x="209" y="265"/>
                  </a:lnTo>
                  <a:lnTo>
                    <a:pt x="209" y="265"/>
                  </a:lnTo>
                  <a:lnTo>
                    <a:pt x="208" y="270"/>
                  </a:lnTo>
                  <a:lnTo>
                    <a:pt x="206" y="274"/>
                  </a:lnTo>
                  <a:lnTo>
                    <a:pt x="208" y="278"/>
                  </a:lnTo>
                  <a:lnTo>
                    <a:pt x="209" y="283"/>
                  </a:lnTo>
                  <a:lnTo>
                    <a:pt x="210" y="287"/>
                  </a:lnTo>
                  <a:lnTo>
                    <a:pt x="213" y="290"/>
                  </a:lnTo>
                  <a:lnTo>
                    <a:pt x="217" y="293"/>
                  </a:lnTo>
                  <a:lnTo>
                    <a:pt x="221" y="296"/>
                  </a:lnTo>
                  <a:lnTo>
                    <a:pt x="221" y="296"/>
                  </a:lnTo>
                  <a:lnTo>
                    <a:pt x="225" y="297"/>
                  </a:lnTo>
                  <a:lnTo>
                    <a:pt x="231" y="298"/>
                  </a:lnTo>
                  <a:lnTo>
                    <a:pt x="231" y="298"/>
                  </a:lnTo>
                  <a:lnTo>
                    <a:pt x="236" y="297"/>
                  </a:lnTo>
                  <a:lnTo>
                    <a:pt x="240" y="296"/>
                  </a:lnTo>
                  <a:lnTo>
                    <a:pt x="245" y="291"/>
                  </a:lnTo>
                  <a:lnTo>
                    <a:pt x="249" y="287"/>
                  </a:lnTo>
                  <a:lnTo>
                    <a:pt x="249" y="287"/>
                  </a:lnTo>
                  <a:lnTo>
                    <a:pt x="252" y="283"/>
                  </a:lnTo>
                  <a:lnTo>
                    <a:pt x="307" y="147"/>
                  </a:lnTo>
                  <a:lnTo>
                    <a:pt x="307" y="147"/>
                  </a:lnTo>
                  <a:lnTo>
                    <a:pt x="310" y="138"/>
                  </a:lnTo>
                  <a:lnTo>
                    <a:pt x="311" y="127"/>
                  </a:lnTo>
                  <a:lnTo>
                    <a:pt x="311" y="118"/>
                  </a:lnTo>
                  <a:lnTo>
                    <a:pt x="309" y="107"/>
                  </a:lnTo>
                  <a:lnTo>
                    <a:pt x="305" y="97"/>
                  </a:lnTo>
                  <a:lnTo>
                    <a:pt x="299" y="89"/>
                  </a:lnTo>
                  <a:lnTo>
                    <a:pt x="293" y="83"/>
                  </a:lnTo>
                  <a:lnTo>
                    <a:pt x="284" y="76"/>
                  </a:lnTo>
                  <a:lnTo>
                    <a:pt x="284"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53" name="Rectangle 52"/>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Learn more</a:t>
            </a:r>
            <a:endParaRPr lang="en-US" sz="2400" b="1" kern="0" dirty="0">
              <a:solidFill>
                <a:srgbClr val="FFFFFF"/>
              </a:solidFill>
            </a:endParaRPr>
          </a:p>
        </p:txBody>
      </p:sp>
      <p:sp>
        <p:nvSpPr>
          <p:cNvPr id="54" name="Rectangle 53"/>
          <p:cNvSpPr/>
          <p:nvPr/>
        </p:nvSpPr>
        <p:spPr>
          <a:xfrm>
            <a:off x="4681276" y="142877"/>
            <a:ext cx="4375428"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Recommended reading</a:t>
            </a:r>
            <a:endParaRPr lang="en-US" sz="2000" kern="0" dirty="0">
              <a:solidFill>
                <a:srgbClr val="676767"/>
              </a:solidFill>
            </a:endParaRPr>
          </a:p>
        </p:txBody>
      </p:sp>
      <p:sp>
        <p:nvSpPr>
          <p:cNvPr id="55" name="Isosceles Triangle 54"/>
          <p:cNvSpPr/>
          <p:nvPr/>
        </p:nvSpPr>
        <p:spPr>
          <a:xfrm rot="5400000">
            <a:off x="462640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56" name="Rectangle 55"/>
          <p:cNvSpPr/>
          <p:nvPr/>
        </p:nvSpPr>
        <p:spPr>
          <a:xfrm>
            <a:off x="1044098" y="3301982"/>
            <a:ext cx="6006318" cy="587605"/>
          </a:xfrm>
          <a:prstGeom prst="rect">
            <a:avLst/>
          </a:prstGeom>
          <a:solidFill>
            <a:srgbClr val="F3F3F4"/>
          </a:solidFill>
          <a:ln w="25400" cap="flat" cmpd="sng" algn="ctr">
            <a:noFill/>
            <a:prstDash val="solid"/>
          </a:ln>
          <a:effectLst/>
        </p:spPr>
        <p:txBody>
          <a:bodyPr lIns="274320" rtlCol="0" anchor="ctr"/>
          <a:lstStyle/>
          <a:p>
            <a:pPr fontAlgn="auto">
              <a:spcBef>
                <a:spcPts val="0"/>
              </a:spcBef>
              <a:spcAft>
                <a:spcPts val="0"/>
              </a:spcAft>
              <a:defRPr/>
            </a:pPr>
            <a:r>
              <a:rPr lang="en-US" b="1" kern="0" dirty="0" smtClean="0">
                <a:solidFill>
                  <a:srgbClr val="FFFFFF">
                    <a:lumMod val="50000"/>
                  </a:srgbClr>
                </a:solidFill>
              </a:rPr>
              <a:t>Common Sense Guide to Mitigating Insider Threats</a:t>
            </a:r>
            <a:endParaRPr lang="en-US" b="1" kern="0" dirty="0">
              <a:solidFill>
                <a:srgbClr val="FFFFFF">
                  <a:lumMod val="50000"/>
                </a:srgbClr>
              </a:solidFill>
            </a:endParaRPr>
          </a:p>
          <a:p>
            <a:pPr fontAlgn="auto">
              <a:spcBef>
                <a:spcPts val="0"/>
              </a:spcBef>
              <a:spcAft>
                <a:spcPts val="0"/>
              </a:spcAft>
              <a:defRPr/>
            </a:pPr>
            <a:r>
              <a:rPr lang="en-US" sz="1400" kern="0" dirty="0">
                <a:solidFill>
                  <a:srgbClr val="FFFFFF">
                    <a:lumMod val="50000"/>
                  </a:srgbClr>
                </a:solidFill>
              </a:rPr>
              <a:t>http://www.sei.cmu.edu</a:t>
            </a:r>
          </a:p>
        </p:txBody>
      </p:sp>
      <p:sp>
        <p:nvSpPr>
          <p:cNvPr id="57" name="Rectangle 56"/>
          <p:cNvSpPr/>
          <p:nvPr/>
        </p:nvSpPr>
        <p:spPr>
          <a:xfrm flipH="1">
            <a:off x="1011506" y="3308617"/>
            <a:ext cx="53406" cy="579939"/>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58" name="Isosceles Triangle 57"/>
          <p:cNvSpPr/>
          <p:nvPr/>
        </p:nvSpPr>
        <p:spPr>
          <a:xfrm rot="5400000">
            <a:off x="973136" y="3529554"/>
            <a:ext cx="269322" cy="129660"/>
          </a:xfrm>
          <a:prstGeom prst="triangle">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ea typeface="ＭＳ Ｐゴシック" charset="0"/>
              <a:cs typeface="ＭＳ Ｐゴシック" charset="0"/>
            </a:endParaRPr>
          </a:p>
        </p:txBody>
      </p:sp>
      <p:sp>
        <p:nvSpPr>
          <p:cNvPr id="79" name="Rectangle 78"/>
          <p:cNvSpPr/>
          <p:nvPr/>
        </p:nvSpPr>
        <p:spPr>
          <a:xfrm>
            <a:off x="314587" y="3300951"/>
            <a:ext cx="644635" cy="587605"/>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endParaRPr lang="en-US" kern="0" dirty="0">
              <a:solidFill>
                <a:srgbClr val="FFFFFF"/>
              </a:solidFill>
              <a:latin typeface="Arial"/>
              <a:cs typeface="+mn-cs"/>
            </a:endParaRPr>
          </a:p>
        </p:txBody>
      </p:sp>
      <p:pic>
        <p:nvPicPr>
          <p:cNvPr id="4" name="Picture 3"/>
          <p:cNvPicPr>
            <a:picLocks noChangeAspect="1"/>
          </p:cNvPicPr>
          <p:nvPr/>
        </p:nvPicPr>
        <p:blipFill>
          <a:blip r:embed="rId5"/>
          <a:stretch>
            <a:fillRect/>
          </a:stretch>
        </p:blipFill>
        <p:spPr>
          <a:xfrm>
            <a:off x="322024" y="3328550"/>
            <a:ext cx="629124" cy="535920"/>
          </a:xfrm>
          <a:prstGeom prst="rect">
            <a:avLst/>
          </a:prstGeom>
        </p:spPr>
      </p:pic>
      <p:pic>
        <p:nvPicPr>
          <p:cNvPr id="5" name="Picture 4"/>
          <p:cNvPicPr>
            <a:picLocks noChangeAspect="1"/>
          </p:cNvPicPr>
          <p:nvPr/>
        </p:nvPicPr>
        <p:blipFill>
          <a:blip r:embed="rId6"/>
          <a:stretch>
            <a:fillRect/>
          </a:stretch>
        </p:blipFill>
        <p:spPr>
          <a:xfrm>
            <a:off x="7058627" y="3373044"/>
            <a:ext cx="1998077" cy="470846"/>
          </a:xfrm>
          <a:prstGeom prst="rect">
            <a:avLst/>
          </a:prstGeom>
        </p:spPr>
      </p:pic>
      <p:sp>
        <p:nvSpPr>
          <p:cNvPr id="85" name="Rectangle 84"/>
          <p:cNvSpPr/>
          <p:nvPr/>
        </p:nvSpPr>
        <p:spPr>
          <a:xfrm>
            <a:off x="313656" y="3968729"/>
            <a:ext cx="8830343" cy="579206"/>
          </a:xfrm>
          <a:prstGeom prst="rect">
            <a:avLst/>
          </a:prstGeom>
          <a:solidFill>
            <a:srgbClr val="365D8F"/>
          </a:solidFill>
          <a:ln w="25400" cap="flat" cmpd="sng" algn="ctr">
            <a:noFill/>
            <a:prstDash val="solid"/>
          </a:ln>
          <a:effectLst/>
        </p:spPr>
        <p:txBody>
          <a:bodyPr lIns="0" tIns="45720" rIns="0" bIns="45720" rtlCol="0" anchor="ctr"/>
          <a:lstStyle/>
          <a:p>
            <a:pPr algn="ctr" defTabSz="914378" fontAlgn="auto">
              <a:spcBef>
                <a:spcPts val="0"/>
              </a:spcBef>
              <a:spcAft>
                <a:spcPts val="0"/>
              </a:spcAft>
            </a:pPr>
            <a:r>
              <a:rPr lang="en-US" kern="0" dirty="0">
                <a:solidFill>
                  <a:srgbClr val="FFFFFF"/>
                </a:solidFill>
                <a:latin typeface="Arial"/>
                <a:cs typeface="+mn-cs"/>
              </a:rPr>
              <a:t>www.cisco.com/go/security</a:t>
            </a:r>
          </a:p>
        </p:txBody>
      </p:sp>
    </p:spTree>
    <p:extLst>
      <p:ext uri="{BB962C8B-B14F-4D97-AF65-F5344CB8AC3E}">
        <p14:creationId xmlns:p14="http://schemas.microsoft.com/office/powerpoint/2010/main" val="211011605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9274"/>
            <a:ext cx="9143999" cy="400110"/>
          </a:xfrm>
          <a:prstGeom prst="rect">
            <a:avLst/>
          </a:prstGeom>
          <a:noFill/>
        </p:spPr>
        <p:txBody>
          <a:bodyPr wrap="square" rtlCol="0">
            <a:spAutoFit/>
          </a:bodyPr>
          <a:lstStyle/>
          <a:p>
            <a:pPr algn="ctr" defTabSz="457189"/>
            <a:r>
              <a:rPr lang="en-US" sz="2000" dirty="0" smtClean="0">
                <a:solidFill>
                  <a:srgbClr val="FFFFFF"/>
                </a:solidFill>
                <a:latin typeface="Arial"/>
                <a:cs typeface="+mn-cs"/>
              </a:rPr>
              <a:t>Effective Security Made Simple</a:t>
            </a:r>
            <a:endParaRPr lang="en-US" sz="2000" dirty="0">
              <a:solidFill>
                <a:srgbClr val="FFFFFF"/>
              </a:solidFill>
              <a:latin typeface="Arial"/>
              <a:cs typeface="+mn-cs"/>
            </a:endParaRPr>
          </a:p>
        </p:txBody>
      </p:sp>
    </p:spTree>
    <p:extLst>
      <p:ext uri="{BB962C8B-B14F-4D97-AF65-F5344CB8AC3E}">
        <p14:creationId xmlns:p14="http://schemas.microsoft.com/office/powerpoint/2010/main" val="12233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Internal Security Threats</a:t>
            </a:r>
            <a:endParaRPr lang="en-US" dirty="0"/>
          </a:p>
        </p:txBody>
      </p:sp>
    </p:spTree>
    <p:extLst>
      <p:ext uri="{BB962C8B-B14F-4D97-AF65-F5344CB8AC3E}">
        <p14:creationId xmlns:p14="http://schemas.microsoft.com/office/powerpoint/2010/main" val="329106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flipH="1">
            <a:off x="55983" y="790196"/>
            <a:ext cx="9052779" cy="3787127"/>
            <a:chOff x="2286000" y="2320926"/>
            <a:chExt cx="7620000" cy="3884612"/>
          </a:xfrm>
          <a:solidFill>
            <a:schemeClr val="bg2">
              <a:lumMod val="95000"/>
            </a:schemeClr>
          </a:solidFill>
        </p:grpSpPr>
        <p:sp>
          <p:nvSpPr>
            <p:cNvPr id="111" name="Freeform 6"/>
            <p:cNvSpPr>
              <a:spLocks noEditPoints="1"/>
            </p:cNvSpPr>
            <p:nvPr/>
          </p:nvSpPr>
          <p:spPr bwMode="auto">
            <a:xfrm>
              <a:off x="4054475" y="3709988"/>
              <a:ext cx="1030288" cy="2493963"/>
            </a:xfrm>
            <a:custGeom>
              <a:avLst/>
              <a:gdLst>
                <a:gd name="T0" fmla="*/ 245 w 649"/>
                <a:gd name="T1" fmla="*/ 35 h 1571"/>
                <a:gd name="T2" fmla="*/ 38 w 649"/>
                <a:gd name="T3" fmla="*/ 55 h 1571"/>
                <a:gd name="T4" fmla="*/ 298 w 649"/>
                <a:gd name="T5" fmla="*/ 1539 h 1571"/>
                <a:gd name="T6" fmla="*/ 608 w 649"/>
                <a:gd name="T7" fmla="*/ 1539 h 1571"/>
                <a:gd name="T8" fmla="*/ 245 w 649"/>
                <a:gd name="T9" fmla="*/ 35 h 1571"/>
                <a:gd name="T10" fmla="*/ 269 w 649"/>
                <a:gd name="T11" fmla="*/ 0 h 1571"/>
                <a:gd name="T12" fmla="*/ 649 w 649"/>
                <a:gd name="T13" fmla="*/ 1571 h 1571"/>
                <a:gd name="T14" fmla="*/ 271 w 649"/>
                <a:gd name="T15" fmla="*/ 1571 h 1571"/>
                <a:gd name="T16" fmla="*/ 0 w 649"/>
                <a:gd name="T17" fmla="*/ 26 h 1571"/>
                <a:gd name="T18" fmla="*/ 269 w 649"/>
                <a:gd name="T1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9" h="1571">
                  <a:moveTo>
                    <a:pt x="245" y="35"/>
                  </a:moveTo>
                  <a:lnTo>
                    <a:pt x="38" y="55"/>
                  </a:lnTo>
                  <a:lnTo>
                    <a:pt x="298" y="1539"/>
                  </a:lnTo>
                  <a:lnTo>
                    <a:pt x="608" y="1539"/>
                  </a:lnTo>
                  <a:lnTo>
                    <a:pt x="245" y="35"/>
                  </a:lnTo>
                  <a:close/>
                  <a:moveTo>
                    <a:pt x="269" y="0"/>
                  </a:moveTo>
                  <a:lnTo>
                    <a:pt x="649" y="1571"/>
                  </a:lnTo>
                  <a:lnTo>
                    <a:pt x="271" y="1571"/>
                  </a:lnTo>
                  <a:lnTo>
                    <a:pt x="0" y="2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
            <p:cNvSpPr>
              <a:spLocks noEditPoints="1"/>
            </p:cNvSpPr>
            <p:nvPr/>
          </p:nvSpPr>
          <p:spPr bwMode="auto">
            <a:xfrm>
              <a:off x="4535488" y="3659188"/>
              <a:ext cx="1230313" cy="2544763"/>
            </a:xfrm>
            <a:custGeom>
              <a:avLst/>
              <a:gdLst>
                <a:gd name="T0" fmla="*/ 254 w 775"/>
                <a:gd name="T1" fmla="*/ 35 h 1603"/>
                <a:gd name="T2" fmla="*/ 40 w 775"/>
                <a:gd name="T3" fmla="*/ 57 h 1603"/>
                <a:gd name="T4" fmla="*/ 416 w 775"/>
                <a:gd name="T5" fmla="*/ 1571 h 1603"/>
                <a:gd name="T6" fmla="*/ 731 w 775"/>
                <a:gd name="T7" fmla="*/ 1571 h 1603"/>
                <a:gd name="T8" fmla="*/ 254 w 775"/>
                <a:gd name="T9" fmla="*/ 35 h 1603"/>
                <a:gd name="T10" fmla="*/ 276 w 775"/>
                <a:gd name="T11" fmla="*/ 0 h 1603"/>
                <a:gd name="T12" fmla="*/ 775 w 775"/>
                <a:gd name="T13" fmla="*/ 1603 h 1603"/>
                <a:gd name="T14" fmla="*/ 391 w 775"/>
                <a:gd name="T15" fmla="*/ 1603 h 1603"/>
                <a:gd name="T16" fmla="*/ 0 w 775"/>
                <a:gd name="T17" fmla="*/ 27 h 1603"/>
                <a:gd name="T18" fmla="*/ 276 w 775"/>
                <a:gd name="T19" fmla="*/ 0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5" h="1603">
                  <a:moveTo>
                    <a:pt x="254" y="35"/>
                  </a:moveTo>
                  <a:lnTo>
                    <a:pt x="40" y="57"/>
                  </a:lnTo>
                  <a:lnTo>
                    <a:pt x="416" y="1571"/>
                  </a:lnTo>
                  <a:lnTo>
                    <a:pt x="731" y="1571"/>
                  </a:lnTo>
                  <a:lnTo>
                    <a:pt x="254" y="35"/>
                  </a:lnTo>
                  <a:close/>
                  <a:moveTo>
                    <a:pt x="276" y="0"/>
                  </a:moveTo>
                  <a:lnTo>
                    <a:pt x="775" y="1603"/>
                  </a:lnTo>
                  <a:lnTo>
                    <a:pt x="391" y="1603"/>
                  </a:lnTo>
                  <a:lnTo>
                    <a:pt x="0" y="27"/>
                  </a:lnTo>
                  <a:lnTo>
                    <a:pt x="2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8"/>
            <p:cNvSpPr>
              <a:spLocks/>
            </p:cNvSpPr>
            <p:nvPr/>
          </p:nvSpPr>
          <p:spPr bwMode="auto">
            <a:xfrm>
              <a:off x="6242050" y="5697538"/>
              <a:ext cx="555625" cy="506413"/>
            </a:xfrm>
            <a:custGeom>
              <a:avLst/>
              <a:gdLst>
                <a:gd name="T0" fmla="*/ 247 w 350"/>
                <a:gd name="T1" fmla="*/ 0 h 319"/>
                <a:gd name="T2" fmla="*/ 350 w 350"/>
                <a:gd name="T3" fmla="*/ 319 h 319"/>
                <a:gd name="T4" fmla="*/ 84 w 350"/>
                <a:gd name="T5" fmla="*/ 319 h 319"/>
                <a:gd name="T6" fmla="*/ 0 w 350"/>
                <a:gd name="T7" fmla="*/ 23 h 319"/>
                <a:gd name="T8" fmla="*/ 247 w 350"/>
                <a:gd name="T9" fmla="*/ 0 h 319"/>
              </a:gdLst>
              <a:ahLst/>
              <a:cxnLst>
                <a:cxn ang="0">
                  <a:pos x="T0" y="T1"/>
                </a:cxn>
                <a:cxn ang="0">
                  <a:pos x="T2" y="T3"/>
                </a:cxn>
                <a:cxn ang="0">
                  <a:pos x="T4" y="T5"/>
                </a:cxn>
                <a:cxn ang="0">
                  <a:pos x="T6" y="T7"/>
                </a:cxn>
                <a:cxn ang="0">
                  <a:pos x="T8" y="T9"/>
                </a:cxn>
              </a:cxnLst>
              <a:rect l="0" t="0" r="r" b="b"/>
              <a:pathLst>
                <a:path w="350" h="319">
                  <a:moveTo>
                    <a:pt x="247" y="0"/>
                  </a:moveTo>
                  <a:lnTo>
                    <a:pt x="350" y="319"/>
                  </a:lnTo>
                  <a:lnTo>
                    <a:pt x="84" y="319"/>
                  </a:lnTo>
                  <a:lnTo>
                    <a:pt x="0" y="23"/>
                  </a:lnTo>
                  <a:lnTo>
                    <a:pt x="2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9"/>
            <p:cNvSpPr>
              <a:spLocks/>
            </p:cNvSpPr>
            <p:nvPr/>
          </p:nvSpPr>
          <p:spPr bwMode="auto">
            <a:xfrm>
              <a:off x="5759450" y="4419601"/>
              <a:ext cx="387350" cy="350838"/>
            </a:xfrm>
            <a:custGeom>
              <a:avLst/>
              <a:gdLst>
                <a:gd name="T0" fmla="*/ 180 w 244"/>
                <a:gd name="T1" fmla="*/ 0 h 221"/>
                <a:gd name="T2" fmla="*/ 244 w 244"/>
                <a:gd name="T3" fmla="*/ 205 h 221"/>
                <a:gd name="T4" fmla="*/ 58 w 244"/>
                <a:gd name="T5" fmla="*/ 221 h 221"/>
                <a:gd name="T6" fmla="*/ 0 w 244"/>
                <a:gd name="T7" fmla="*/ 14 h 221"/>
                <a:gd name="T8" fmla="*/ 180 w 244"/>
                <a:gd name="T9" fmla="*/ 0 h 221"/>
              </a:gdLst>
              <a:ahLst/>
              <a:cxnLst>
                <a:cxn ang="0">
                  <a:pos x="T0" y="T1"/>
                </a:cxn>
                <a:cxn ang="0">
                  <a:pos x="T2" y="T3"/>
                </a:cxn>
                <a:cxn ang="0">
                  <a:pos x="T4" y="T5"/>
                </a:cxn>
                <a:cxn ang="0">
                  <a:pos x="T6" y="T7"/>
                </a:cxn>
                <a:cxn ang="0">
                  <a:pos x="T8" y="T9"/>
                </a:cxn>
              </a:cxnLst>
              <a:rect l="0" t="0" r="r" b="b"/>
              <a:pathLst>
                <a:path w="244" h="221">
                  <a:moveTo>
                    <a:pt x="180" y="0"/>
                  </a:moveTo>
                  <a:lnTo>
                    <a:pt x="244" y="205"/>
                  </a:lnTo>
                  <a:lnTo>
                    <a:pt x="58" y="221"/>
                  </a:lnTo>
                  <a:lnTo>
                    <a:pt x="0" y="14"/>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0"/>
            <p:cNvSpPr>
              <a:spLocks/>
            </p:cNvSpPr>
            <p:nvPr/>
          </p:nvSpPr>
          <p:spPr bwMode="auto">
            <a:xfrm>
              <a:off x="5627688" y="3821113"/>
              <a:ext cx="419100" cy="314325"/>
            </a:xfrm>
            <a:custGeom>
              <a:avLst/>
              <a:gdLst>
                <a:gd name="T0" fmla="*/ 208 w 264"/>
                <a:gd name="T1" fmla="*/ 0 h 198"/>
                <a:gd name="T2" fmla="*/ 264 w 264"/>
                <a:gd name="T3" fmla="*/ 180 h 198"/>
                <a:gd name="T4" fmla="*/ 51 w 264"/>
                <a:gd name="T5" fmla="*/ 198 h 198"/>
                <a:gd name="T6" fmla="*/ 0 w 264"/>
                <a:gd name="T7" fmla="*/ 16 h 198"/>
                <a:gd name="T8" fmla="*/ 208 w 264"/>
                <a:gd name="T9" fmla="*/ 0 h 198"/>
              </a:gdLst>
              <a:ahLst/>
              <a:cxnLst>
                <a:cxn ang="0">
                  <a:pos x="T0" y="T1"/>
                </a:cxn>
                <a:cxn ang="0">
                  <a:pos x="T2" y="T3"/>
                </a:cxn>
                <a:cxn ang="0">
                  <a:pos x="T4" y="T5"/>
                </a:cxn>
                <a:cxn ang="0">
                  <a:pos x="T6" y="T7"/>
                </a:cxn>
                <a:cxn ang="0">
                  <a:pos x="T8" y="T9"/>
                </a:cxn>
              </a:cxnLst>
              <a:rect l="0" t="0" r="r" b="b"/>
              <a:pathLst>
                <a:path w="264" h="198">
                  <a:moveTo>
                    <a:pt x="208" y="0"/>
                  </a:moveTo>
                  <a:lnTo>
                    <a:pt x="264" y="180"/>
                  </a:lnTo>
                  <a:lnTo>
                    <a:pt x="51" y="198"/>
                  </a:lnTo>
                  <a:lnTo>
                    <a:pt x="0" y="16"/>
                  </a:lnTo>
                  <a:lnTo>
                    <a:pt x="2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
            <p:cNvSpPr>
              <a:spLocks/>
            </p:cNvSpPr>
            <p:nvPr/>
          </p:nvSpPr>
          <p:spPr bwMode="auto">
            <a:xfrm>
              <a:off x="5253038" y="2522538"/>
              <a:ext cx="293688" cy="228600"/>
            </a:xfrm>
            <a:custGeom>
              <a:avLst/>
              <a:gdLst>
                <a:gd name="T0" fmla="*/ 143 w 185"/>
                <a:gd name="T1" fmla="*/ 0 h 144"/>
                <a:gd name="T2" fmla="*/ 185 w 185"/>
                <a:gd name="T3" fmla="*/ 134 h 144"/>
                <a:gd name="T4" fmla="*/ 38 w 185"/>
                <a:gd name="T5" fmla="*/ 144 h 144"/>
                <a:gd name="T6" fmla="*/ 0 w 185"/>
                <a:gd name="T7" fmla="*/ 10 h 144"/>
                <a:gd name="T8" fmla="*/ 143 w 185"/>
                <a:gd name="T9" fmla="*/ 0 h 144"/>
              </a:gdLst>
              <a:ahLst/>
              <a:cxnLst>
                <a:cxn ang="0">
                  <a:pos x="T0" y="T1"/>
                </a:cxn>
                <a:cxn ang="0">
                  <a:pos x="T2" y="T3"/>
                </a:cxn>
                <a:cxn ang="0">
                  <a:pos x="T4" y="T5"/>
                </a:cxn>
                <a:cxn ang="0">
                  <a:pos x="T6" y="T7"/>
                </a:cxn>
                <a:cxn ang="0">
                  <a:pos x="T8" y="T9"/>
                </a:cxn>
              </a:cxnLst>
              <a:rect l="0" t="0" r="r" b="b"/>
              <a:pathLst>
                <a:path w="185" h="144">
                  <a:moveTo>
                    <a:pt x="143" y="0"/>
                  </a:moveTo>
                  <a:lnTo>
                    <a:pt x="185" y="134"/>
                  </a:lnTo>
                  <a:lnTo>
                    <a:pt x="38" y="144"/>
                  </a:lnTo>
                  <a:lnTo>
                    <a:pt x="0" y="1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2"/>
            <p:cNvSpPr>
              <a:spLocks/>
            </p:cNvSpPr>
            <p:nvPr/>
          </p:nvSpPr>
          <p:spPr bwMode="auto">
            <a:xfrm>
              <a:off x="5459413" y="2946401"/>
              <a:ext cx="981075" cy="547688"/>
            </a:xfrm>
            <a:custGeom>
              <a:avLst/>
              <a:gdLst>
                <a:gd name="T0" fmla="*/ 578 w 618"/>
                <a:gd name="T1" fmla="*/ 0 h 345"/>
                <a:gd name="T2" fmla="*/ 618 w 618"/>
                <a:gd name="T3" fmla="*/ 70 h 345"/>
                <a:gd name="T4" fmla="*/ 173 w 618"/>
                <a:gd name="T5" fmla="*/ 115 h 345"/>
                <a:gd name="T6" fmla="*/ 173 w 618"/>
                <a:gd name="T7" fmla="*/ 115 h 345"/>
                <a:gd name="T8" fmla="*/ 261 w 618"/>
                <a:gd name="T9" fmla="*/ 329 h 345"/>
                <a:gd name="T10" fmla="*/ 90 w 618"/>
                <a:gd name="T11" fmla="*/ 345 h 345"/>
                <a:gd name="T12" fmla="*/ 2 w 618"/>
                <a:gd name="T13" fmla="*/ 118 h 345"/>
                <a:gd name="T14" fmla="*/ 0 w 618"/>
                <a:gd name="T15" fmla="*/ 102 h 345"/>
                <a:gd name="T16" fmla="*/ 2 w 618"/>
                <a:gd name="T17" fmla="*/ 88 h 345"/>
                <a:gd name="T18" fmla="*/ 11 w 618"/>
                <a:gd name="T19" fmla="*/ 78 h 345"/>
                <a:gd name="T20" fmla="*/ 24 w 618"/>
                <a:gd name="T21" fmla="*/ 69 h 345"/>
                <a:gd name="T22" fmla="*/ 40 w 618"/>
                <a:gd name="T23" fmla="*/ 62 h 345"/>
                <a:gd name="T24" fmla="*/ 58 w 618"/>
                <a:gd name="T25" fmla="*/ 56 h 345"/>
                <a:gd name="T26" fmla="*/ 78 w 618"/>
                <a:gd name="T27" fmla="*/ 51 h 345"/>
                <a:gd name="T28" fmla="*/ 100 w 618"/>
                <a:gd name="T29" fmla="*/ 49 h 345"/>
                <a:gd name="T30" fmla="*/ 120 w 618"/>
                <a:gd name="T31" fmla="*/ 46 h 345"/>
                <a:gd name="T32" fmla="*/ 141 w 618"/>
                <a:gd name="T33" fmla="*/ 44 h 345"/>
                <a:gd name="T34" fmla="*/ 578 w 618"/>
                <a:gd name="T3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345">
                  <a:moveTo>
                    <a:pt x="578" y="0"/>
                  </a:moveTo>
                  <a:lnTo>
                    <a:pt x="618" y="70"/>
                  </a:lnTo>
                  <a:lnTo>
                    <a:pt x="173" y="115"/>
                  </a:lnTo>
                  <a:lnTo>
                    <a:pt x="173" y="115"/>
                  </a:lnTo>
                  <a:lnTo>
                    <a:pt x="261" y="329"/>
                  </a:lnTo>
                  <a:lnTo>
                    <a:pt x="90" y="345"/>
                  </a:lnTo>
                  <a:lnTo>
                    <a:pt x="2" y="118"/>
                  </a:lnTo>
                  <a:lnTo>
                    <a:pt x="0" y="102"/>
                  </a:lnTo>
                  <a:lnTo>
                    <a:pt x="2" y="88"/>
                  </a:lnTo>
                  <a:lnTo>
                    <a:pt x="11" y="78"/>
                  </a:lnTo>
                  <a:lnTo>
                    <a:pt x="24" y="69"/>
                  </a:lnTo>
                  <a:lnTo>
                    <a:pt x="40" y="62"/>
                  </a:lnTo>
                  <a:lnTo>
                    <a:pt x="58" y="56"/>
                  </a:lnTo>
                  <a:lnTo>
                    <a:pt x="78" y="51"/>
                  </a:lnTo>
                  <a:lnTo>
                    <a:pt x="100" y="49"/>
                  </a:lnTo>
                  <a:lnTo>
                    <a:pt x="120" y="46"/>
                  </a:lnTo>
                  <a:lnTo>
                    <a:pt x="141" y="44"/>
                  </a:lnTo>
                  <a:lnTo>
                    <a:pt x="5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3"/>
            <p:cNvSpPr>
              <a:spLocks/>
            </p:cNvSpPr>
            <p:nvPr/>
          </p:nvSpPr>
          <p:spPr bwMode="auto">
            <a:xfrm>
              <a:off x="5980113" y="3143251"/>
              <a:ext cx="558800" cy="404813"/>
            </a:xfrm>
            <a:custGeom>
              <a:avLst/>
              <a:gdLst>
                <a:gd name="T0" fmla="*/ 352 w 352"/>
                <a:gd name="T1" fmla="*/ 0 h 255"/>
                <a:gd name="T2" fmla="*/ 294 w 352"/>
                <a:gd name="T3" fmla="*/ 24 h 255"/>
                <a:gd name="T4" fmla="*/ 242 w 352"/>
                <a:gd name="T5" fmla="*/ 51 h 255"/>
                <a:gd name="T6" fmla="*/ 195 w 352"/>
                <a:gd name="T7" fmla="*/ 85 h 255"/>
                <a:gd name="T8" fmla="*/ 153 w 352"/>
                <a:gd name="T9" fmla="*/ 123 h 255"/>
                <a:gd name="T10" fmla="*/ 120 w 352"/>
                <a:gd name="T11" fmla="*/ 163 h 255"/>
                <a:gd name="T12" fmla="*/ 93 w 352"/>
                <a:gd name="T13" fmla="*/ 208 h 255"/>
                <a:gd name="T14" fmla="*/ 76 w 352"/>
                <a:gd name="T15" fmla="*/ 255 h 255"/>
                <a:gd name="T16" fmla="*/ 70 w 352"/>
                <a:gd name="T17" fmla="*/ 249 h 255"/>
                <a:gd name="T18" fmla="*/ 61 w 352"/>
                <a:gd name="T19" fmla="*/ 237 h 255"/>
                <a:gd name="T20" fmla="*/ 51 w 352"/>
                <a:gd name="T21" fmla="*/ 223 h 255"/>
                <a:gd name="T22" fmla="*/ 40 w 352"/>
                <a:gd name="T23" fmla="*/ 204 h 255"/>
                <a:gd name="T24" fmla="*/ 29 w 352"/>
                <a:gd name="T25" fmla="*/ 182 h 255"/>
                <a:gd name="T26" fmla="*/ 18 w 352"/>
                <a:gd name="T27" fmla="*/ 160 h 255"/>
                <a:gd name="T28" fmla="*/ 10 w 352"/>
                <a:gd name="T29" fmla="*/ 137 h 255"/>
                <a:gd name="T30" fmla="*/ 3 w 352"/>
                <a:gd name="T31" fmla="*/ 114 h 255"/>
                <a:gd name="T32" fmla="*/ 0 w 352"/>
                <a:gd name="T33" fmla="*/ 92 h 255"/>
                <a:gd name="T34" fmla="*/ 2 w 352"/>
                <a:gd name="T35" fmla="*/ 72 h 255"/>
                <a:gd name="T36" fmla="*/ 8 w 352"/>
                <a:gd name="T37" fmla="*/ 56 h 255"/>
                <a:gd name="T38" fmla="*/ 19 w 352"/>
                <a:gd name="T39" fmla="*/ 44 h 255"/>
                <a:gd name="T40" fmla="*/ 35 w 352"/>
                <a:gd name="T41" fmla="*/ 35 h 255"/>
                <a:gd name="T42" fmla="*/ 57 w 352"/>
                <a:gd name="T43" fmla="*/ 29 h 255"/>
                <a:gd name="T44" fmla="*/ 85 w 352"/>
                <a:gd name="T45" fmla="*/ 24 h 255"/>
                <a:gd name="T46" fmla="*/ 117 w 352"/>
                <a:gd name="T47" fmla="*/ 18 h 255"/>
                <a:gd name="T48" fmla="*/ 152 w 352"/>
                <a:gd name="T49" fmla="*/ 13 h 255"/>
                <a:gd name="T50" fmla="*/ 188 w 352"/>
                <a:gd name="T51" fmla="*/ 10 h 255"/>
                <a:gd name="T52" fmla="*/ 223 w 352"/>
                <a:gd name="T53" fmla="*/ 8 h 255"/>
                <a:gd name="T54" fmla="*/ 256 w 352"/>
                <a:gd name="T55" fmla="*/ 5 h 255"/>
                <a:gd name="T56" fmla="*/ 287 w 352"/>
                <a:gd name="T57" fmla="*/ 3 h 255"/>
                <a:gd name="T58" fmla="*/ 313 w 352"/>
                <a:gd name="T59" fmla="*/ 2 h 255"/>
                <a:gd name="T60" fmla="*/ 335 w 352"/>
                <a:gd name="T61" fmla="*/ 2 h 255"/>
                <a:gd name="T62" fmla="*/ 348 w 352"/>
                <a:gd name="T63" fmla="*/ 0 h 255"/>
                <a:gd name="T64" fmla="*/ 352 w 352"/>
                <a:gd name="T6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255">
                  <a:moveTo>
                    <a:pt x="352" y="0"/>
                  </a:moveTo>
                  <a:lnTo>
                    <a:pt x="294" y="24"/>
                  </a:lnTo>
                  <a:lnTo>
                    <a:pt x="242" y="51"/>
                  </a:lnTo>
                  <a:lnTo>
                    <a:pt x="195" y="85"/>
                  </a:lnTo>
                  <a:lnTo>
                    <a:pt x="153" y="123"/>
                  </a:lnTo>
                  <a:lnTo>
                    <a:pt x="120" y="163"/>
                  </a:lnTo>
                  <a:lnTo>
                    <a:pt x="93" y="208"/>
                  </a:lnTo>
                  <a:lnTo>
                    <a:pt x="76" y="255"/>
                  </a:lnTo>
                  <a:lnTo>
                    <a:pt x="70" y="249"/>
                  </a:lnTo>
                  <a:lnTo>
                    <a:pt x="61" y="237"/>
                  </a:lnTo>
                  <a:lnTo>
                    <a:pt x="51" y="223"/>
                  </a:lnTo>
                  <a:lnTo>
                    <a:pt x="40" y="204"/>
                  </a:lnTo>
                  <a:lnTo>
                    <a:pt x="29" y="182"/>
                  </a:lnTo>
                  <a:lnTo>
                    <a:pt x="18" y="160"/>
                  </a:lnTo>
                  <a:lnTo>
                    <a:pt x="10" y="137"/>
                  </a:lnTo>
                  <a:lnTo>
                    <a:pt x="3" y="114"/>
                  </a:lnTo>
                  <a:lnTo>
                    <a:pt x="0" y="92"/>
                  </a:lnTo>
                  <a:lnTo>
                    <a:pt x="2" y="72"/>
                  </a:lnTo>
                  <a:lnTo>
                    <a:pt x="8" y="56"/>
                  </a:lnTo>
                  <a:lnTo>
                    <a:pt x="19" y="44"/>
                  </a:lnTo>
                  <a:lnTo>
                    <a:pt x="35" y="35"/>
                  </a:lnTo>
                  <a:lnTo>
                    <a:pt x="57" y="29"/>
                  </a:lnTo>
                  <a:lnTo>
                    <a:pt x="85" y="24"/>
                  </a:lnTo>
                  <a:lnTo>
                    <a:pt x="117" y="18"/>
                  </a:lnTo>
                  <a:lnTo>
                    <a:pt x="152" y="13"/>
                  </a:lnTo>
                  <a:lnTo>
                    <a:pt x="188" y="10"/>
                  </a:lnTo>
                  <a:lnTo>
                    <a:pt x="223" y="8"/>
                  </a:lnTo>
                  <a:lnTo>
                    <a:pt x="256" y="5"/>
                  </a:lnTo>
                  <a:lnTo>
                    <a:pt x="287" y="3"/>
                  </a:lnTo>
                  <a:lnTo>
                    <a:pt x="313" y="2"/>
                  </a:lnTo>
                  <a:lnTo>
                    <a:pt x="335" y="2"/>
                  </a:lnTo>
                  <a:lnTo>
                    <a:pt x="348" y="0"/>
                  </a:lnTo>
                  <a:lnTo>
                    <a:pt x="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4"/>
            <p:cNvSpPr>
              <a:spLocks/>
            </p:cNvSpPr>
            <p:nvPr/>
          </p:nvSpPr>
          <p:spPr bwMode="auto">
            <a:xfrm>
              <a:off x="3833813" y="3173413"/>
              <a:ext cx="279400" cy="342900"/>
            </a:xfrm>
            <a:custGeom>
              <a:avLst/>
              <a:gdLst>
                <a:gd name="T0" fmla="*/ 138 w 176"/>
                <a:gd name="T1" fmla="*/ 0 h 216"/>
                <a:gd name="T2" fmla="*/ 176 w 176"/>
                <a:gd name="T3" fmla="*/ 202 h 216"/>
                <a:gd name="T4" fmla="*/ 32 w 176"/>
                <a:gd name="T5" fmla="*/ 216 h 216"/>
                <a:gd name="T6" fmla="*/ 0 w 176"/>
                <a:gd name="T7" fmla="*/ 12 h 216"/>
                <a:gd name="T8" fmla="*/ 138 w 176"/>
                <a:gd name="T9" fmla="*/ 0 h 216"/>
              </a:gdLst>
              <a:ahLst/>
              <a:cxnLst>
                <a:cxn ang="0">
                  <a:pos x="T0" y="T1"/>
                </a:cxn>
                <a:cxn ang="0">
                  <a:pos x="T2" y="T3"/>
                </a:cxn>
                <a:cxn ang="0">
                  <a:pos x="T4" y="T5"/>
                </a:cxn>
                <a:cxn ang="0">
                  <a:pos x="T6" y="T7"/>
                </a:cxn>
                <a:cxn ang="0">
                  <a:pos x="T8" y="T9"/>
                </a:cxn>
              </a:cxnLst>
              <a:rect l="0" t="0" r="r" b="b"/>
              <a:pathLst>
                <a:path w="176" h="216">
                  <a:moveTo>
                    <a:pt x="138" y="0"/>
                  </a:moveTo>
                  <a:lnTo>
                    <a:pt x="176" y="202"/>
                  </a:lnTo>
                  <a:lnTo>
                    <a:pt x="32" y="216"/>
                  </a:lnTo>
                  <a:lnTo>
                    <a:pt x="0" y="12"/>
                  </a:lnTo>
                  <a:lnTo>
                    <a:pt x="1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5"/>
            <p:cNvSpPr>
              <a:spLocks/>
            </p:cNvSpPr>
            <p:nvPr/>
          </p:nvSpPr>
          <p:spPr bwMode="auto">
            <a:xfrm>
              <a:off x="4248150" y="3146426"/>
              <a:ext cx="757238" cy="336550"/>
            </a:xfrm>
            <a:custGeom>
              <a:avLst/>
              <a:gdLst>
                <a:gd name="T0" fmla="*/ 424 w 477"/>
                <a:gd name="T1" fmla="*/ 0 h 212"/>
                <a:gd name="T2" fmla="*/ 477 w 477"/>
                <a:gd name="T3" fmla="*/ 169 h 212"/>
                <a:gd name="T4" fmla="*/ 16 w 477"/>
                <a:gd name="T5" fmla="*/ 212 h 212"/>
                <a:gd name="T6" fmla="*/ 0 w 477"/>
                <a:gd name="T7" fmla="*/ 148 h 212"/>
                <a:gd name="T8" fmla="*/ 317 w 477"/>
                <a:gd name="T9" fmla="*/ 118 h 212"/>
                <a:gd name="T10" fmla="*/ 287 w 477"/>
                <a:gd name="T11" fmla="*/ 13 h 212"/>
                <a:gd name="T12" fmla="*/ 424 w 477"/>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477" h="212">
                  <a:moveTo>
                    <a:pt x="424" y="0"/>
                  </a:moveTo>
                  <a:lnTo>
                    <a:pt x="477" y="169"/>
                  </a:lnTo>
                  <a:lnTo>
                    <a:pt x="16" y="212"/>
                  </a:lnTo>
                  <a:lnTo>
                    <a:pt x="0" y="148"/>
                  </a:lnTo>
                  <a:lnTo>
                    <a:pt x="317" y="118"/>
                  </a:lnTo>
                  <a:lnTo>
                    <a:pt x="287" y="13"/>
                  </a:lnTo>
                  <a:lnTo>
                    <a:pt x="4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7"/>
            <p:cNvSpPr>
              <a:spLocks/>
            </p:cNvSpPr>
            <p:nvPr/>
          </p:nvSpPr>
          <p:spPr bwMode="auto">
            <a:xfrm>
              <a:off x="4552950" y="2433638"/>
              <a:ext cx="241300" cy="293688"/>
            </a:xfrm>
            <a:custGeom>
              <a:avLst/>
              <a:gdLst>
                <a:gd name="T0" fmla="*/ 121 w 152"/>
                <a:gd name="T1" fmla="*/ 0 h 185"/>
                <a:gd name="T2" fmla="*/ 152 w 152"/>
                <a:gd name="T3" fmla="*/ 172 h 185"/>
                <a:gd name="T4" fmla="*/ 27 w 152"/>
                <a:gd name="T5" fmla="*/ 185 h 185"/>
                <a:gd name="T6" fmla="*/ 0 w 152"/>
                <a:gd name="T7" fmla="*/ 12 h 185"/>
                <a:gd name="T8" fmla="*/ 121 w 152"/>
                <a:gd name="T9" fmla="*/ 0 h 185"/>
              </a:gdLst>
              <a:ahLst/>
              <a:cxnLst>
                <a:cxn ang="0">
                  <a:pos x="T0" y="T1"/>
                </a:cxn>
                <a:cxn ang="0">
                  <a:pos x="T2" y="T3"/>
                </a:cxn>
                <a:cxn ang="0">
                  <a:pos x="T4" y="T5"/>
                </a:cxn>
                <a:cxn ang="0">
                  <a:pos x="T6" y="T7"/>
                </a:cxn>
                <a:cxn ang="0">
                  <a:pos x="T8" y="T9"/>
                </a:cxn>
              </a:cxnLst>
              <a:rect l="0" t="0" r="r" b="b"/>
              <a:pathLst>
                <a:path w="152" h="185">
                  <a:moveTo>
                    <a:pt x="121" y="0"/>
                  </a:moveTo>
                  <a:lnTo>
                    <a:pt x="152" y="172"/>
                  </a:lnTo>
                  <a:lnTo>
                    <a:pt x="27" y="185"/>
                  </a:lnTo>
                  <a:lnTo>
                    <a:pt x="0" y="12"/>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0"/>
            <p:cNvSpPr>
              <a:spLocks/>
            </p:cNvSpPr>
            <p:nvPr/>
          </p:nvSpPr>
          <p:spPr bwMode="auto">
            <a:xfrm>
              <a:off x="3290888" y="4957763"/>
              <a:ext cx="230188" cy="442913"/>
            </a:xfrm>
            <a:custGeom>
              <a:avLst/>
              <a:gdLst>
                <a:gd name="T0" fmla="*/ 119 w 145"/>
                <a:gd name="T1" fmla="*/ 0 h 279"/>
                <a:gd name="T2" fmla="*/ 145 w 145"/>
                <a:gd name="T3" fmla="*/ 266 h 279"/>
                <a:gd name="T4" fmla="*/ 20 w 145"/>
                <a:gd name="T5" fmla="*/ 279 h 279"/>
                <a:gd name="T6" fmla="*/ 0 w 145"/>
                <a:gd name="T7" fmla="*/ 12 h 279"/>
                <a:gd name="T8" fmla="*/ 119 w 145"/>
                <a:gd name="T9" fmla="*/ 0 h 279"/>
              </a:gdLst>
              <a:ahLst/>
              <a:cxnLst>
                <a:cxn ang="0">
                  <a:pos x="T0" y="T1"/>
                </a:cxn>
                <a:cxn ang="0">
                  <a:pos x="T2" y="T3"/>
                </a:cxn>
                <a:cxn ang="0">
                  <a:pos x="T4" y="T5"/>
                </a:cxn>
                <a:cxn ang="0">
                  <a:pos x="T6" y="T7"/>
                </a:cxn>
                <a:cxn ang="0">
                  <a:pos x="T8" y="T9"/>
                </a:cxn>
              </a:cxnLst>
              <a:rect l="0" t="0" r="r" b="b"/>
              <a:pathLst>
                <a:path w="145" h="279">
                  <a:moveTo>
                    <a:pt x="119" y="0"/>
                  </a:moveTo>
                  <a:lnTo>
                    <a:pt x="145" y="266"/>
                  </a:lnTo>
                  <a:lnTo>
                    <a:pt x="20" y="279"/>
                  </a:lnTo>
                  <a:lnTo>
                    <a:pt x="0" y="1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1"/>
            <p:cNvSpPr>
              <a:spLocks/>
            </p:cNvSpPr>
            <p:nvPr/>
          </p:nvSpPr>
          <p:spPr bwMode="auto">
            <a:xfrm>
              <a:off x="3227388" y="3933826"/>
              <a:ext cx="206375" cy="360363"/>
            </a:xfrm>
            <a:custGeom>
              <a:avLst/>
              <a:gdLst>
                <a:gd name="T0" fmla="*/ 110 w 130"/>
                <a:gd name="T1" fmla="*/ 0 h 227"/>
                <a:gd name="T2" fmla="*/ 130 w 130"/>
                <a:gd name="T3" fmla="*/ 217 h 227"/>
                <a:gd name="T4" fmla="*/ 18 w 130"/>
                <a:gd name="T5" fmla="*/ 227 h 227"/>
                <a:gd name="T6" fmla="*/ 0 w 130"/>
                <a:gd name="T7" fmla="*/ 9 h 227"/>
                <a:gd name="T8" fmla="*/ 110 w 130"/>
                <a:gd name="T9" fmla="*/ 0 h 227"/>
              </a:gdLst>
              <a:ahLst/>
              <a:cxnLst>
                <a:cxn ang="0">
                  <a:pos x="T0" y="T1"/>
                </a:cxn>
                <a:cxn ang="0">
                  <a:pos x="T2" y="T3"/>
                </a:cxn>
                <a:cxn ang="0">
                  <a:pos x="T4" y="T5"/>
                </a:cxn>
                <a:cxn ang="0">
                  <a:pos x="T6" y="T7"/>
                </a:cxn>
                <a:cxn ang="0">
                  <a:pos x="T8" y="T9"/>
                </a:cxn>
              </a:cxnLst>
              <a:rect l="0" t="0" r="r" b="b"/>
              <a:pathLst>
                <a:path w="130" h="227">
                  <a:moveTo>
                    <a:pt x="110" y="0"/>
                  </a:moveTo>
                  <a:lnTo>
                    <a:pt x="130" y="217"/>
                  </a:lnTo>
                  <a:lnTo>
                    <a:pt x="18" y="227"/>
                  </a:lnTo>
                  <a:lnTo>
                    <a:pt x="0" y="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2"/>
            <p:cNvSpPr>
              <a:spLocks/>
            </p:cNvSpPr>
            <p:nvPr/>
          </p:nvSpPr>
          <p:spPr bwMode="auto">
            <a:xfrm>
              <a:off x="3270250" y="2671763"/>
              <a:ext cx="177800" cy="271463"/>
            </a:xfrm>
            <a:custGeom>
              <a:avLst/>
              <a:gdLst>
                <a:gd name="T0" fmla="*/ 94 w 112"/>
                <a:gd name="T1" fmla="*/ 0 h 171"/>
                <a:gd name="T2" fmla="*/ 112 w 112"/>
                <a:gd name="T3" fmla="*/ 163 h 171"/>
                <a:gd name="T4" fmla="*/ 14 w 112"/>
                <a:gd name="T5" fmla="*/ 171 h 171"/>
                <a:gd name="T6" fmla="*/ 0 w 112"/>
                <a:gd name="T7" fmla="*/ 8 h 171"/>
                <a:gd name="T8" fmla="*/ 94 w 112"/>
                <a:gd name="T9" fmla="*/ 0 h 171"/>
              </a:gdLst>
              <a:ahLst/>
              <a:cxnLst>
                <a:cxn ang="0">
                  <a:pos x="T0" y="T1"/>
                </a:cxn>
                <a:cxn ang="0">
                  <a:pos x="T2" y="T3"/>
                </a:cxn>
                <a:cxn ang="0">
                  <a:pos x="T4" y="T5"/>
                </a:cxn>
                <a:cxn ang="0">
                  <a:pos x="T6" y="T7"/>
                </a:cxn>
                <a:cxn ang="0">
                  <a:pos x="T8" y="T9"/>
                </a:cxn>
              </a:cxnLst>
              <a:rect l="0" t="0" r="r" b="b"/>
              <a:pathLst>
                <a:path w="112" h="171">
                  <a:moveTo>
                    <a:pt x="94" y="0"/>
                  </a:moveTo>
                  <a:lnTo>
                    <a:pt x="112" y="163"/>
                  </a:lnTo>
                  <a:lnTo>
                    <a:pt x="14" y="171"/>
                  </a:lnTo>
                  <a:lnTo>
                    <a:pt x="0" y="8"/>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3"/>
            <p:cNvSpPr>
              <a:spLocks/>
            </p:cNvSpPr>
            <p:nvPr/>
          </p:nvSpPr>
          <p:spPr bwMode="auto">
            <a:xfrm>
              <a:off x="6326188" y="2578101"/>
              <a:ext cx="619125" cy="109538"/>
            </a:xfrm>
            <a:custGeom>
              <a:avLst/>
              <a:gdLst>
                <a:gd name="T0" fmla="*/ 368 w 390"/>
                <a:gd name="T1" fmla="*/ 0 h 69"/>
                <a:gd name="T2" fmla="*/ 390 w 390"/>
                <a:gd name="T3" fmla="*/ 37 h 69"/>
                <a:gd name="T4" fmla="*/ 19 w 390"/>
                <a:gd name="T5" fmla="*/ 69 h 69"/>
                <a:gd name="T6" fmla="*/ 0 w 390"/>
                <a:gd name="T7" fmla="*/ 32 h 69"/>
                <a:gd name="T8" fmla="*/ 368 w 390"/>
                <a:gd name="T9" fmla="*/ 0 h 69"/>
              </a:gdLst>
              <a:ahLst/>
              <a:cxnLst>
                <a:cxn ang="0">
                  <a:pos x="T0" y="T1"/>
                </a:cxn>
                <a:cxn ang="0">
                  <a:pos x="T2" y="T3"/>
                </a:cxn>
                <a:cxn ang="0">
                  <a:pos x="T4" y="T5"/>
                </a:cxn>
                <a:cxn ang="0">
                  <a:pos x="T6" y="T7"/>
                </a:cxn>
                <a:cxn ang="0">
                  <a:pos x="T8" y="T9"/>
                </a:cxn>
              </a:cxnLst>
              <a:rect l="0" t="0" r="r" b="b"/>
              <a:pathLst>
                <a:path w="390" h="69">
                  <a:moveTo>
                    <a:pt x="368" y="0"/>
                  </a:moveTo>
                  <a:lnTo>
                    <a:pt x="390" y="37"/>
                  </a:lnTo>
                  <a:lnTo>
                    <a:pt x="19" y="69"/>
                  </a:lnTo>
                  <a:lnTo>
                    <a:pt x="0" y="32"/>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4"/>
            <p:cNvSpPr>
              <a:spLocks/>
            </p:cNvSpPr>
            <p:nvPr/>
          </p:nvSpPr>
          <p:spPr bwMode="auto">
            <a:xfrm>
              <a:off x="2286000" y="5516563"/>
              <a:ext cx="735013" cy="688975"/>
            </a:xfrm>
            <a:custGeom>
              <a:avLst/>
              <a:gdLst>
                <a:gd name="T0" fmla="*/ 0 w 463"/>
                <a:gd name="T1" fmla="*/ 0 h 434"/>
                <a:gd name="T2" fmla="*/ 45 w 463"/>
                <a:gd name="T3" fmla="*/ 13 h 434"/>
                <a:gd name="T4" fmla="*/ 92 w 463"/>
                <a:gd name="T5" fmla="*/ 28 h 434"/>
                <a:gd name="T6" fmla="*/ 138 w 463"/>
                <a:gd name="T7" fmla="*/ 45 h 434"/>
                <a:gd name="T8" fmla="*/ 183 w 463"/>
                <a:gd name="T9" fmla="*/ 63 h 434"/>
                <a:gd name="T10" fmla="*/ 227 w 463"/>
                <a:gd name="T11" fmla="*/ 85 h 434"/>
                <a:gd name="T12" fmla="*/ 269 w 463"/>
                <a:gd name="T13" fmla="*/ 108 h 434"/>
                <a:gd name="T14" fmla="*/ 308 w 463"/>
                <a:gd name="T15" fmla="*/ 133 h 434"/>
                <a:gd name="T16" fmla="*/ 345 w 463"/>
                <a:gd name="T17" fmla="*/ 160 h 434"/>
                <a:gd name="T18" fmla="*/ 377 w 463"/>
                <a:gd name="T19" fmla="*/ 191 h 434"/>
                <a:gd name="T20" fmla="*/ 406 w 463"/>
                <a:gd name="T21" fmla="*/ 224 h 434"/>
                <a:gd name="T22" fmla="*/ 429 w 463"/>
                <a:gd name="T23" fmla="*/ 261 h 434"/>
                <a:gd name="T24" fmla="*/ 447 w 463"/>
                <a:gd name="T25" fmla="*/ 299 h 434"/>
                <a:gd name="T26" fmla="*/ 458 w 463"/>
                <a:gd name="T27" fmla="*/ 341 h 434"/>
                <a:gd name="T28" fmla="*/ 463 w 463"/>
                <a:gd name="T29" fmla="*/ 386 h 434"/>
                <a:gd name="T30" fmla="*/ 461 w 463"/>
                <a:gd name="T31" fmla="*/ 434 h 434"/>
                <a:gd name="T32" fmla="*/ 342 w 463"/>
                <a:gd name="T33" fmla="*/ 434 h 434"/>
                <a:gd name="T34" fmla="*/ 343 w 463"/>
                <a:gd name="T35" fmla="*/ 390 h 434"/>
                <a:gd name="T36" fmla="*/ 339 w 463"/>
                <a:gd name="T37" fmla="*/ 351 h 434"/>
                <a:gd name="T38" fmla="*/ 327 w 463"/>
                <a:gd name="T39" fmla="*/ 313 h 434"/>
                <a:gd name="T40" fmla="*/ 310 w 463"/>
                <a:gd name="T41" fmla="*/ 278 h 434"/>
                <a:gd name="T42" fmla="*/ 288 w 463"/>
                <a:gd name="T43" fmla="*/ 246 h 434"/>
                <a:gd name="T44" fmla="*/ 262 w 463"/>
                <a:gd name="T45" fmla="*/ 217 h 434"/>
                <a:gd name="T46" fmla="*/ 233 w 463"/>
                <a:gd name="T47" fmla="*/ 191 h 434"/>
                <a:gd name="T48" fmla="*/ 199 w 463"/>
                <a:gd name="T49" fmla="*/ 166 h 434"/>
                <a:gd name="T50" fmla="*/ 163 w 463"/>
                <a:gd name="T51" fmla="*/ 143 h 434"/>
                <a:gd name="T52" fmla="*/ 124 w 463"/>
                <a:gd name="T53" fmla="*/ 124 h 434"/>
                <a:gd name="T54" fmla="*/ 83 w 463"/>
                <a:gd name="T55" fmla="*/ 105 h 434"/>
                <a:gd name="T56" fmla="*/ 42 w 463"/>
                <a:gd name="T57" fmla="*/ 89 h 434"/>
                <a:gd name="T58" fmla="*/ 0 w 463"/>
                <a:gd name="T59" fmla="*/ 74 h 434"/>
                <a:gd name="T60" fmla="*/ 0 w 463"/>
                <a:gd name="T6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434">
                  <a:moveTo>
                    <a:pt x="0" y="0"/>
                  </a:moveTo>
                  <a:lnTo>
                    <a:pt x="45" y="13"/>
                  </a:lnTo>
                  <a:lnTo>
                    <a:pt x="92" y="28"/>
                  </a:lnTo>
                  <a:lnTo>
                    <a:pt x="138" y="45"/>
                  </a:lnTo>
                  <a:lnTo>
                    <a:pt x="183" y="63"/>
                  </a:lnTo>
                  <a:lnTo>
                    <a:pt x="227" y="85"/>
                  </a:lnTo>
                  <a:lnTo>
                    <a:pt x="269" y="108"/>
                  </a:lnTo>
                  <a:lnTo>
                    <a:pt x="308" y="133"/>
                  </a:lnTo>
                  <a:lnTo>
                    <a:pt x="345" y="160"/>
                  </a:lnTo>
                  <a:lnTo>
                    <a:pt x="377" y="191"/>
                  </a:lnTo>
                  <a:lnTo>
                    <a:pt x="406" y="224"/>
                  </a:lnTo>
                  <a:lnTo>
                    <a:pt x="429" y="261"/>
                  </a:lnTo>
                  <a:lnTo>
                    <a:pt x="447" y="299"/>
                  </a:lnTo>
                  <a:lnTo>
                    <a:pt x="458" y="341"/>
                  </a:lnTo>
                  <a:lnTo>
                    <a:pt x="463" y="386"/>
                  </a:lnTo>
                  <a:lnTo>
                    <a:pt x="461" y="434"/>
                  </a:lnTo>
                  <a:lnTo>
                    <a:pt x="342" y="434"/>
                  </a:lnTo>
                  <a:lnTo>
                    <a:pt x="343" y="390"/>
                  </a:lnTo>
                  <a:lnTo>
                    <a:pt x="339" y="351"/>
                  </a:lnTo>
                  <a:lnTo>
                    <a:pt x="327" y="313"/>
                  </a:lnTo>
                  <a:lnTo>
                    <a:pt x="310" y="278"/>
                  </a:lnTo>
                  <a:lnTo>
                    <a:pt x="288" y="246"/>
                  </a:lnTo>
                  <a:lnTo>
                    <a:pt x="262" y="217"/>
                  </a:lnTo>
                  <a:lnTo>
                    <a:pt x="233" y="191"/>
                  </a:lnTo>
                  <a:lnTo>
                    <a:pt x="199" y="166"/>
                  </a:lnTo>
                  <a:lnTo>
                    <a:pt x="163" y="143"/>
                  </a:lnTo>
                  <a:lnTo>
                    <a:pt x="124" y="124"/>
                  </a:lnTo>
                  <a:lnTo>
                    <a:pt x="83" y="105"/>
                  </a:lnTo>
                  <a:lnTo>
                    <a:pt x="42" y="89"/>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5"/>
            <p:cNvSpPr>
              <a:spLocks noEditPoints="1"/>
            </p:cNvSpPr>
            <p:nvPr/>
          </p:nvSpPr>
          <p:spPr bwMode="auto">
            <a:xfrm>
              <a:off x="2286000" y="2320926"/>
              <a:ext cx="7620000" cy="3875088"/>
            </a:xfrm>
            <a:custGeom>
              <a:avLst/>
              <a:gdLst>
                <a:gd name="T0" fmla="*/ 2639 w 4800"/>
                <a:gd name="T1" fmla="*/ 1721 h 2441"/>
                <a:gd name="T2" fmla="*/ 2458 w 4800"/>
                <a:gd name="T3" fmla="*/ 1093 h 2441"/>
                <a:gd name="T4" fmla="*/ 3696 w 4800"/>
                <a:gd name="T5" fmla="*/ 511 h 2441"/>
                <a:gd name="T6" fmla="*/ 3191 w 4800"/>
                <a:gd name="T7" fmla="*/ 707 h 2441"/>
                <a:gd name="T8" fmla="*/ 3060 w 4800"/>
                <a:gd name="T9" fmla="*/ 1099 h 2441"/>
                <a:gd name="T10" fmla="*/ 3162 w 4800"/>
                <a:gd name="T11" fmla="*/ 1540 h 2441"/>
                <a:gd name="T12" fmla="*/ 3318 w 4800"/>
                <a:gd name="T13" fmla="*/ 1871 h 2441"/>
                <a:gd name="T14" fmla="*/ 3799 w 4800"/>
                <a:gd name="T15" fmla="*/ 1447 h 2441"/>
                <a:gd name="T16" fmla="*/ 3639 w 4800"/>
                <a:gd name="T17" fmla="*/ 1016 h 2441"/>
                <a:gd name="T18" fmla="*/ 3754 w 4800"/>
                <a:gd name="T19" fmla="*/ 838 h 2441"/>
                <a:gd name="T20" fmla="*/ 4182 w 4800"/>
                <a:gd name="T21" fmla="*/ 764 h 2441"/>
                <a:gd name="T22" fmla="*/ 3882 w 4800"/>
                <a:gd name="T23" fmla="*/ 501 h 2441"/>
                <a:gd name="T24" fmla="*/ 1756 w 4800"/>
                <a:gd name="T25" fmla="*/ 485 h 2441"/>
                <a:gd name="T26" fmla="*/ 3612 w 4800"/>
                <a:gd name="T27" fmla="*/ 342 h 2441"/>
                <a:gd name="T28" fmla="*/ 2940 w 4800"/>
                <a:gd name="T29" fmla="*/ 491 h 2441"/>
                <a:gd name="T30" fmla="*/ 2624 w 4800"/>
                <a:gd name="T31" fmla="*/ 773 h 2441"/>
                <a:gd name="T32" fmla="*/ 2538 w 4800"/>
                <a:gd name="T33" fmla="*/ 1127 h 2441"/>
                <a:gd name="T34" fmla="*/ 2796 w 4800"/>
                <a:gd name="T35" fmla="*/ 1821 h 2441"/>
                <a:gd name="T36" fmla="*/ 3101 w 4800"/>
                <a:gd name="T37" fmla="*/ 1620 h 2441"/>
                <a:gd name="T38" fmla="*/ 2983 w 4800"/>
                <a:gd name="T39" fmla="*/ 988 h 2441"/>
                <a:gd name="T40" fmla="*/ 3239 w 4800"/>
                <a:gd name="T41" fmla="*/ 600 h 2441"/>
                <a:gd name="T42" fmla="*/ 3914 w 4800"/>
                <a:gd name="T43" fmla="*/ 466 h 2441"/>
                <a:gd name="T44" fmla="*/ 3927 w 4800"/>
                <a:gd name="T45" fmla="*/ 348 h 2441"/>
                <a:gd name="T46" fmla="*/ 1631 w 4800"/>
                <a:gd name="T47" fmla="*/ 364 h 2441"/>
                <a:gd name="T48" fmla="*/ 1725 w 4800"/>
                <a:gd name="T49" fmla="*/ 464 h 2441"/>
                <a:gd name="T50" fmla="*/ 1933 w 4800"/>
                <a:gd name="T51" fmla="*/ 394 h 2441"/>
                <a:gd name="T52" fmla="*/ 4070 w 4800"/>
                <a:gd name="T53" fmla="*/ 169 h 2441"/>
                <a:gd name="T54" fmla="*/ 1839 w 4800"/>
                <a:gd name="T55" fmla="*/ 477 h 2441"/>
                <a:gd name="T56" fmla="*/ 2521 w 4800"/>
                <a:gd name="T57" fmla="*/ 806 h 2441"/>
                <a:gd name="T58" fmla="*/ 2612 w 4800"/>
                <a:gd name="T59" fmla="*/ 670 h 2441"/>
                <a:gd name="T60" fmla="*/ 3167 w 4800"/>
                <a:gd name="T61" fmla="*/ 367 h 2441"/>
                <a:gd name="T62" fmla="*/ 3924 w 4800"/>
                <a:gd name="T63" fmla="*/ 312 h 2441"/>
                <a:gd name="T64" fmla="*/ 756 w 4800"/>
                <a:gd name="T65" fmla="*/ 0 h 2441"/>
                <a:gd name="T66" fmla="*/ 1568 w 4800"/>
                <a:gd name="T67" fmla="*/ 400 h 2441"/>
                <a:gd name="T68" fmla="*/ 1709 w 4800"/>
                <a:gd name="T69" fmla="*/ 313 h 2441"/>
                <a:gd name="T70" fmla="*/ 1937 w 4800"/>
                <a:gd name="T71" fmla="*/ 341 h 2441"/>
                <a:gd name="T72" fmla="*/ 2346 w 4800"/>
                <a:gd name="T73" fmla="*/ 84 h 2441"/>
                <a:gd name="T74" fmla="*/ 4137 w 4800"/>
                <a:gd name="T75" fmla="*/ 162 h 2441"/>
                <a:gd name="T76" fmla="*/ 4247 w 4800"/>
                <a:gd name="T77" fmla="*/ 377 h 2441"/>
                <a:gd name="T78" fmla="*/ 4607 w 4800"/>
                <a:gd name="T79" fmla="*/ 555 h 2441"/>
                <a:gd name="T80" fmla="*/ 4442 w 4800"/>
                <a:gd name="T81" fmla="*/ 755 h 2441"/>
                <a:gd name="T82" fmla="*/ 4337 w 4800"/>
                <a:gd name="T83" fmla="*/ 795 h 2441"/>
                <a:gd name="T84" fmla="*/ 3876 w 4800"/>
                <a:gd name="T85" fmla="*/ 847 h 2441"/>
                <a:gd name="T86" fmla="*/ 3719 w 4800"/>
                <a:gd name="T87" fmla="*/ 999 h 2441"/>
                <a:gd name="T88" fmla="*/ 3852 w 4800"/>
                <a:gd name="T89" fmla="*/ 1374 h 2441"/>
                <a:gd name="T90" fmla="*/ 3891 w 4800"/>
                <a:gd name="T91" fmla="*/ 1448 h 2441"/>
                <a:gd name="T92" fmla="*/ 4316 w 4800"/>
                <a:gd name="T93" fmla="*/ 2121 h 2441"/>
                <a:gd name="T94" fmla="*/ 4111 w 4800"/>
                <a:gd name="T95" fmla="*/ 1965 h 2441"/>
                <a:gd name="T96" fmla="*/ 3500 w 4800"/>
                <a:gd name="T97" fmla="*/ 2170 h 2441"/>
                <a:gd name="T98" fmla="*/ 3311 w 4800"/>
                <a:gd name="T99" fmla="*/ 2041 h 2441"/>
                <a:gd name="T100" fmla="*/ 3289 w 4800"/>
                <a:gd name="T101" fmla="*/ 2441 h 2441"/>
                <a:gd name="T102" fmla="*/ 2806 w 4800"/>
                <a:gd name="T103" fmla="*/ 1984 h 2441"/>
                <a:gd name="T104" fmla="*/ 1396 w 4800"/>
                <a:gd name="T105" fmla="*/ 808 h 2441"/>
                <a:gd name="T106" fmla="*/ 934 w 4800"/>
                <a:gd name="T107" fmla="*/ 1416 h 2441"/>
                <a:gd name="T108" fmla="*/ 612 w 4800"/>
                <a:gd name="T109" fmla="*/ 1480 h 2441"/>
                <a:gd name="T110" fmla="*/ 0 w 4800"/>
                <a:gd name="T111" fmla="*/ 1748 h 2441"/>
                <a:gd name="T112" fmla="*/ 548 w 4800"/>
                <a:gd name="T113" fmla="*/ 1451 h 2441"/>
                <a:gd name="T114" fmla="*/ 927 w 4800"/>
                <a:gd name="T115" fmla="*/ 1368 h 2441"/>
                <a:gd name="T116" fmla="*/ 365 w 4800"/>
                <a:gd name="T117" fmla="*/ 528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00" h="2441">
                  <a:moveTo>
                    <a:pt x="2502" y="852"/>
                  </a:moveTo>
                  <a:lnTo>
                    <a:pt x="1969" y="911"/>
                  </a:lnTo>
                  <a:lnTo>
                    <a:pt x="2300" y="1978"/>
                  </a:lnTo>
                  <a:lnTo>
                    <a:pt x="2301" y="1983"/>
                  </a:lnTo>
                  <a:lnTo>
                    <a:pt x="2769" y="1933"/>
                  </a:lnTo>
                  <a:lnTo>
                    <a:pt x="2767" y="1929"/>
                  </a:lnTo>
                  <a:lnTo>
                    <a:pt x="2698" y="1824"/>
                  </a:lnTo>
                  <a:lnTo>
                    <a:pt x="2639" y="1721"/>
                  </a:lnTo>
                  <a:lnTo>
                    <a:pt x="2586" y="1617"/>
                  </a:lnTo>
                  <a:lnTo>
                    <a:pt x="2543" y="1515"/>
                  </a:lnTo>
                  <a:lnTo>
                    <a:pt x="2506" y="1413"/>
                  </a:lnTo>
                  <a:lnTo>
                    <a:pt x="2479" y="1314"/>
                  </a:lnTo>
                  <a:lnTo>
                    <a:pt x="2477" y="1306"/>
                  </a:lnTo>
                  <a:lnTo>
                    <a:pt x="2465" y="1232"/>
                  </a:lnTo>
                  <a:lnTo>
                    <a:pt x="2460" y="1162"/>
                  </a:lnTo>
                  <a:lnTo>
                    <a:pt x="2458" y="1093"/>
                  </a:lnTo>
                  <a:lnTo>
                    <a:pt x="2461" y="1029"/>
                  </a:lnTo>
                  <a:lnTo>
                    <a:pt x="2470" y="969"/>
                  </a:lnTo>
                  <a:lnTo>
                    <a:pt x="2483" y="911"/>
                  </a:lnTo>
                  <a:lnTo>
                    <a:pt x="2500" y="856"/>
                  </a:lnTo>
                  <a:lnTo>
                    <a:pt x="2502" y="852"/>
                  </a:lnTo>
                  <a:close/>
                  <a:moveTo>
                    <a:pt x="3882" y="501"/>
                  </a:moveTo>
                  <a:lnTo>
                    <a:pt x="3786" y="504"/>
                  </a:lnTo>
                  <a:lnTo>
                    <a:pt x="3696" y="511"/>
                  </a:lnTo>
                  <a:lnTo>
                    <a:pt x="3612" y="523"/>
                  </a:lnTo>
                  <a:lnTo>
                    <a:pt x="3533" y="537"/>
                  </a:lnTo>
                  <a:lnTo>
                    <a:pt x="3460" y="556"/>
                  </a:lnTo>
                  <a:lnTo>
                    <a:pt x="3393" y="578"/>
                  </a:lnTo>
                  <a:lnTo>
                    <a:pt x="3334" y="606"/>
                  </a:lnTo>
                  <a:lnTo>
                    <a:pt x="3280" y="635"/>
                  </a:lnTo>
                  <a:lnTo>
                    <a:pt x="3232" y="670"/>
                  </a:lnTo>
                  <a:lnTo>
                    <a:pt x="3191" y="707"/>
                  </a:lnTo>
                  <a:lnTo>
                    <a:pt x="3156" y="748"/>
                  </a:lnTo>
                  <a:lnTo>
                    <a:pt x="3127" y="792"/>
                  </a:lnTo>
                  <a:lnTo>
                    <a:pt x="3104" y="838"/>
                  </a:lnTo>
                  <a:lnTo>
                    <a:pt x="3087" y="888"/>
                  </a:lnTo>
                  <a:lnTo>
                    <a:pt x="3073" y="939"/>
                  </a:lnTo>
                  <a:lnTo>
                    <a:pt x="3065" y="991"/>
                  </a:lnTo>
                  <a:lnTo>
                    <a:pt x="3060" y="1045"/>
                  </a:lnTo>
                  <a:lnTo>
                    <a:pt x="3060" y="1099"/>
                  </a:lnTo>
                  <a:lnTo>
                    <a:pt x="3065" y="1156"/>
                  </a:lnTo>
                  <a:lnTo>
                    <a:pt x="3072" y="1211"/>
                  </a:lnTo>
                  <a:lnTo>
                    <a:pt x="3081" y="1268"/>
                  </a:lnTo>
                  <a:lnTo>
                    <a:pt x="3094" y="1323"/>
                  </a:lnTo>
                  <a:lnTo>
                    <a:pt x="3108" y="1379"/>
                  </a:lnTo>
                  <a:lnTo>
                    <a:pt x="3124" y="1434"/>
                  </a:lnTo>
                  <a:lnTo>
                    <a:pt x="3142" y="1488"/>
                  </a:lnTo>
                  <a:lnTo>
                    <a:pt x="3162" y="1540"/>
                  </a:lnTo>
                  <a:lnTo>
                    <a:pt x="3183" y="1590"/>
                  </a:lnTo>
                  <a:lnTo>
                    <a:pt x="3203" y="1639"/>
                  </a:lnTo>
                  <a:lnTo>
                    <a:pt x="3223" y="1684"/>
                  </a:lnTo>
                  <a:lnTo>
                    <a:pt x="3244" y="1728"/>
                  </a:lnTo>
                  <a:lnTo>
                    <a:pt x="3264" y="1769"/>
                  </a:lnTo>
                  <a:lnTo>
                    <a:pt x="3283" y="1807"/>
                  </a:lnTo>
                  <a:lnTo>
                    <a:pt x="3302" y="1840"/>
                  </a:lnTo>
                  <a:lnTo>
                    <a:pt x="3318" y="1871"/>
                  </a:lnTo>
                  <a:lnTo>
                    <a:pt x="3319" y="1873"/>
                  </a:lnTo>
                  <a:lnTo>
                    <a:pt x="4006" y="1801"/>
                  </a:lnTo>
                  <a:lnTo>
                    <a:pt x="4004" y="1798"/>
                  </a:lnTo>
                  <a:lnTo>
                    <a:pt x="3955" y="1719"/>
                  </a:lnTo>
                  <a:lnTo>
                    <a:pt x="3910" y="1645"/>
                  </a:lnTo>
                  <a:lnTo>
                    <a:pt x="3871" y="1575"/>
                  </a:lnTo>
                  <a:lnTo>
                    <a:pt x="3833" y="1510"/>
                  </a:lnTo>
                  <a:lnTo>
                    <a:pt x="3799" y="1447"/>
                  </a:lnTo>
                  <a:lnTo>
                    <a:pt x="3769" y="1389"/>
                  </a:lnTo>
                  <a:lnTo>
                    <a:pt x="3743" y="1332"/>
                  </a:lnTo>
                  <a:lnTo>
                    <a:pt x="3716" y="1277"/>
                  </a:lnTo>
                  <a:lnTo>
                    <a:pt x="3692" y="1218"/>
                  </a:lnTo>
                  <a:lnTo>
                    <a:pt x="3671" y="1160"/>
                  </a:lnTo>
                  <a:lnTo>
                    <a:pt x="3654" y="1100"/>
                  </a:lnTo>
                  <a:lnTo>
                    <a:pt x="3642" y="1041"/>
                  </a:lnTo>
                  <a:lnTo>
                    <a:pt x="3639" y="1016"/>
                  </a:lnTo>
                  <a:lnTo>
                    <a:pt x="3638" y="991"/>
                  </a:lnTo>
                  <a:lnTo>
                    <a:pt x="3639" y="967"/>
                  </a:lnTo>
                  <a:lnTo>
                    <a:pt x="3644" y="943"/>
                  </a:lnTo>
                  <a:lnTo>
                    <a:pt x="3652" y="920"/>
                  </a:lnTo>
                  <a:lnTo>
                    <a:pt x="3667" y="898"/>
                  </a:lnTo>
                  <a:lnTo>
                    <a:pt x="3687" y="878"/>
                  </a:lnTo>
                  <a:lnTo>
                    <a:pt x="3718" y="856"/>
                  </a:lnTo>
                  <a:lnTo>
                    <a:pt x="3754" y="838"/>
                  </a:lnTo>
                  <a:lnTo>
                    <a:pt x="3796" y="822"/>
                  </a:lnTo>
                  <a:lnTo>
                    <a:pt x="3843" y="809"/>
                  </a:lnTo>
                  <a:lnTo>
                    <a:pt x="3892" y="798"/>
                  </a:lnTo>
                  <a:lnTo>
                    <a:pt x="3946" y="789"/>
                  </a:lnTo>
                  <a:lnTo>
                    <a:pt x="4003" y="780"/>
                  </a:lnTo>
                  <a:lnTo>
                    <a:pt x="4061" y="774"/>
                  </a:lnTo>
                  <a:lnTo>
                    <a:pt x="4121" y="769"/>
                  </a:lnTo>
                  <a:lnTo>
                    <a:pt x="4182" y="764"/>
                  </a:lnTo>
                  <a:lnTo>
                    <a:pt x="4241" y="761"/>
                  </a:lnTo>
                  <a:lnTo>
                    <a:pt x="4246" y="761"/>
                  </a:lnTo>
                  <a:lnTo>
                    <a:pt x="4183" y="560"/>
                  </a:lnTo>
                  <a:lnTo>
                    <a:pt x="4179" y="509"/>
                  </a:lnTo>
                  <a:lnTo>
                    <a:pt x="4175" y="509"/>
                  </a:lnTo>
                  <a:lnTo>
                    <a:pt x="4077" y="504"/>
                  </a:lnTo>
                  <a:lnTo>
                    <a:pt x="3985" y="501"/>
                  </a:lnTo>
                  <a:lnTo>
                    <a:pt x="3882" y="501"/>
                  </a:lnTo>
                  <a:close/>
                  <a:moveTo>
                    <a:pt x="1583" y="432"/>
                  </a:moveTo>
                  <a:lnTo>
                    <a:pt x="902" y="505"/>
                  </a:lnTo>
                  <a:lnTo>
                    <a:pt x="896" y="505"/>
                  </a:lnTo>
                  <a:lnTo>
                    <a:pt x="940" y="818"/>
                  </a:lnTo>
                  <a:lnTo>
                    <a:pt x="1825" y="726"/>
                  </a:lnTo>
                  <a:lnTo>
                    <a:pt x="1831" y="725"/>
                  </a:lnTo>
                  <a:lnTo>
                    <a:pt x="1760" y="485"/>
                  </a:lnTo>
                  <a:lnTo>
                    <a:pt x="1756" y="485"/>
                  </a:lnTo>
                  <a:lnTo>
                    <a:pt x="1712" y="482"/>
                  </a:lnTo>
                  <a:lnTo>
                    <a:pt x="1671" y="475"/>
                  </a:lnTo>
                  <a:lnTo>
                    <a:pt x="1635" y="464"/>
                  </a:lnTo>
                  <a:lnTo>
                    <a:pt x="1606" y="451"/>
                  </a:lnTo>
                  <a:lnTo>
                    <a:pt x="1584" y="434"/>
                  </a:lnTo>
                  <a:lnTo>
                    <a:pt x="1583" y="432"/>
                  </a:lnTo>
                  <a:close/>
                  <a:moveTo>
                    <a:pt x="3718" y="341"/>
                  </a:moveTo>
                  <a:lnTo>
                    <a:pt x="3612" y="342"/>
                  </a:lnTo>
                  <a:lnTo>
                    <a:pt x="3511" y="348"/>
                  </a:lnTo>
                  <a:lnTo>
                    <a:pt x="3415" y="358"/>
                  </a:lnTo>
                  <a:lnTo>
                    <a:pt x="3322" y="371"/>
                  </a:lnTo>
                  <a:lnTo>
                    <a:pt x="3233" y="389"/>
                  </a:lnTo>
                  <a:lnTo>
                    <a:pt x="3151" y="411"/>
                  </a:lnTo>
                  <a:lnTo>
                    <a:pt x="3073" y="434"/>
                  </a:lnTo>
                  <a:lnTo>
                    <a:pt x="3004" y="461"/>
                  </a:lnTo>
                  <a:lnTo>
                    <a:pt x="2940" y="491"/>
                  </a:lnTo>
                  <a:lnTo>
                    <a:pt x="2883" y="521"/>
                  </a:lnTo>
                  <a:lnTo>
                    <a:pt x="2831" y="555"/>
                  </a:lnTo>
                  <a:lnTo>
                    <a:pt x="2784" y="590"/>
                  </a:lnTo>
                  <a:lnTo>
                    <a:pt x="2743" y="624"/>
                  </a:lnTo>
                  <a:lnTo>
                    <a:pt x="2707" y="661"/>
                  </a:lnTo>
                  <a:lnTo>
                    <a:pt x="2675" y="699"/>
                  </a:lnTo>
                  <a:lnTo>
                    <a:pt x="2647" y="737"/>
                  </a:lnTo>
                  <a:lnTo>
                    <a:pt x="2624" y="773"/>
                  </a:lnTo>
                  <a:lnTo>
                    <a:pt x="2605" y="811"/>
                  </a:lnTo>
                  <a:lnTo>
                    <a:pt x="2588" y="846"/>
                  </a:lnTo>
                  <a:lnTo>
                    <a:pt x="2575" y="882"/>
                  </a:lnTo>
                  <a:lnTo>
                    <a:pt x="2564" y="916"/>
                  </a:lnTo>
                  <a:lnTo>
                    <a:pt x="2556" y="948"/>
                  </a:lnTo>
                  <a:lnTo>
                    <a:pt x="2550" y="980"/>
                  </a:lnTo>
                  <a:lnTo>
                    <a:pt x="2540" y="1051"/>
                  </a:lnTo>
                  <a:lnTo>
                    <a:pt x="2538" y="1127"/>
                  </a:lnTo>
                  <a:lnTo>
                    <a:pt x="2544" y="1204"/>
                  </a:lnTo>
                  <a:lnTo>
                    <a:pt x="2557" y="1284"/>
                  </a:lnTo>
                  <a:lnTo>
                    <a:pt x="2577" y="1367"/>
                  </a:lnTo>
                  <a:lnTo>
                    <a:pt x="2605" y="1453"/>
                  </a:lnTo>
                  <a:lnTo>
                    <a:pt x="2641" y="1540"/>
                  </a:lnTo>
                  <a:lnTo>
                    <a:pt x="2685" y="1632"/>
                  </a:lnTo>
                  <a:lnTo>
                    <a:pt x="2736" y="1725"/>
                  </a:lnTo>
                  <a:lnTo>
                    <a:pt x="2796" y="1821"/>
                  </a:lnTo>
                  <a:lnTo>
                    <a:pt x="2863" y="1920"/>
                  </a:lnTo>
                  <a:lnTo>
                    <a:pt x="2865" y="1923"/>
                  </a:lnTo>
                  <a:lnTo>
                    <a:pt x="3217" y="1885"/>
                  </a:lnTo>
                  <a:lnTo>
                    <a:pt x="3225" y="1884"/>
                  </a:lnTo>
                  <a:lnTo>
                    <a:pt x="3222" y="1881"/>
                  </a:lnTo>
                  <a:lnTo>
                    <a:pt x="3177" y="1792"/>
                  </a:lnTo>
                  <a:lnTo>
                    <a:pt x="3137" y="1705"/>
                  </a:lnTo>
                  <a:lnTo>
                    <a:pt x="3101" y="1620"/>
                  </a:lnTo>
                  <a:lnTo>
                    <a:pt x="3066" y="1528"/>
                  </a:lnTo>
                  <a:lnTo>
                    <a:pt x="3037" y="1440"/>
                  </a:lnTo>
                  <a:lnTo>
                    <a:pt x="3014" y="1355"/>
                  </a:lnTo>
                  <a:lnTo>
                    <a:pt x="2996" y="1275"/>
                  </a:lnTo>
                  <a:lnTo>
                    <a:pt x="2985" y="1197"/>
                  </a:lnTo>
                  <a:lnTo>
                    <a:pt x="2979" y="1122"/>
                  </a:lnTo>
                  <a:lnTo>
                    <a:pt x="2979" y="1052"/>
                  </a:lnTo>
                  <a:lnTo>
                    <a:pt x="2983" y="988"/>
                  </a:lnTo>
                  <a:lnTo>
                    <a:pt x="2995" y="927"/>
                  </a:lnTo>
                  <a:lnTo>
                    <a:pt x="3009" y="872"/>
                  </a:lnTo>
                  <a:lnTo>
                    <a:pt x="3031" y="820"/>
                  </a:lnTo>
                  <a:lnTo>
                    <a:pt x="3057" y="770"/>
                  </a:lnTo>
                  <a:lnTo>
                    <a:pt x="3092" y="722"/>
                  </a:lnTo>
                  <a:lnTo>
                    <a:pt x="3135" y="677"/>
                  </a:lnTo>
                  <a:lnTo>
                    <a:pt x="3184" y="636"/>
                  </a:lnTo>
                  <a:lnTo>
                    <a:pt x="3239" y="600"/>
                  </a:lnTo>
                  <a:lnTo>
                    <a:pt x="3300" y="568"/>
                  </a:lnTo>
                  <a:lnTo>
                    <a:pt x="3367" y="540"/>
                  </a:lnTo>
                  <a:lnTo>
                    <a:pt x="3441" y="518"/>
                  </a:lnTo>
                  <a:lnTo>
                    <a:pt x="3521" y="499"/>
                  </a:lnTo>
                  <a:lnTo>
                    <a:pt x="3610" y="485"/>
                  </a:lnTo>
                  <a:lnTo>
                    <a:pt x="3705" y="475"/>
                  </a:lnTo>
                  <a:lnTo>
                    <a:pt x="3807" y="469"/>
                  </a:lnTo>
                  <a:lnTo>
                    <a:pt x="3914" y="466"/>
                  </a:lnTo>
                  <a:lnTo>
                    <a:pt x="3996" y="467"/>
                  </a:lnTo>
                  <a:lnTo>
                    <a:pt x="4081" y="470"/>
                  </a:lnTo>
                  <a:lnTo>
                    <a:pt x="4170" y="476"/>
                  </a:lnTo>
                  <a:lnTo>
                    <a:pt x="4176" y="476"/>
                  </a:lnTo>
                  <a:lnTo>
                    <a:pt x="4166" y="368"/>
                  </a:lnTo>
                  <a:lnTo>
                    <a:pt x="4161" y="367"/>
                  </a:lnTo>
                  <a:lnTo>
                    <a:pt x="4041" y="355"/>
                  </a:lnTo>
                  <a:lnTo>
                    <a:pt x="3927" y="348"/>
                  </a:lnTo>
                  <a:lnTo>
                    <a:pt x="3820" y="342"/>
                  </a:lnTo>
                  <a:lnTo>
                    <a:pt x="3718" y="341"/>
                  </a:lnTo>
                  <a:close/>
                  <a:moveTo>
                    <a:pt x="1780" y="325"/>
                  </a:moveTo>
                  <a:lnTo>
                    <a:pt x="1744" y="326"/>
                  </a:lnTo>
                  <a:lnTo>
                    <a:pt x="1709" y="332"/>
                  </a:lnTo>
                  <a:lnTo>
                    <a:pt x="1679" y="341"/>
                  </a:lnTo>
                  <a:lnTo>
                    <a:pt x="1652" y="351"/>
                  </a:lnTo>
                  <a:lnTo>
                    <a:pt x="1631" y="364"/>
                  </a:lnTo>
                  <a:lnTo>
                    <a:pt x="1616" y="378"/>
                  </a:lnTo>
                  <a:lnTo>
                    <a:pt x="1610" y="394"/>
                  </a:lnTo>
                  <a:lnTo>
                    <a:pt x="1612" y="411"/>
                  </a:lnTo>
                  <a:lnTo>
                    <a:pt x="1622" y="425"/>
                  </a:lnTo>
                  <a:lnTo>
                    <a:pt x="1639" y="438"/>
                  </a:lnTo>
                  <a:lnTo>
                    <a:pt x="1663" y="450"/>
                  </a:lnTo>
                  <a:lnTo>
                    <a:pt x="1692" y="459"/>
                  </a:lnTo>
                  <a:lnTo>
                    <a:pt x="1725" y="464"/>
                  </a:lnTo>
                  <a:lnTo>
                    <a:pt x="1763" y="466"/>
                  </a:lnTo>
                  <a:lnTo>
                    <a:pt x="1799" y="464"/>
                  </a:lnTo>
                  <a:lnTo>
                    <a:pt x="1834" y="459"/>
                  </a:lnTo>
                  <a:lnTo>
                    <a:pt x="1866" y="450"/>
                  </a:lnTo>
                  <a:lnTo>
                    <a:pt x="1892" y="438"/>
                  </a:lnTo>
                  <a:lnTo>
                    <a:pt x="1913" y="425"/>
                  </a:lnTo>
                  <a:lnTo>
                    <a:pt x="1927" y="411"/>
                  </a:lnTo>
                  <a:lnTo>
                    <a:pt x="1933" y="394"/>
                  </a:lnTo>
                  <a:lnTo>
                    <a:pt x="1930" y="378"/>
                  </a:lnTo>
                  <a:lnTo>
                    <a:pt x="1920" y="364"/>
                  </a:lnTo>
                  <a:lnTo>
                    <a:pt x="1901" y="351"/>
                  </a:lnTo>
                  <a:lnTo>
                    <a:pt x="1878" y="341"/>
                  </a:lnTo>
                  <a:lnTo>
                    <a:pt x="1849" y="332"/>
                  </a:lnTo>
                  <a:lnTo>
                    <a:pt x="1817" y="326"/>
                  </a:lnTo>
                  <a:lnTo>
                    <a:pt x="1780" y="325"/>
                  </a:lnTo>
                  <a:close/>
                  <a:moveTo>
                    <a:pt x="4070" y="169"/>
                  </a:moveTo>
                  <a:lnTo>
                    <a:pt x="1974" y="390"/>
                  </a:lnTo>
                  <a:lnTo>
                    <a:pt x="1974" y="393"/>
                  </a:lnTo>
                  <a:lnTo>
                    <a:pt x="1969" y="411"/>
                  </a:lnTo>
                  <a:lnTo>
                    <a:pt x="1956" y="428"/>
                  </a:lnTo>
                  <a:lnTo>
                    <a:pt x="1936" y="444"/>
                  </a:lnTo>
                  <a:lnTo>
                    <a:pt x="1910" y="457"/>
                  </a:lnTo>
                  <a:lnTo>
                    <a:pt x="1876" y="469"/>
                  </a:lnTo>
                  <a:lnTo>
                    <a:pt x="1839" y="477"/>
                  </a:lnTo>
                  <a:lnTo>
                    <a:pt x="1836" y="479"/>
                  </a:lnTo>
                  <a:lnTo>
                    <a:pt x="1956" y="870"/>
                  </a:lnTo>
                  <a:lnTo>
                    <a:pt x="1958" y="873"/>
                  </a:lnTo>
                  <a:lnTo>
                    <a:pt x="2495" y="814"/>
                  </a:lnTo>
                  <a:lnTo>
                    <a:pt x="2496" y="814"/>
                  </a:lnTo>
                  <a:lnTo>
                    <a:pt x="2496" y="814"/>
                  </a:lnTo>
                  <a:lnTo>
                    <a:pt x="2511" y="812"/>
                  </a:lnTo>
                  <a:lnTo>
                    <a:pt x="2521" y="806"/>
                  </a:lnTo>
                  <a:lnTo>
                    <a:pt x="2528" y="799"/>
                  </a:lnTo>
                  <a:lnTo>
                    <a:pt x="2532" y="790"/>
                  </a:lnTo>
                  <a:lnTo>
                    <a:pt x="2535" y="782"/>
                  </a:lnTo>
                  <a:lnTo>
                    <a:pt x="2537" y="777"/>
                  </a:lnTo>
                  <a:lnTo>
                    <a:pt x="2538" y="774"/>
                  </a:lnTo>
                  <a:lnTo>
                    <a:pt x="2559" y="742"/>
                  </a:lnTo>
                  <a:lnTo>
                    <a:pt x="2579" y="710"/>
                  </a:lnTo>
                  <a:lnTo>
                    <a:pt x="2612" y="670"/>
                  </a:lnTo>
                  <a:lnTo>
                    <a:pt x="2649" y="630"/>
                  </a:lnTo>
                  <a:lnTo>
                    <a:pt x="2689" y="592"/>
                  </a:lnTo>
                  <a:lnTo>
                    <a:pt x="2752" y="544"/>
                  </a:lnTo>
                  <a:lnTo>
                    <a:pt x="2822" y="499"/>
                  </a:lnTo>
                  <a:lnTo>
                    <a:pt x="2899" y="460"/>
                  </a:lnTo>
                  <a:lnTo>
                    <a:pt x="2983" y="424"/>
                  </a:lnTo>
                  <a:lnTo>
                    <a:pt x="3072" y="393"/>
                  </a:lnTo>
                  <a:lnTo>
                    <a:pt x="3167" y="367"/>
                  </a:lnTo>
                  <a:lnTo>
                    <a:pt x="3268" y="346"/>
                  </a:lnTo>
                  <a:lnTo>
                    <a:pt x="3375" y="329"/>
                  </a:lnTo>
                  <a:lnTo>
                    <a:pt x="3488" y="317"/>
                  </a:lnTo>
                  <a:lnTo>
                    <a:pt x="3604" y="310"/>
                  </a:lnTo>
                  <a:lnTo>
                    <a:pt x="3727" y="307"/>
                  </a:lnTo>
                  <a:lnTo>
                    <a:pt x="3824" y="309"/>
                  </a:lnTo>
                  <a:lnTo>
                    <a:pt x="3924" y="313"/>
                  </a:lnTo>
                  <a:lnTo>
                    <a:pt x="3924" y="312"/>
                  </a:lnTo>
                  <a:lnTo>
                    <a:pt x="3927" y="313"/>
                  </a:lnTo>
                  <a:lnTo>
                    <a:pt x="3997" y="319"/>
                  </a:lnTo>
                  <a:lnTo>
                    <a:pt x="4074" y="328"/>
                  </a:lnTo>
                  <a:lnTo>
                    <a:pt x="4157" y="336"/>
                  </a:lnTo>
                  <a:lnTo>
                    <a:pt x="4163" y="338"/>
                  </a:lnTo>
                  <a:lnTo>
                    <a:pt x="4160" y="304"/>
                  </a:lnTo>
                  <a:lnTo>
                    <a:pt x="4070" y="169"/>
                  </a:lnTo>
                  <a:close/>
                  <a:moveTo>
                    <a:pt x="756" y="0"/>
                  </a:moveTo>
                  <a:lnTo>
                    <a:pt x="826" y="0"/>
                  </a:lnTo>
                  <a:lnTo>
                    <a:pt x="892" y="472"/>
                  </a:lnTo>
                  <a:lnTo>
                    <a:pt x="1251" y="434"/>
                  </a:lnTo>
                  <a:lnTo>
                    <a:pt x="1257" y="434"/>
                  </a:lnTo>
                  <a:lnTo>
                    <a:pt x="1185" y="204"/>
                  </a:lnTo>
                  <a:lnTo>
                    <a:pt x="1216" y="201"/>
                  </a:lnTo>
                  <a:lnTo>
                    <a:pt x="1289" y="431"/>
                  </a:lnTo>
                  <a:lnTo>
                    <a:pt x="1568" y="400"/>
                  </a:lnTo>
                  <a:lnTo>
                    <a:pt x="1568" y="399"/>
                  </a:lnTo>
                  <a:lnTo>
                    <a:pt x="1574" y="380"/>
                  </a:lnTo>
                  <a:lnTo>
                    <a:pt x="1587" y="364"/>
                  </a:lnTo>
                  <a:lnTo>
                    <a:pt x="1607" y="348"/>
                  </a:lnTo>
                  <a:lnTo>
                    <a:pt x="1635" y="333"/>
                  </a:lnTo>
                  <a:lnTo>
                    <a:pt x="1668" y="322"/>
                  </a:lnTo>
                  <a:lnTo>
                    <a:pt x="1705" y="313"/>
                  </a:lnTo>
                  <a:lnTo>
                    <a:pt x="1709" y="313"/>
                  </a:lnTo>
                  <a:lnTo>
                    <a:pt x="1617" y="0"/>
                  </a:lnTo>
                  <a:lnTo>
                    <a:pt x="1687" y="0"/>
                  </a:lnTo>
                  <a:lnTo>
                    <a:pt x="1782" y="307"/>
                  </a:lnTo>
                  <a:lnTo>
                    <a:pt x="1786" y="307"/>
                  </a:lnTo>
                  <a:lnTo>
                    <a:pt x="1831" y="310"/>
                  </a:lnTo>
                  <a:lnTo>
                    <a:pt x="1872" y="316"/>
                  </a:lnTo>
                  <a:lnTo>
                    <a:pt x="1907" y="328"/>
                  </a:lnTo>
                  <a:lnTo>
                    <a:pt x="1937" y="341"/>
                  </a:lnTo>
                  <a:lnTo>
                    <a:pt x="1959" y="358"/>
                  </a:lnTo>
                  <a:lnTo>
                    <a:pt x="1961" y="360"/>
                  </a:lnTo>
                  <a:lnTo>
                    <a:pt x="2461" y="307"/>
                  </a:lnTo>
                  <a:lnTo>
                    <a:pt x="2465" y="306"/>
                  </a:lnTo>
                  <a:lnTo>
                    <a:pt x="2340" y="90"/>
                  </a:lnTo>
                  <a:lnTo>
                    <a:pt x="2340" y="89"/>
                  </a:lnTo>
                  <a:lnTo>
                    <a:pt x="2342" y="86"/>
                  </a:lnTo>
                  <a:lnTo>
                    <a:pt x="2346" y="84"/>
                  </a:lnTo>
                  <a:lnTo>
                    <a:pt x="2352" y="83"/>
                  </a:lnTo>
                  <a:lnTo>
                    <a:pt x="2794" y="42"/>
                  </a:lnTo>
                  <a:lnTo>
                    <a:pt x="2801" y="54"/>
                  </a:lnTo>
                  <a:lnTo>
                    <a:pt x="2372" y="93"/>
                  </a:lnTo>
                  <a:lnTo>
                    <a:pt x="2496" y="303"/>
                  </a:lnTo>
                  <a:lnTo>
                    <a:pt x="4432" y="99"/>
                  </a:lnTo>
                  <a:lnTo>
                    <a:pt x="4442" y="128"/>
                  </a:lnTo>
                  <a:lnTo>
                    <a:pt x="4137" y="162"/>
                  </a:lnTo>
                  <a:lnTo>
                    <a:pt x="4234" y="304"/>
                  </a:lnTo>
                  <a:lnTo>
                    <a:pt x="4239" y="346"/>
                  </a:lnTo>
                  <a:lnTo>
                    <a:pt x="4243" y="346"/>
                  </a:lnTo>
                  <a:lnTo>
                    <a:pt x="4390" y="367"/>
                  </a:lnTo>
                  <a:lnTo>
                    <a:pt x="4544" y="392"/>
                  </a:lnTo>
                  <a:lnTo>
                    <a:pt x="4556" y="422"/>
                  </a:lnTo>
                  <a:lnTo>
                    <a:pt x="4400" y="397"/>
                  </a:lnTo>
                  <a:lnTo>
                    <a:pt x="4247" y="377"/>
                  </a:lnTo>
                  <a:lnTo>
                    <a:pt x="4241" y="377"/>
                  </a:lnTo>
                  <a:lnTo>
                    <a:pt x="4252" y="479"/>
                  </a:lnTo>
                  <a:lnTo>
                    <a:pt x="4253" y="482"/>
                  </a:lnTo>
                  <a:lnTo>
                    <a:pt x="4257" y="482"/>
                  </a:lnTo>
                  <a:lnTo>
                    <a:pt x="4374" y="493"/>
                  </a:lnTo>
                  <a:lnTo>
                    <a:pt x="4486" y="505"/>
                  </a:lnTo>
                  <a:lnTo>
                    <a:pt x="4592" y="518"/>
                  </a:lnTo>
                  <a:lnTo>
                    <a:pt x="4607" y="555"/>
                  </a:lnTo>
                  <a:lnTo>
                    <a:pt x="4497" y="540"/>
                  </a:lnTo>
                  <a:lnTo>
                    <a:pt x="4381" y="527"/>
                  </a:lnTo>
                  <a:lnTo>
                    <a:pt x="4262" y="515"/>
                  </a:lnTo>
                  <a:lnTo>
                    <a:pt x="4256" y="515"/>
                  </a:lnTo>
                  <a:lnTo>
                    <a:pt x="4260" y="562"/>
                  </a:lnTo>
                  <a:lnTo>
                    <a:pt x="4324" y="758"/>
                  </a:lnTo>
                  <a:lnTo>
                    <a:pt x="4330" y="757"/>
                  </a:lnTo>
                  <a:lnTo>
                    <a:pt x="4442" y="755"/>
                  </a:lnTo>
                  <a:lnTo>
                    <a:pt x="4561" y="754"/>
                  </a:lnTo>
                  <a:lnTo>
                    <a:pt x="4684" y="755"/>
                  </a:lnTo>
                  <a:lnTo>
                    <a:pt x="4698" y="792"/>
                  </a:lnTo>
                  <a:lnTo>
                    <a:pt x="4566" y="790"/>
                  </a:lnTo>
                  <a:lnTo>
                    <a:pt x="4513" y="792"/>
                  </a:lnTo>
                  <a:lnTo>
                    <a:pt x="4457" y="792"/>
                  </a:lnTo>
                  <a:lnTo>
                    <a:pt x="4399" y="793"/>
                  </a:lnTo>
                  <a:lnTo>
                    <a:pt x="4337" y="795"/>
                  </a:lnTo>
                  <a:lnTo>
                    <a:pt x="4276" y="798"/>
                  </a:lnTo>
                  <a:lnTo>
                    <a:pt x="4214" y="802"/>
                  </a:lnTo>
                  <a:lnTo>
                    <a:pt x="4151" y="806"/>
                  </a:lnTo>
                  <a:lnTo>
                    <a:pt x="4092" y="812"/>
                  </a:lnTo>
                  <a:lnTo>
                    <a:pt x="4032" y="818"/>
                  </a:lnTo>
                  <a:lnTo>
                    <a:pt x="3977" y="827"/>
                  </a:lnTo>
                  <a:lnTo>
                    <a:pt x="3924" y="836"/>
                  </a:lnTo>
                  <a:lnTo>
                    <a:pt x="3876" y="847"/>
                  </a:lnTo>
                  <a:lnTo>
                    <a:pt x="3834" y="860"/>
                  </a:lnTo>
                  <a:lnTo>
                    <a:pt x="3798" y="875"/>
                  </a:lnTo>
                  <a:lnTo>
                    <a:pt x="3769" y="891"/>
                  </a:lnTo>
                  <a:lnTo>
                    <a:pt x="3748" y="910"/>
                  </a:lnTo>
                  <a:lnTo>
                    <a:pt x="3741" y="919"/>
                  </a:lnTo>
                  <a:lnTo>
                    <a:pt x="3735" y="929"/>
                  </a:lnTo>
                  <a:lnTo>
                    <a:pt x="3724" y="962"/>
                  </a:lnTo>
                  <a:lnTo>
                    <a:pt x="3719" y="999"/>
                  </a:lnTo>
                  <a:lnTo>
                    <a:pt x="3722" y="1035"/>
                  </a:lnTo>
                  <a:lnTo>
                    <a:pt x="3731" y="1074"/>
                  </a:lnTo>
                  <a:lnTo>
                    <a:pt x="3743" y="1115"/>
                  </a:lnTo>
                  <a:lnTo>
                    <a:pt x="3757" y="1160"/>
                  </a:lnTo>
                  <a:lnTo>
                    <a:pt x="3775" y="1208"/>
                  </a:lnTo>
                  <a:lnTo>
                    <a:pt x="3796" y="1261"/>
                  </a:lnTo>
                  <a:lnTo>
                    <a:pt x="3821" y="1314"/>
                  </a:lnTo>
                  <a:lnTo>
                    <a:pt x="3852" y="1374"/>
                  </a:lnTo>
                  <a:lnTo>
                    <a:pt x="3853" y="1377"/>
                  </a:lnTo>
                  <a:lnTo>
                    <a:pt x="4800" y="1354"/>
                  </a:lnTo>
                  <a:lnTo>
                    <a:pt x="4800" y="1400"/>
                  </a:lnTo>
                  <a:lnTo>
                    <a:pt x="3884" y="1422"/>
                  </a:lnTo>
                  <a:lnTo>
                    <a:pt x="3876" y="1422"/>
                  </a:lnTo>
                  <a:lnTo>
                    <a:pt x="3879" y="1427"/>
                  </a:lnTo>
                  <a:lnTo>
                    <a:pt x="3884" y="1437"/>
                  </a:lnTo>
                  <a:lnTo>
                    <a:pt x="3891" y="1448"/>
                  </a:lnTo>
                  <a:lnTo>
                    <a:pt x="3932" y="1521"/>
                  </a:lnTo>
                  <a:lnTo>
                    <a:pt x="3975" y="1597"/>
                  </a:lnTo>
                  <a:lnTo>
                    <a:pt x="4022" y="1675"/>
                  </a:lnTo>
                  <a:lnTo>
                    <a:pt x="4073" y="1757"/>
                  </a:lnTo>
                  <a:lnTo>
                    <a:pt x="4127" y="1843"/>
                  </a:lnTo>
                  <a:lnTo>
                    <a:pt x="4186" y="1932"/>
                  </a:lnTo>
                  <a:lnTo>
                    <a:pt x="4249" y="2025"/>
                  </a:lnTo>
                  <a:lnTo>
                    <a:pt x="4316" y="2121"/>
                  </a:lnTo>
                  <a:lnTo>
                    <a:pt x="4387" y="2223"/>
                  </a:lnTo>
                  <a:lnTo>
                    <a:pt x="4464" y="2329"/>
                  </a:lnTo>
                  <a:lnTo>
                    <a:pt x="4545" y="2441"/>
                  </a:lnTo>
                  <a:lnTo>
                    <a:pt x="4439" y="2441"/>
                  </a:lnTo>
                  <a:lnTo>
                    <a:pt x="4351" y="2317"/>
                  </a:lnTo>
                  <a:lnTo>
                    <a:pt x="4266" y="2197"/>
                  </a:lnTo>
                  <a:lnTo>
                    <a:pt x="4188" y="2079"/>
                  </a:lnTo>
                  <a:lnTo>
                    <a:pt x="4111" y="1965"/>
                  </a:lnTo>
                  <a:lnTo>
                    <a:pt x="4041" y="1855"/>
                  </a:lnTo>
                  <a:lnTo>
                    <a:pt x="4038" y="1852"/>
                  </a:lnTo>
                  <a:lnTo>
                    <a:pt x="3356" y="1924"/>
                  </a:lnTo>
                  <a:lnTo>
                    <a:pt x="3350" y="1926"/>
                  </a:lnTo>
                  <a:lnTo>
                    <a:pt x="3351" y="1929"/>
                  </a:lnTo>
                  <a:lnTo>
                    <a:pt x="3396" y="2006"/>
                  </a:lnTo>
                  <a:lnTo>
                    <a:pt x="3447" y="2087"/>
                  </a:lnTo>
                  <a:lnTo>
                    <a:pt x="3500" y="2170"/>
                  </a:lnTo>
                  <a:lnTo>
                    <a:pt x="3558" y="2259"/>
                  </a:lnTo>
                  <a:lnTo>
                    <a:pt x="3619" y="2349"/>
                  </a:lnTo>
                  <a:lnTo>
                    <a:pt x="3683" y="2441"/>
                  </a:lnTo>
                  <a:lnTo>
                    <a:pt x="3574" y="2441"/>
                  </a:lnTo>
                  <a:lnTo>
                    <a:pt x="3507" y="2345"/>
                  </a:lnTo>
                  <a:lnTo>
                    <a:pt x="3440" y="2245"/>
                  </a:lnTo>
                  <a:lnTo>
                    <a:pt x="3373" y="2143"/>
                  </a:lnTo>
                  <a:lnTo>
                    <a:pt x="3311" y="2041"/>
                  </a:lnTo>
                  <a:lnTo>
                    <a:pt x="3252" y="1939"/>
                  </a:lnTo>
                  <a:lnTo>
                    <a:pt x="3251" y="1936"/>
                  </a:lnTo>
                  <a:lnTo>
                    <a:pt x="2902" y="1974"/>
                  </a:lnTo>
                  <a:lnTo>
                    <a:pt x="2906" y="1978"/>
                  </a:lnTo>
                  <a:lnTo>
                    <a:pt x="3001" y="2103"/>
                  </a:lnTo>
                  <a:lnTo>
                    <a:pt x="3095" y="2221"/>
                  </a:lnTo>
                  <a:lnTo>
                    <a:pt x="3191" y="2333"/>
                  </a:lnTo>
                  <a:lnTo>
                    <a:pt x="3289" y="2441"/>
                  </a:lnTo>
                  <a:lnTo>
                    <a:pt x="3181" y="2441"/>
                  </a:lnTo>
                  <a:lnTo>
                    <a:pt x="3108" y="2358"/>
                  </a:lnTo>
                  <a:lnTo>
                    <a:pt x="3040" y="2280"/>
                  </a:lnTo>
                  <a:lnTo>
                    <a:pt x="2976" y="2202"/>
                  </a:lnTo>
                  <a:lnTo>
                    <a:pt x="2916" y="2128"/>
                  </a:lnTo>
                  <a:lnTo>
                    <a:pt x="2861" y="2057"/>
                  </a:lnTo>
                  <a:lnTo>
                    <a:pt x="2809" y="1987"/>
                  </a:lnTo>
                  <a:lnTo>
                    <a:pt x="2806" y="1984"/>
                  </a:lnTo>
                  <a:lnTo>
                    <a:pt x="2324" y="2035"/>
                  </a:lnTo>
                  <a:lnTo>
                    <a:pt x="2317" y="2036"/>
                  </a:lnTo>
                  <a:lnTo>
                    <a:pt x="2444" y="2441"/>
                  </a:lnTo>
                  <a:lnTo>
                    <a:pt x="2339" y="2441"/>
                  </a:lnTo>
                  <a:lnTo>
                    <a:pt x="1843" y="764"/>
                  </a:lnTo>
                  <a:lnTo>
                    <a:pt x="1841" y="761"/>
                  </a:lnTo>
                  <a:lnTo>
                    <a:pt x="1401" y="808"/>
                  </a:lnTo>
                  <a:lnTo>
                    <a:pt x="1396" y="808"/>
                  </a:lnTo>
                  <a:lnTo>
                    <a:pt x="1799" y="2441"/>
                  </a:lnTo>
                  <a:lnTo>
                    <a:pt x="1769" y="2441"/>
                  </a:lnTo>
                  <a:lnTo>
                    <a:pt x="1373" y="814"/>
                  </a:lnTo>
                  <a:lnTo>
                    <a:pt x="1373" y="811"/>
                  </a:lnTo>
                  <a:lnTo>
                    <a:pt x="945" y="856"/>
                  </a:lnTo>
                  <a:lnTo>
                    <a:pt x="1165" y="2441"/>
                  </a:lnTo>
                  <a:lnTo>
                    <a:pt x="1062" y="2441"/>
                  </a:lnTo>
                  <a:lnTo>
                    <a:pt x="934" y="1416"/>
                  </a:lnTo>
                  <a:lnTo>
                    <a:pt x="932" y="1413"/>
                  </a:lnTo>
                  <a:lnTo>
                    <a:pt x="927" y="1415"/>
                  </a:lnTo>
                  <a:lnTo>
                    <a:pt x="892" y="1419"/>
                  </a:lnTo>
                  <a:lnTo>
                    <a:pt x="849" y="1427"/>
                  </a:lnTo>
                  <a:lnTo>
                    <a:pt x="799" y="1437"/>
                  </a:lnTo>
                  <a:lnTo>
                    <a:pt x="743" y="1448"/>
                  </a:lnTo>
                  <a:lnTo>
                    <a:pt x="681" y="1463"/>
                  </a:lnTo>
                  <a:lnTo>
                    <a:pt x="612" y="1480"/>
                  </a:lnTo>
                  <a:lnTo>
                    <a:pt x="541" y="1501"/>
                  </a:lnTo>
                  <a:lnTo>
                    <a:pt x="467" y="1526"/>
                  </a:lnTo>
                  <a:lnTo>
                    <a:pt x="390" y="1553"/>
                  </a:lnTo>
                  <a:lnTo>
                    <a:pt x="311" y="1584"/>
                  </a:lnTo>
                  <a:lnTo>
                    <a:pt x="233" y="1619"/>
                  </a:lnTo>
                  <a:lnTo>
                    <a:pt x="154" y="1658"/>
                  </a:lnTo>
                  <a:lnTo>
                    <a:pt x="76" y="1702"/>
                  </a:lnTo>
                  <a:lnTo>
                    <a:pt x="0" y="1748"/>
                  </a:lnTo>
                  <a:lnTo>
                    <a:pt x="0" y="1681"/>
                  </a:lnTo>
                  <a:lnTo>
                    <a:pt x="79" y="1636"/>
                  </a:lnTo>
                  <a:lnTo>
                    <a:pt x="159" y="1597"/>
                  </a:lnTo>
                  <a:lnTo>
                    <a:pt x="239" y="1560"/>
                  </a:lnTo>
                  <a:lnTo>
                    <a:pt x="319" y="1528"/>
                  </a:lnTo>
                  <a:lnTo>
                    <a:pt x="397" y="1499"/>
                  </a:lnTo>
                  <a:lnTo>
                    <a:pt x="474" y="1475"/>
                  </a:lnTo>
                  <a:lnTo>
                    <a:pt x="548" y="1451"/>
                  </a:lnTo>
                  <a:lnTo>
                    <a:pt x="618" y="1432"/>
                  </a:lnTo>
                  <a:lnTo>
                    <a:pt x="684" y="1416"/>
                  </a:lnTo>
                  <a:lnTo>
                    <a:pt x="745" y="1402"/>
                  </a:lnTo>
                  <a:lnTo>
                    <a:pt x="800" y="1390"/>
                  </a:lnTo>
                  <a:lnTo>
                    <a:pt x="848" y="1381"/>
                  </a:lnTo>
                  <a:lnTo>
                    <a:pt x="889" y="1374"/>
                  </a:lnTo>
                  <a:lnTo>
                    <a:pt x="922" y="1370"/>
                  </a:lnTo>
                  <a:lnTo>
                    <a:pt x="927" y="1368"/>
                  </a:lnTo>
                  <a:lnTo>
                    <a:pt x="864" y="865"/>
                  </a:lnTo>
                  <a:lnTo>
                    <a:pt x="212" y="933"/>
                  </a:lnTo>
                  <a:lnTo>
                    <a:pt x="228" y="892"/>
                  </a:lnTo>
                  <a:lnTo>
                    <a:pt x="854" y="827"/>
                  </a:lnTo>
                  <a:lnTo>
                    <a:pt x="860" y="827"/>
                  </a:lnTo>
                  <a:lnTo>
                    <a:pt x="820" y="514"/>
                  </a:lnTo>
                  <a:lnTo>
                    <a:pt x="352" y="563"/>
                  </a:lnTo>
                  <a:lnTo>
                    <a:pt x="365" y="528"/>
                  </a:lnTo>
                  <a:lnTo>
                    <a:pt x="812" y="480"/>
                  </a:lnTo>
                  <a:lnTo>
                    <a:pt x="816" y="480"/>
                  </a:lnTo>
                  <a:lnTo>
                    <a:pt x="7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6"/>
            <p:cNvSpPr>
              <a:spLocks/>
            </p:cNvSpPr>
            <p:nvPr/>
          </p:nvSpPr>
          <p:spPr bwMode="auto">
            <a:xfrm>
              <a:off x="7045325" y="2346326"/>
              <a:ext cx="982663" cy="287338"/>
            </a:xfrm>
            <a:custGeom>
              <a:avLst/>
              <a:gdLst>
                <a:gd name="T0" fmla="*/ 541 w 619"/>
                <a:gd name="T1" fmla="*/ 0 h 181"/>
                <a:gd name="T2" fmla="*/ 619 w 619"/>
                <a:gd name="T3" fmla="*/ 131 h 181"/>
                <a:gd name="T4" fmla="*/ 107 w 619"/>
                <a:gd name="T5" fmla="*/ 181 h 181"/>
                <a:gd name="T6" fmla="*/ 0 w 619"/>
                <a:gd name="T7" fmla="*/ 3 h 181"/>
                <a:gd name="T8" fmla="*/ 541 w 619"/>
                <a:gd name="T9" fmla="*/ 0 h 181"/>
              </a:gdLst>
              <a:ahLst/>
              <a:cxnLst>
                <a:cxn ang="0">
                  <a:pos x="T0" y="T1"/>
                </a:cxn>
                <a:cxn ang="0">
                  <a:pos x="T2" y="T3"/>
                </a:cxn>
                <a:cxn ang="0">
                  <a:pos x="T4" y="T5"/>
                </a:cxn>
                <a:cxn ang="0">
                  <a:pos x="T6" y="T7"/>
                </a:cxn>
                <a:cxn ang="0">
                  <a:pos x="T8" y="T9"/>
                </a:cxn>
              </a:cxnLst>
              <a:rect l="0" t="0" r="r" b="b"/>
              <a:pathLst>
                <a:path w="619" h="181">
                  <a:moveTo>
                    <a:pt x="541" y="0"/>
                  </a:moveTo>
                  <a:lnTo>
                    <a:pt x="619" y="131"/>
                  </a:lnTo>
                  <a:lnTo>
                    <a:pt x="107" y="181"/>
                  </a:lnTo>
                  <a:lnTo>
                    <a:pt x="0" y="3"/>
                  </a:lnTo>
                  <a:lnTo>
                    <a:pt x="5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Effective Cybersecurity</a:t>
            </a:r>
            <a:endParaRPr lang="en-US" sz="2400" b="1" kern="0" dirty="0">
              <a:solidFill>
                <a:srgbClr val="FFFFFF"/>
              </a:solidFill>
            </a:endParaRPr>
          </a:p>
        </p:txBody>
      </p:sp>
      <p:sp>
        <p:nvSpPr>
          <p:cNvPr id="58" name="Rectangle 57"/>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Coordination is essential</a:t>
            </a:r>
            <a:endParaRPr lang="en-US" sz="2000" kern="0" dirty="0">
              <a:solidFill>
                <a:srgbClr val="676767"/>
              </a:solidFill>
            </a:endParaRPr>
          </a:p>
        </p:txBody>
      </p:sp>
      <p:sp>
        <p:nvSpPr>
          <p:cNvPr id="71" name="Isosceles Triangle 70"/>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00" name="Rectangle 99"/>
          <p:cNvSpPr/>
          <p:nvPr/>
        </p:nvSpPr>
        <p:spPr>
          <a:xfrm rot="5400000">
            <a:off x="3066898" y="3080063"/>
            <a:ext cx="3657600" cy="2743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174" name="Hexagon 173"/>
          <p:cNvSpPr>
            <a:spLocks noChangeAspect="1"/>
          </p:cNvSpPr>
          <p:nvPr/>
        </p:nvSpPr>
        <p:spPr>
          <a:xfrm>
            <a:off x="3487555" y="1170002"/>
            <a:ext cx="2069876" cy="1789335"/>
          </a:xfrm>
          <a:prstGeom prst="hexagon">
            <a:avLst/>
          </a:prstGeom>
          <a:solidFill>
            <a:schemeClr val="accent1"/>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176" name="Hexagon 175"/>
          <p:cNvSpPr>
            <a:spLocks noChangeAspect="1"/>
          </p:cNvSpPr>
          <p:nvPr/>
        </p:nvSpPr>
        <p:spPr>
          <a:xfrm>
            <a:off x="3566220" y="1244807"/>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6" name="Rectangle 75"/>
          <p:cNvSpPr/>
          <p:nvPr/>
        </p:nvSpPr>
        <p:spPr>
          <a:xfrm>
            <a:off x="4096392" y="1909115"/>
            <a:ext cx="895565" cy="247706"/>
          </a:xfrm>
          <a:prstGeom prst="rect">
            <a:avLst/>
          </a:prstGeom>
        </p:spPr>
        <p:txBody>
          <a:bodyPr wrap="none" anchor="ctr">
            <a:noAutofit/>
          </a:bodyPr>
          <a:lstStyle/>
          <a:p>
            <a:pPr algn="ctr"/>
            <a:r>
              <a:rPr lang="en-US" sz="2000" b="1" dirty="0" smtClean="0">
                <a:solidFill>
                  <a:srgbClr val="FFFFFF"/>
                </a:solidFill>
              </a:rPr>
              <a:t>People</a:t>
            </a:r>
            <a:endParaRPr lang="en-US" sz="2000" b="1" dirty="0">
              <a:solidFill>
                <a:srgbClr val="FFFFFF"/>
              </a:solidFill>
            </a:endParaRPr>
          </a:p>
        </p:txBody>
      </p:sp>
      <p:sp>
        <p:nvSpPr>
          <p:cNvPr id="77" name="Hexagon 76"/>
          <p:cNvSpPr>
            <a:spLocks noChangeAspect="1"/>
          </p:cNvSpPr>
          <p:nvPr/>
        </p:nvSpPr>
        <p:spPr>
          <a:xfrm>
            <a:off x="5144357" y="2071283"/>
            <a:ext cx="2069876" cy="1789335"/>
          </a:xfrm>
          <a:prstGeom prst="hexagon">
            <a:avLst/>
          </a:prstGeom>
          <a:solidFill>
            <a:schemeClr val="accent2">
              <a:lumMod val="50000"/>
            </a:schemeClr>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8" name="Hexagon 77"/>
          <p:cNvSpPr>
            <a:spLocks noChangeAspect="1"/>
          </p:cNvSpPr>
          <p:nvPr/>
        </p:nvSpPr>
        <p:spPr>
          <a:xfrm>
            <a:off x="5223022" y="2146088"/>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9" name="Rectangle 78"/>
          <p:cNvSpPr/>
          <p:nvPr/>
        </p:nvSpPr>
        <p:spPr>
          <a:xfrm>
            <a:off x="5753194" y="2810396"/>
            <a:ext cx="895565" cy="247706"/>
          </a:xfrm>
          <a:prstGeom prst="rect">
            <a:avLst/>
          </a:prstGeom>
        </p:spPr>
        <p:txBody>
          <a:bodyPr wrap="none" anchor="ctr">
            <a:noAutofit/>
          </a:bodyPr>
          <a:lstStyle/>
          <a:p>
            <a:pPr algn="ctr"/>
            <a:r>
              <a:rPr lang="en-US" sz="2000" b="1" dirty="0" smtClean="0">
                <a:solidFill>
                  <a:srgbClr val="FFFFFF"/>
                </a:solidFill>
              </a:rPr>
              <a:t>Process</a:t>
            </a:r>
            <a:endParaRPr lang="en-US" sz="1400" b="1" dirty="0">
              <a:solidFill>
                <a:srgbClr val="FFFFFF"/>
              </a:solidFill>
            </a:endParaRPr>
          </a:p>
        </p:txBody>
      </p:sp>
      <p:sp>
        <p:nvSpPr>
          <p:cNvPr id="80" name="Hexagon 79"/>
          <p:cNvSpPr>
            <a:spLocks noChangeAspect="1"/>
          </p:cNvSpPr>
          <p:nvPr/>
        </p:nvSpPr>
        <p:spPr>
          <a:xfrm>
            <a:off x="3487555" y="3000046"/>
            <a:ext cx="2069876" cy="1789335"/>
          </a:xfrm>
          <a:prstGeom prst="hexagon">
            <a:avLst/>
          </a:prstGeom>
          <a:solidFill>
            <a:schemeClr val="accent3">
              <a:lumMod val="50000"/>
            </a:schemeClr>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1" name="Hexagon 80"/>
          <p:cNvSpPr>
            <a:spLocks noChangeAspect="1"/>
          </p:cNvSpPr>
          <p:nvPr/>
        </p:nvSpPr>
        <p:spPr>
          <a:xfrm>
            <a:off x="3566220" y="3074851"/>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2" name="Rectangle 81"/>
          <p:cNvSpPr/>
          <p:nvPr/>
        </p:nvSpPr>
        <p:spPr>
          <a:xfrm>
            <a:off x="4096392" y="3739159"/>
            <a:ext cx="895565" cy="247706"/>
          </a:xfrm>
          <a:prstGeom prst="rect">
            <a:avLst/>
          </a:prstGeom>
        </p:spPr>
        <p:txBody>
          <a:bodyPr wrap="none" anchor="ctr">
            <a:noAutofit/>
          </a:bodyPr>
          <a:lstStyle/>
          <a:p>
            <a:pPr algn="ctr"/>
            <a:r>
              <a:rPr lang="en-US" sz="2000" b="1" dirty="0" smtClean="0">
                <a:solidFill>
                  <a:srgbClr val="FFFFFF"/>
                </a:solidFill>
              </a:rPr>
              <a:t>Technology</a:t>
            </a:r>
            <a:endParaRPr lang="en-US" sz="2000" b="1" dirty="0">
              <a:solidFill>
                <a:srgbClr val="FFFFFF"/>
              </a:solidFill>
            </a:endParaRPr>
          </a:p>
        </p:txBody>
      </p:sp>
      <p:sp>
        <p:nvSpPr>
          <p:cNvPr id="83" name="Hexagon 82"/>
          <p:cNvSpPr>
            <a:spLocks noChangeAspect="1"/>
          </p:cNvSpPr>
          <p:nvPr/>
        </p:nvSpPr>
        <p:spPr>
          <a:xfrm>
            <a:off x="1830753" y="2085024"/>
            <a:ext cx="2069876" cy="1789335"/>
          </a:xfrm>
          <a:prstGeom prst="hexagon">
            <a:avLst/>
          </a:prstGeom>
          <a:solidFill>
            <a:schemeClr val="accent5"/>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4" name="Hexagon 83"/>
          <p:cNvSpPr>
            <a:spLocks noChangeAspect="1"/>
          </p:cNvSpPr>
          <p:nvPr/>
        </p:nvSpPr>
        <p:spPr>
          <a:xfrm>
            <a:off x="1909418" y="2159829"/>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5" name="Rectangle 84"/>
          <p:cNvSpPr/>
          <p:nvPr/>
        </p:nvSpPr>
        <p:spPr>
          <a:xfrm>
            <a:off x="2439590" y="2824137"/>
            <a:ext cx="895565" cy="247706"/>
          </a:xfrm>
          <a:prstGeom prst="rect">
            <a:avLst/>
          </a:prstGeom>
        </p:spPr>
        <p:txBody>
          <a:bodyPr wrap="none" anchor="ctr">
            <a:noAutofit/>
          </a:bodyPr>
          <a:lstStyle/>
          <a:p>
            <a:pPr algn="ctr"/>
            <a:r>
              <a:rPr lang="en-US" sz="2000" b="1" dirty="0" smtClean="0">
                <a:solidFill>
                  <a:srgbClr val="FFFFFF"/>
                </a:solidFill>
              </a:rPr>
              <a:t>Policy</a:t>
            </a:r>
            <a:endParaRPr lang="en-US" sz="1400" b="1" dirty="0">
              <a:solidFill>
                <a:srgbClr val="FFFFFF"/>
              </a:solidFill>
            </a:endParaRPr>
          </a:p>
        </p:txBody>
      </p:sp>
      <p:grpSp>
        <p:nvGrpSpPr>
          <p:cNvPr id="86" name="Group 85"/>
          <p:cNvGrpSpPr>
            <a:grpSpLocks noChangeAspect="1"/>
          </p:cNvGrpSpPr>
          <p:nvPr/>
        </p:nvGrpSpPr>
        <p:grpSpPr>
          <a:xfrm>
            <a:off x="4335855" y="2317902"/>
            <a:ext cx="358032" cy="387668"/>
            <a:chOff x="2962275" y="5457825"/>
            <a:chExt cx="479426" cy="519113"/>
          </a:xfrm>
          <a:solidFill>
            <a:srgbClr val="FFFFFF"/>
          </a:solidFill>
        </p:grpSpPr>
        <p:sp>
          <p:nvSpPr>
            <p:cNvPr id="87" name="Freeform 181"/>
            <p:cNvSpPr>
              <a:spLocks/>
            </p:cNvSpPr>
            <p:nvPr/>
          </p:nvSpPr>
          <p:spPr bwMode="auto">
            <a:xfrm>
              <a:off x="2962275" y="5494338"/>
              <a:ext cx="157163" cy="482600"/>
            </a:xfrm>
            <a:custGeom>
              <a:avLst/>
              <a:gdLst>
                <a:gd name="T0" fmla="*/ 192 w 198"/>
                <a:gd name="T1" fmla="*/ 364 h 608"/>
                <a:gd name="T2" fmla="*/ 147 w 198"/>
                <a:gd name="T3" fmla="*/ 256 h 608"/>
                <a:gd name="T4" fmla="*/ 139 w 198"/>
                <a:gd name="T5" fmla="*/ 229 h 608"/>
                <a:gd name="T6" fmla="*/ 146 w 198"/>
                <a:gd name="T7" fmla="*/ 163 h 608"/>
                <a:gd name="T8" fmla="*/ 159 w 198"/>
                <a:gd name="T9" fmla="*/ 103 h 608"/>
                <a:gd name="T10" fmla="*/ 165 w 198"/>
                <a:gd name="T11" fmla="*/ 90 h 608"/>
                <a:gd name="T12" fmla="*/ 174 w 198"/>
                <a:gd name="T13" fmla="*/ 85 h 608"/>
                <a:gd name="T14" fmla="*/ 178 w 198"/>
                <a:gd name="T15" fmla="*/ 74 h 608"/>
                <a:gd name="T16" fmla="*/ 177 w 198"/>
                <a:gd name="T17" fmla="*/ 59 h 608"/>
                <a:gd name="T18" fmla="*/ 171 w 198"/>
                <a:gd name="T19" fmla="*/ 58 h 608"/>
                <a:gd name="T20" fmla="*/ 174 w 198"/>
                <a:gd name="T21" fmla="*/ 38 h 608"/>
                <a:gd name="T22" fmla="*/ 158 w 198"/>
                <a:gd name="T23" fmla="*/ 11 h 608"/>
                <a:gd name="T24" fmla="*/ 123 w 198"/>
                <a:gd name="T25" fmla="*/ 0 h 608"/>
                <a:gd name="T26" fmla="*/ 96 w 198"/>
                <a:gd name="T27" fmla="*/ 5 h 608"/>
                <a:gd name="T28" fmla="*/ 73 w 198"/>
                <a:gd name="T29" fmla="*/ 28 h 608"/>
                <a:gd name="T30" fmla="*/ 73 w 198"/>
                <a:gd name="T31" fmla="*/ 58 h 608"/>
                <a:gd name="T32" fmla="*/ 72 w 198"/>
                <a:gd name="T33" fmla="*/ 58 h 608"/>
                <a:gd name="T34" fmla="*/ 65 w 198"/>
                <a:gd name="T35" fmla="*/ 69 h 608"/>
                <a:gd name="T36" fmla="*/ 68 w 198"/>
                <a:gd name="T37" fmla="*/ 80 h 608"/>
                <a:gd name="T38" fmla="*/ 80 w 198"/>
                <a:gd name="T39" fmla="*/ 90 h 608"/>
                <a:gd name="T40" fmla="*/ 80 w 198"/>
                <a:gd name="T41" fmla="*/ 90 h 608"/>
                <a:gd name="T42" fmla="*/ 90 w 198"/>
                <a:gd name="T43" fmla="*/ 113 h 608"/>
                <a:gd name="T44" fmla="*/ 76 w 198"/>
                <a:gd name="T45" fmla="*/ 127 h 608"/>
                <a:gd name="T46" fmla="*/ 30 w 198"/>
                <a:gd name="T47" fmla="*/ 140 h 608"/>
                <a:gd name="T48" fmla="*/ 18 w 198"/>
                <a:gd name="T49" fmla="*/ 152 h 608"/>
                <a:gd name="T50" fmla="*/ 4 w 198"/>
                <a:gd name="T51" fmla="*/ 216 h 608"/>
                <a:gd name="T52" fmla="*/ 0 w 198"/>
                <a:gd name="T53" fmla="*/ 259 h 608"/>
                <a:gd name="T54" fmla="*/ 4 w 198"/>
                <a:gd name="T55" fmla="*/ 274 h 608"/>
                <a:gd name="T56" fmla="*/ 39 w 198"/>
                <a:gd name="T57" fmla="*/ 351 h 608"/>
                <a:gd name="T58" fmla="*/ 45 w 198"/>
                <a:gd name="T59" fmla="*/ 360 h 608"/>
                <a:gd name="T60" fmla="*/ 62 w 198"/>
                <a:gd name="T61" fmla="*/ 583 h 608"/>
                <a:gd name="T62" fmla="*/ 47 w 198"/>
                <a:gd name="T63" fmla="*/ 591 h 608"/>
                <a:gd name="T64" fmla="*/ 47 w 198"/>
                <a:gd name="T65" fmla="*/ 603 h 608"/>
                <a:gd name="T66" fmla="*/ 57 w 198"/>
                <a:gd name="T67" fmla="*/ 608 h 608"/>
                <a:gd name="T68" fmla="*/ 107 w 198"/>
                <a:gd name="T69" fmla="*/ 608 h 608"/>
                <a:gd name="T70" fmla="*/ 113 w 198"/>
                <a:gd name="T71" fmla="*/ 603 h 608"/>
                <a:gd name="T72" fmla="*/ 123 w 198"/>
                <a:gd name="T73" fmla="*/ 438 h 608"/>
                <a:gd name="T74" fmla="*/ 131 w 198"/>
                <a:gd name="T75" fmla="*/ 600 h 608"/>
                <a:gd name="T76" fmla="*/ 134 w 198"/>
                <a:gd name="T77" fmla="*/ 607 h 608"/>
                <a:gd name="T78" fmla="*/ 188 w 198"/>
                <a:gd name="T79" fmla="*/ 608 h 608"/>
                <a:gd name="T80" fmla="*/ 194 w 198"/>
                <a:gd name="T81" fmla="*/ 605 h 608"/>
                <a:gd name="T82" fmla="*/ 198 w 198"/>
                <a:gd name="T83" fmla="*/ 597 h 608"/>
                <a:gd name="T84" fmla="*/ 182 w 198"/>
                <a:gd name="T85" fmla="*/ 583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 h="608">
                  <a:moveTo>
                    <a:pt x="182" y="583"/>
                  </a:moveTo>
                  <a:lnTo>
                    <a:pt x="192" y="364"/>
                  </a:lnTo>
                  <a:lnTo>
                    <a:pt x="192" y="364"/>
                  </a:lnTo>
                  <a:lnTo>
                    <a:pt x="182" y="343"/>
                  </a:lnTo>
                  <a:lnTo>
                    <a:pt x="165" y="301"/>
                  </a:lnTo>
                  <a:lnTo>
                    <a:pt x="147" y="256"/>
                  </a:lnTo>
                  <a:lnTo>
                    <a:pt x="142" y="239"/>
                  </a:lnTo>
                  <a:lnTo>
                    <a:pt x="139" y="229"/>
                  </a:lnTo>
                  <a:lnTo>
                    <a:pt x="139" y="229"/>
                  </a:lnTo>
                  <a:lnTo>
                    <a:pt x="139" y="219"/>
                  </a:lnTo>
                  <a:lnTo>
                    <a:pt x="140" y="202"/>
                  </a:lnTo>
                  <a:lnTo>
                    <a:pt x="146" y="163"/>
                  </a:lnTo>
                  <a:lnTo>
                    <a:pt x="154" y="113"/>
                  </a:lnTo>
                  <a:lnTo>
                    <a:pt x="154" y="113"/>
                  </a:lnTo>
                  <a:lnTo>
                    <a:pt x="159" y="103"/>
                  </a:lnTo>
                  <a:lnTo>
                    <a:pt x="165" y="90"/>
                  </a:lnTo>
                  <a:lnTo>
                    <a:pt x="165" y="90"/>
                  </a:lnTo>
                  <a:lnTo>
                    <a:pt x="165" y="90"/>
                  </a:lnTo>
                  <a:lnTo>
                    <a:pt x="165" y="90"/>
                  </a:lnTo>
                  <a:lnTo>
                    <a:pt x="170" y="89"/>
                  </a:lnTo>
                  <a:lnTo>
                    <a:pt x="174" y="85"/>
                  </a:lnTo>
                  <a:lnTo>
                    <a:pt x="177" y="80"/>
                  </a:lnTo>
                  <a:lnTo>
                    <a:pt x="178" y="74"/>
                  </a:lnTo>
                  <a:lnTo>
                    <a:pt x="178" y="74"/>
                  </a:lnTo>
                  <a:lnTo>
                    <a:pt x="179" y="69"/>
                  </a:lnTo>
                  <a:lnTo>
                    <a:pt x="178" y="63"/>
                  </a:lnTo>
                  <a:lnTo>
                    <a:pt x="177" y="59"/>
                  </a:lnTo>
                  <a:lnTo>
                    <a:pt x="173" y="58"/>
                  </a:lnTo>
                  <a:lnTo>
                    <a:pt x="173" y="58"/>
                  </a:lnTo>
                  <a:lnTo>
                    <a:pt x="171" y="58"/>
                  </a:lnTo>
                  <a:lnTo>
                    <a:pt x="171" y="58"/>
                  </a:lnTo>
                  <a:lnTo>
                    <a:pt x="174" y="49"/>
                  </a:lnTo>
                  <a:lnTo>
                    <a:pt x="174" y="38"/>
                  </a:lnTo>
                  <a:lnTo>
                    <a:pt x="171" y="28"/>
                  </a:lnTo>
                  <a:lnTo>
                    <a:pt x="166" y="19"/>
                  </a:lnTo>
                  <a:lnTo>
                    <a:pt x="158" y="11"/>
                  </a:lnTo>
                  <a:lnTo>
                    <a:pt x="148" y="5"/>
                  </a:lnTo>
                  <a:lnTo>
                    <a:pt x="136" y="1"/>
                  </a:lnTo>
                  <a:lnTo>
                    <a:pt x="123" y="0"/>
                  </a:lnTo>
                  <a:lnTo>
                    <a:pt x="123" y="0"/>
                  </a:lnTo>
                  <a:lnTo>
                    <a:pt x="108" y="1"/>
                  </a:lnTo>
                  <a:lnTo>
                    <a:pt x="96" y="5"/>
                  </a:lnTo>
                  <a:lnTo>
                    <a:pt x="86" y="11"/>
                  </a:lnTo>
                  <a:lnTo>
                    <a:pt x="78" y="19"/>
                  </a:lnTo>
                  <a:lnTo>
                    <a:pt x="73" y="28"/>
                  </a:lnTo>
                  <a:lnTo>
                    <a:pt x="70" y="38"/>
                  </a:lnTo>
                  <a:lnTo>
                    <a:pt x="70" y="49"/>
                  </a:lnTo>
                  <a:lnTo>
                    <a:pt x="73" y="58"/>
                  </a:lnTo>
                  <a:lnTo>
                    <a:pt x="73" y="58"/>
                  </a:lnTo>
                  <a:lnTo>
                    <a:pt x="72" y="58"/>
                  </a:lnTo>
                  <a:lnTo>
                    <a:pt x="72" y="58"/>
                  </a:lnTo>
                  <a:lnTo>
                    <a:pt x="68" y="59"/>
                  </a:lnTo>
                  <a:lnTo>
                    <a:pt x="66" y="63"/>
                  </a:lnTo>
                  <a:lnTo>
                    <a:pt x="65" y="69"/>
                  </a:lnTo>
                  <a:lnTo>
                    <a:pt x="66" y="74"/>
                  </a:lnTo>
                  <a:lnTo>
                    <a:pt x="66" y="74"/>
                  </a:lnTo>
                  <a:lnTo>
                    <a:pt x="68" y="80"/>
                  </a:lnTo>
                  <a:lnTo>
                    <a:pt x="70" y="85"/>
                  </a:lnTo>
                  <a:lnTo>
                    <a:pt x="74" y="89"/>
                  </a:lnTo>
                  <a:lnTo>
                    <a:pt x="80" y="90"/>
                  </a:lnTo>
                  <a:lnTo>
                    <a:pt x="80" y="90"/>
                  </a:lnTo>
                  <a:lnTo>
                    <a:pt x="80" y="90"/>
                  </a:lnTo>
                  <a:lnTo>
                    <a:pt x="80" y="90"/>
                  </a:lnTo>
                  <a:lnTo>
                    <a:pt x="85" y="103"/>
                  </a:lnTo>
                  <a:lnTo>
                    <a:pt x="90" y="113"/>
                  </a:lnTo>
                  <a:lnTo>
                    <a:pt x="90" y="113"/>
                  </a:lnTo>
                  <a:lnTo>
                    <a:pt x="92" y="124"/>
                  </a:lnTo>
                  <a:lnTo>
                    <a:pt x="92" y="124"/>
                  </a:lnTo>
                  <a:lnTo>
                    <a:pt x="76" y="127"/>
                  </a:lnTo>
                  <a:lnTo>
                    <a:pt x="61" y="131"/>
                  </a:lnTo>
                  <a:lnTo>
                    <a:pt x="30" y="140"/>
                  </a:lnTo>
                  <a:lnTo>
                    <a:pt x="30" y="140"/>
                  </a:lnTo>
                  <a:lnTo>
                    <a:pt x="24" y="143"/>
                  </a:lnTo>
                  <a:lnTo>
                    <a:pt x="20" y="147"/>
                  </a:lnTo>
                  <a:lnTo>
                    <a:pt x="18" y="152"/>
                  </a:lnTo>
                  <a:lnTo>
                    <a:pt x="16" y="158"/>
                  </a:lnTo>
                  <a:lnTo>
                    <a:pt x="16" y="158"/>
                  </a:lnTo>
                  <a:lnTo>
                    <a:pt x="4" y="216"/>
                  </a:lnTo>
                  <a:lnTo>
                    <a:pt x="0" y="241"/>
                  </a:lnTo>
                  <a:lnTo>
                    <a:pt x="0" y="251"/>
                  </a:lnTo>
                  <a:lnTo>
                    <a:pt x="0" y="259"/>
                  </a:lnTo>
                  <a:lnTo>
                    <a:pt x="0" y="259"/>
                  </a:lnTo>
                  <a:lnTo>
                    <a:pt x="1" y="266"/>
                  </a:lnTo>
                  <a:lnTo>
                    <a:pt x="4" y="274"/>
                  </a:lnTo>
                  <a:lnTo>
                    <a:pt x="15" y="295"/>
                  </a:lnTo>
                  <a:lnTo>
                    <a:pt x="27" y="322"/>
                  </a:lnTo>
                  <a:lnTo>
                    <a:pt x="39" y="351"/>
                  </a:lnTo>
                  <a:lnTo>
                    <a:pt x="39" y="351"/>
                  </a:lnTo>
                  <a:lnTo>
                    <a:pt x="42" y="356"/>
                  </a:lnTo>
                  <a:lnTo>
                    <a:pt x="45" y="360"/>
                  </a:lnTo>
                  <a:lnTo>
                    <a:pt x="47" y="363"/>
                  </a:lnTo>
                  <a:lnTo>
                    <a:pt x="53" y="364"/>
                  </a:lnTo>
                  <a:lnTo>
                    <a:pt x="62" y="583"/>
                  </a:lnTo>
                  <a:lnTo>
                    <a:pt x="62" y="583"/>
                  </a:lnTo>
                  <a:lnTo>
                    <a:pt x="47" y="591"/>
                  </a:lnTo>
                  <a:lnTo>
                    <a:pt x="47" y="591"/>
                  </a:lnTo>
                  <a:lnTo>
                    <a:pt x="46" y="597"/>
                  </a:lnTo>
                  <a:lnTo>
                    <a:pt x="47" y="603"/>
                  </a:lnTo>
                  <a:lnTo>
                    <a:pt x="47" y="603"/>
                  </a:lnTo>
                  <a:lnTo>
                    <a:pt x="50" y="605"/>
                  </a:lnTo>
                  <a:lnTo>
                    <a:pt x="53" y="607"/>
                  </a:lnTo>
                  <a:lnTo>
                    <a:pt x="57" y="608"/>
                  </a:lnTo>
                  <a:lnTo>
                    <a:pt x="57" y="608"/>
                  </a:lnTo>
                  <a:lnTo>
                    <a:pt x="107" y="608"/>
                  </a:lnTo>
                  <a:lnTo>
                    <a:pt x="107" y="608"/>
                  </a:lnTo>
                  <a:lnTo>
                    <a:pt x="111" y="607"/>
                  </a:lnTo>
                  <a:lnTo>
                    <a:pt x="112" y="605"/>
                  </a:lnTo>
                  <a:lnTo>
                    <a:pt x="113" y="603"/>
                  </a:lnTo>
                  <a:lnTo>
                    <a:pt x="113" y="600"/>
                  </a:lnTo>
                  <a:lnTo>
                    <a:pt x="109" y="583"/>
                  </a:lnTo>
                  <a:lnTo>
                    <a:pt x="123" y="438"/>
                  </a:lnTo>
                  <a:lnTo>
                    <a:pt x="135" y="583"/>
                  </a:lnTo>
                  <a:lnTo>
                    <a:pt x="135" y="583"/>
                  </a:lnTo>
                  <a:lnTo>
                    <a:pt x="131" y="600"/>
                  </a:lnTo>
                  <a:lnTo>
                    <a:pt x="131" y="603"/>
                  </a:lnTo>
                  <a:lnTo>
                    <a:pt x="132" y="605"/>
                  </a:lnTo>
                  <a:lnTo>
                    <a:pt x="134" y="607"/>
                  </a:lnTo>
                  <a:lnTo>
                    <a:pt x="138" y="608"/>
                  </a:lnTo>
                  <a:lnTo>
                    <a:pt x="138" y="608"/>
                  </a:lnTo>
                  <a:lnTo>
                    <a:pt x="188" y="608"/>
                  </a:lnTo>
                  <a:lnTo>
                    <a:pt x="188" y="608"/>
                  </a:lnTo>
                  <a:lnTo>
                    <a:pt x="192" y="607"/>
                  </a:lnTo>
                  <a:lnTo>
                    <a:pt x="194" y="605"/>
                  </a:lnTo>
                  <a:lnTo>
                    <a:pt x="197" y="603"/>
                  </a:lnTo>
                  <a:lnTo>
                    <a:pt x="197" y="603"/>
                  </a:lnTo>
                  <a:lnTo>
                    <a:pt x="198" y="597"/>
                  </a:lnTo>
                  <a:lnTo>
                    <a:pt x="197" y="591"/>
                  </a:lnTo>
                  <a:lnTo>
                    <a:pt x="197" y="591"/>
                  </a:lnTo>
                  <a:lnTo>
                    <a:pt x="182" y="583"/>
                  </a:lnTo>
                  <a:lnTo>
                    <a:pt x="182"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8" name="Freeform 182"/>
            <p:cNvSpPr>
              <a:spLocks/>
            </p:cNvSpPr>
            <p:nvPr/>
          </p:nvSpPr>
          <p:spPr bwMode="auto">
            <a:xfrm>
              <a:off x="3284538" y="5494338"/>
              <a:ext cx="157163" cy="482600"/>
            </a:xfrm>
            <a:custGeom>
              <a:avLst/>
              <a:gdLst>
                <a:gd name="T0" fmla="*/ 181 w 200"/>
                <a:gd name="T1" fmla="*/ 152 h 608"/>
                <a:gd name="T2" fmla="*/ 169 w 200"/>
                <a:gd name="T3" fmla="*/ 140 h 608"/>
                <a:gd name="T4" fmla="*/ 123 w 200"/>
                <a:gd name="T5" fmla="*/ 127 h 608"/>
                <a:gd name="T6" fmla="*/ 108 w 200"/>
                <a:gd name="T7" fmla="*/ 113 h 608"/>
                <a:gd name="T8" fmla="*/ 119 w 200"/>
                <a:gd name="T9" fmla="*/ 90 h 608"/>
                <a:gd name="T10" fmla="*/ 119 w 200"/>
                <a:gd name="T11" fmla="*/ 90 h 608"/>
                <a:gd name="T12" fmla="*/ 131 w 200"/>
                <a:gd name="T13" fmla="*/ 80 h 608"/>
                <a:gd name="T14" fmla="*/ 134 w 200"/>
                <a:gd name="T15" fmla="*/ 69 h 608"/>
                <a:gd name="T16" fmla="*/ 127 w 200"/>
                <a:gd name="T17" fmla="*/ 58 h 608"/>
                <a:gd name="T18" fmla="*/ 125 w 200"/>
                <a:gd name="T19" fmla="*/ 58 h 608"/>
                <a:gd name="T20" fmla="*/ 125 w 200"/>
                <a:gd name="T21" fmla="*/ 28 h 608"/>
                <a:gd name="T22" fmla="*/ 102 w 200"/>
                <a:gd name="T23" fmla="*/ 5 h 608"/>
                <a:gd name="T24" fmla="*/ 77 w 200"/>
                <a:gd name="T25" fmla="*/ 0 h 608"/>
                <a:gd name="T26" fmla="*/ 40 w 200"/>
                <a:gd name="T27" fmla="*/ 11 h 608"/>
                <a:gd name="T28" fmla="*/ 24 w 200"/>
                <a:gd name="T29" fmla="*/ 38 h 608"/>
                <a:gd name="T30" fmla="*/ 27 w 200"/>
                <a:gd name="T31" fmla="*/ 58 h 608"/>
                <a:gd name="T32" fmla="*/ 22 w 200"/>
                <a:gd name="T33" fmla="*/ 59 h 608"/>
                <a:gd name="T34" fmla="*/ 20 w 200"/>
                <a:gd name="T35" fmla="*/ 74 h 608"/>
                <a:gd name="T36" fmla="*/ 24 w 200"/>
                <a:gd name="T37" fmla="*/ 85 h 608"/>
                <a:gd name="T38" fmla="*/ 34 w 200"/>
                <a:gd name="T39" fmla="*/ 90 h 608"/>
                <a:gd name="T40" fmla="*/ 39 w 200"/>
                <a:gd name="T41" fmla="*/ 103 h 608"/>
                <a:gd name="T42" fmla="*/ 53 w 200"/>
                <a:gd name="T43" fmla="*/ 163 h 608"/>
                <a:gd name="T44" fmla="*/ 59 w 200"/>
                <a:gd name="T45" fmla="*/ 229 h 608"/>
                <a:gd name="T46" fmla="*/ 51 w 200"/>
                <a:gd name="T47" fmla="*/ 256 h 608"/>
                <a:gd name="T48" fmla="*/ 7 w 200"/>
                <a:gd name="T49" fmla="*/ 364 h 608"/>
                <a:gd name="T50" fmla="*/ 1 w 200"/>
                <a:gd name="T51" fmla="*/ 591 h 608"/>
                <a:gd name="T52" fmla="*/ 1 w 200"/>
                <a:gd name="T53" fmla="*/ 603 h 608"/>
                <a:gd name="T54" fmla="*/ 7 w 200"/>
                <a:gd name="T55" fmla="*/ 607 h 608"/>
                <a:gd name="T56" fmla="*/ 61 w 200"/>
                <a:gd name="T57" fmla="*/ 608 h 608"/>
                <a:gd name="T58" fmla="*/ 66 w 200"/>
                <a:gd name="T59" fmla="*/ 605 h 608"/>
                <a:gd name="T60" fmla="*/ 63 w 200"/>
                <a:gd name="T61" fmla="*/ 583 h 608"/>
                <a:gd name="T62" fmla="*/ 89 w 200"/>
                <a:gd name="T63" fmla="*/ 583 h 608"/>
                <a:gd name="T64" fmla="*/ 86 w 200"/>
                <a:gd name="T65" fmla="*/ 605 h 608"/>
                <a:gd name="T66" fmla="*/ 92 w 200"/>
                <a:gd name="T67" fmla="*/ 608 h 608"/>
                <a:gd name="T68" fmla="*/ 146 w 200"/>
                <a:gd name="T69" fmla="*/ 607 h 608"/>
                <a:gd name="T70" fmla="*/ 151 w 200"/>
                <a:gd name="T71" fmla="*/ 603 h 608"/>
                <a:gd name="T72" fmla="*/ 151 w 200"/>
                <a:gd name="T73" fmla="*/ 591 h 608"/>
                <a:gd name="T74" fmla="*/ 146 w 200"/>
                <a:gd name="T75" fmla="*/ 364 h 608"/>
                <a:gd name="T76" fmla="*/ 156 w 200"/>
                <a:gd name="T77" fmla="*/ 356 h 608"/>
                <a:gd name="T78" fmla="*/ 171 w 200"/>
                <a:gd name="T79" fmla="*/ 322 h 608"/>
                <a:gd name="T80" fmla="*/ 197 w 200"/>
                <a:gd name="T81" fmla="*/ 266 h 608"/>
                <a:gd name="T82" fmla="*/ 200 w 200"/>
                <a:gd name="T83" fmla="*/ 251 h 608"/>
                <a:gd name="T84" fmla="*/ 182 w 200"/>
                <a:gd name="T85" fmla="*/ 15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608">
                  <a:moveTo>
                    <a:pt x="182" y="158"/>
                  </a:moveTo>
                  <a:lnTo>
                    <a:pt x="182" y="158"/>
                  </a:lnTo>
                  <a:lnTo>
                    <a:pt x="181" y="152"/>
                  </a:lnTo>
                  <a:lnTo>
                    <a:pt x="178" y="147"/>
                  </a:lnTo>
                  <a:lnTo>
                    <a:pt x="174" y="143"/>
                  </a:lnTo>
                  <a:lnTo>
                    <a:pt x="169" y="140"/>
                  </a:lnTo>
                  <a:lnTo>
                    <a:pt x="169" y="140"/>
                  </a:lnTo>
                  <a:lnTo>
                    <a:pt x="138" y="131"/>
                  </a:lnTo>
                  <a:lnTo>
                    <a:pt x="123" y="127"/>
                  </a:lnTo>
                  <a:lnTo>
                    <a:pt x="107" y="124"/>
                  </a:lnTo>
                  <a:lnTo>
                    <a:pt x="107" y="124"/>
                  </a:lnTo>
                  <a:lnTo>
                    <a:pt x="108" y="113"/>
                  </a:lnTo>
                  <a:lnTo>
                    <a:pt x="108" y="113"/>
                  </a:lnTo>
                  <a:lnTo>
                    <a:pt x="113" y="103"/>
                  </a:lnTo>
                  <a:lnTo>
                    <a:pt x="119" y="90"/>
                  </a:lnTo>
                  <a:lnTo>
                    <a:pt x="119" y="90"/>
                  </a:lnTo>
                  <a:lnTo>
                    <a:pt x="119" y="90"/>
                  </a:lnTo>
                  <a:lnTo>
                    <a:pt x="119" y="90"/>
                  </a:lnTo>
                  <a:lnTo>
                    <a:pt x="124" y="89"/>
                  </a:lnTo>
                  <a:lnTo>
                    <a:pt x="128" y="85"/>
                  </a:lnTo>
                  <a:lnTo>
                    <a:pt x="131" y="80"/>
                  </a:lnTo>
                  <a:lnTo>
                    <a:pt x="132" y="74"/>
                  </a:lnTo>
                  <a:lnTo>
                    <a:pt x="132" y="74"/>
                  </a:lnTo>
                  <a:lnTo>
                    <a:pt x="134" y="69"/>
                  </a:lnTo>
                  <a:lnTo>
                    <a:pt x="132" y="63"/>
                  </a:lnTo>
                  <a:lnTo>
                    <a:pt x="131" y="59"/>
                  </a:lnTo>
                  <a:lnTo>
                    <a:pt x="127" y="58"/>
                  </a:lnTo>
                  <a:lnTo>
                    <a:pt x="127" y="58"/>
                  </a:lnTo>
                  <a:lnTo>
                    <a:pt x="125" y="58"/>
                  </a:lnTo>
                  <a:lnTo>
                    <a:pt x="125" y="58"/>
                  </a:lnTo>
                  <a:lnTo>
                    <a:pt x="128" y="49"/>
                  </a:lnTo>
                  <a:lnTo>
                    <a:pt x="128" y="38"/>
                  </a:lnTo>
                  <a:lnTo>
                    <a:pt x="125" y="28"/>
                  </a:lnTo>
                  <a:lnTo>
                    <a:pt x="120" y="19"/>
                  </a:lnTo>
                  <a:lnTo>
                    <a:pt x="112" y="11"/>
                  </a:lnTo>
                  <a:lnTo>
                    <a:pt x="102" y="5"/>
                  </a:lnTo>
                  <a:lnTo>
                    <a:pt x="90" y="1"/>
                  </a:lnTo>
                  <a:lnTo>
                    <a:pt x="77" y="0"/>
                  </a:lnTo>
                  <a:lnTo>
                    <a:pt x="77" y="0"/>
                  </a:lnTo>
                  <a:lnTo>
                    <a:pt x="62" y="1"/>
                  </a:lnTo>
                  <a:lnTo>
                    <a:pt x="50" y="5"/>
                  </a:lnTo>
                  <a:lnTo>
                    <a:pt x="40" y="11"/>
                  </a:lnTo>
                  <a:lnTo>
                    <a:pt x="32" y="19"/>
                  </a:lnTo>
                  <a:lnTo>
                    <a:pt x="27" y="28"/>
                  </a:lnTo>
                  <a:lnTo>
                    <a:pt x="24" y="38"/>
                  </a:lnTo>
                  <a:lnTo>
                    <a:pt x="24" y="49"/>
                  </a:lnTo>
                  <a:lnTo>
                    <a:pt x="27" y="58"/>
                  </a:lnTo>
                  <a:lnTo>
                    <a:pt x="27" y="58"/>
                  </a:lnTo>
                  <a:lnTo>
                    <a:pt x="26" y="58"/>
                  </a:lnTo>
                  <a:lnTo>
                    <a:pt x="26" y="58"/>
                  </a:lnTo>
                  <a:lnTo>
                    <a:pt x="22" y="59"/>
                  </a:lnTo>
                  <a:lnTo>
                    <a:pt x="20" y="63"/>
                  </a:lnTo>
                  <a:lnTo>
                    <a:pt x="19" y="69"/>
                  </a:lnTo>
                  <a:lnTo>
                    <a:pt x="20" y="74"/>
                  </a:lnTo>
                  <a:lnTo>
                    <a:pt x="20" y="74"/>
                  </a:lnTo>
                  <a:lnTo>
                    <a:pt x="22" y="80"/>
                  </a:lnTo>
                  <a:lnTo>
                    <a:pt x="24" y="85"/>
                  </a:lnTo>
                  <a:lnTo>
                    <a:pt x="28" y="89"/>
                  </a:lnTo>
                  <a:lnTo>
                    <a:pt x="34" y="90"/>
                  </a:lnTo>
                  <a:lnTo>
                    <a:pt x="34" y="90"/>
                  </a:lnTo>
                  <a:lnTo>
                    <a:pt x="34" y="90"/>
                  </a:lnTo>
                  <a:lnTo>
                    <a:pt x="34" y="90"/>
                  </a:lnTo>
                  <a:lnTo>
                    <a:pt x="39" y="103"/>
                  </a:lnTo>
                  <a:lnTo>
                    <a:pt x="45" y="113"/>
                  </a:lnTo>
                  <a:lnTo>
                    <a:pt x="45" y="113"/>
                  </a:lnTo>
                  <a:lnTo>
                    <a:pt x="53" y="163"/>
                  </a:lnTo>
                  <a:lnTo>
                    <a:pt x="58" y="202"/>
                  </a:lnTo>
                  <a:lnTo>
                    <a:pt x="59" y="219"/>
                  </a:lnTo>
                  <a:lnTo>
                    <a:pt x="59" y="229"/>
                  </a:lnTo>
                  <a:lnTo>
                    <a:pt x="59" y="229"/>
                  </a:lnTo>
                  <a:lnTo>
                    <a:pt x="57" y="239"/>
                  </a:lnTo>
                  <a:lnTo>
                    <a:pt x="51" y="256"/>
                  </a:lnTo>
                  <a:lnTo>
                    <a:pt x="34" y="301"/>
                  </a:lnTo>
                  <a:lnTo>
                    <a:pt x="16" y="343"/>
                  </a:lnTo>
                  <a:lnTo>
                    <a:pt x="7" y="364"/>
                  </a:lnTo>
                  <a:lnTo>
                    <a:pt x="16" y="583"/>
                  </a:lnTo>
                  <a:lnTo>
                    <a:pt x="16" y="583"/>
                  </a:lnTo>
                  <a:lnTo>
                    <a:pt x="1" y="591"/>
                  </a:lnTo>
                  <a:lnTo>
                    <a:pt x="1" y="591"/>
                  </a:lnTo>
                  <a:lnTo>
                    <a:pt x="0" y="597"/>
                  </a:lnTo>
                  <a:lnTo>
                    <a:pt x="1" y="603"/>
                  </a:lnTo>
                  <a:lnTo>
                    <a:pt x="1" y="603"/>
                  </a:lnTo>
                  <a:lnTo>
                    <a:pt x="4" y="605"/>
                  </a:lnTo>
                  <a:lnTo>
                    <a:pt x="7" y="607"/>
                  </a:lnTo>
                  <a:lnTo>
                    <a:pt x="11" y="608"/>
                  </a:lnTo>
                  <a:lnTo>
                    <a:pt x="11" y="608"/>
                  </a:lnTo>
                  <a:lnTo>
                    <a:pt x="61" y="608"/>
                  </a:lnTo>
                  <a:lnTo>
                    <a:pt x="61" y="608"/>
                  </a:lnTo>
                  <a:lnTo>
                    <a:pt x="65" y="607"/>
                  </a:lnTo>
                  <a:lnTo>
                    <a:pt x="66" y="605"/>
                  </a:lnTo>
                  <a:lnTo>
                    <a:pt x="67" y="603"/>
                  </a:lnTo>
                  <a:lnTo>
                    <a:pt x="67" y="600"/>
                  </a:lnTo>
                  <a:lnTo>
                    <a:pt x="63" y="583"/>
                  </a:lnTo>
                  <a:lnTo>
                    <a:pt x="77" y="438"/>
                  </a:lnTo>
                  <a:lnTo>
                    <a:pt x="89" y="583"/>
                  </a:lnTo>
                  <a:lnTo>
                    <a:pt x="89" y="583"/>
                  </a:lnTo>
                  <a:lnTo>
                    <a:pt x="85" y="600"/>
                  </a:lnTo>
                  <a:lnTo>
                    <a:pt x="85" y="603"/>
                  </a:lnTo>
                  <a:lnTo>
                    <a:pt x="86" y="605"/>
                  </a:lnTo>
                  <a:lnTo>
                    <a:pt x="88" y="607"/>
                  </a:lnTo>
                  <a:lnTo>
                    <a:pt x="92" y="608"/>
                  </a:lnTo>
                  <a:lnTo>
                    <a:pt x="92" y="608"/>
                  </a:lnTo>
                  <a:lnTo>
                    <a:pt x="142" y="608"/>
                  </a:lnTo>
                  <a:lnTo>
                    <a:pt x="142" y="608"/>
                  </a:lnTo>
                  <a:lnTo>
                    <a:pt x="146" y="607"/>
                  </a:lnTo>
                  <a:lnTo>
                    <a:pt x="148" y="605"/>
                  </a:lnTo>
                  <a:lnTo>
                    <a:pt x="151" y="603"/>
                  </a:lnTo>
                  <a:lnTo>
                    <a:pt x="151" y="603"/>
                  </a:lnTo>
                  <a:lnTo>
                    <a:pt x="152" y="597"/>
                  </a:lnTo>
                  <a:lnTo>
                    <a:pt x="151" y="591"/>
                  </a:lnTo>
                  <a:lnTo>
                    <a:pt x="151" y="591"/>
                  </a:lnTo>
                  <a:lnTo>
                    <a:pt x="136" y="583"/>
                  </a:lnTo>
                  <a:lnTo>
                    <a:pt x="146" y="364"/>
                  </a:lnTo>
                  <a:lnTo>
                    <a:pt x="146" y="364"/>
                  </a:lnTo>
                  <a:lnTo>
                    <a:pt x="151" y="363"/>
                  </a:lnTo>
                  <a:lnTo>
                    <a:pt x="154" y="360"/>
                  </a:lnTo>
                  <a:lnTo>
                    <a:pt x="156" y="356"/>
                  </a:lnTo>
                  <a:lnTo>
                    <a:pt x="159" y="351"/>
                  </a:lnTo>
                  <a:lnTo>
                    <a:pt x="159" y="351"/>
                  </a:lnTo>
                  <a:lnTo>
                    <a:pt x="171" y="322"/>
                  </a:lnTo>
                  <a:lnTo>
                    <a:pt x="183" y="295"/>
                  </a:lnTo>
                  <a:lnTo>
                    <a:pt x="194" y="274"/>
                  </a:lnTo>
                  <a:lnTo>
                    <a:pt x="197" y="266"/>
                  </a:lnTo>
                  <a:lnTo>
                    <a:pt x="198" y="259"/>
                  </a:lnTo>
                  <a:lnTo>
                    <a:pt x="198" y="259"/>
                  </a:lnTo>
                  <a:lnTo>
                    <a:pt x="200" y="251"/>
                  </a:lnTo>
                  <a:lnTo>
                    <a:pt x="198" y="241"/>
                  </a:lnTo>
                  <a:lnTo>
                    <a:pt x="194" y="216"/>
                  </a:lnTo>
                  <a:lnTo>
                    <a:pt x="182" y="158"/>
                  </a:lnTo>
                  <a:lnTo>
                    <a:pt x="18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83"/>
            <p:cNvSpPr>
              <a:spLocks noEditPoints="1"/>
            </p:cNvSpPr>
            <p:nvPr/>
          </p:nvSpPr>
          <p:spPr bwMode="auto">
            <a:xfrm>
              <a:off x="3097213" y="5457825"/>
              <a:ext cx="209550" cy="519113"/>
            </a:xfrm>
            <a:custGeom>
              <a:avLst/>
              <a:gdLst>
                <a:gd name="T0" fmla="*/ 244 w 264"/>
                <a:gd name="T1" fmla="*/ 163 h 652"/>
                <a:gd name="T2" fmla="*/ 232 w 264"/>
                <a:gd name="T3" fmla="*/ 149 h 652"/>
                <a:gd name="T4" fmla="*/ 182 w 264"/>
                <a:gd name="T5" fmla="*/ 136 h 652"/>
                <a:gd name="T6" fmla="*/ 166 w 264"/>
                <a:gd name="T7" fmla="*/ 121 h 652"/>
                <a:gd name="T8" fmla="*/ 178 w 264"/>
                <a:gd name="T9" fmla="*/ 97 h 652"/>
                <a:gd name="T10" fmla="*/ 178 w 264"/>
                <a:gd name="T11" fmla="*/ 97 h 652"/>
                <a:gd name="T12" fmla="*/ 187 w 264"/>
                <a:gd name="T13" fmla="*/ 91 h 652"/>
                <a:gd name="T14" fmla="*/ 193 w 264"/>
                <a:gd name="T15" fmla="*/ 79 h 652"/>
                <a:gd name="T16" fmla="*/ 192 w 264"/>
                <a:gd name="T17" fmla="*/ 64 h 652"/>
                <a:gd name="T18" fmla="*/ 187 w 264"/>
                <a:gd name="T19" fmla="*/ 63 h 652"/>
                <a:gd name="T20" fmla="*/ 189 w 264"/>
                <a:gd name="T21" fmla="*/ 51 h 652"/>
                <a:gd name="T22" fmla="*/ 179 w 264"/>
                <a:gd name="T23" fmla="*/ 20 h 652"/>
                <a:gd name="T24" fmla="*/ 147 w 264"/>
                <a:gd name="T25" fmla="*/ 1 h 652"/>
                <a:gd name="T26" fmla="*/ 117 w 264"/>
                <a:gd name="T27" fmla="*/ 1 h 652"/>
                <a:gd name="T28" fmla="*/ 85 w 264"/>
                <a:gd name="T29" fmla="*/ 20 h 652"/>
                <a:gd name="T30" fmla="*/ 76 w 264"/>
                <a:gd name="T31" fmla="*/ 51 h 652"/>
                <a:gd name="T32" fmla="*/ 77 w 264"/>
                <a:gd name="T33" fmla="*/ 63 h 652"/>
                <a:gd name="T34" fmla="*/ 74 w 264"/>
                <a:gd name="T35" fmla="*/ 64 h 652"/>
                <a:gd name="T36" fmla="*/ 72 w 264"/>
                <a:gd name="T37" fmla="*/ 79 h 652"/>
                <a:gd name="T38" fmla="*/ 77 w 264"/>
                <a:gd name="T39" fmla="*/ 91 h 652"/>
                <a:gd name="T40" fmla="*/ 86 w 264"/>
                <a:gd name="T41" fmla="*/ 97 h 652"/>
                <a:gd name="T42" fmla="*/ 86 w 264"/>
                <a:gd name="T43" fmla="*/ 97 h 652"/>
                <a:gd name="T44" fmla="*/ 98 w 264"/>
                <a:gd name="T45" fmla="*/ 121 h 652"/>
                <a:gd name="T46" fmla="*/ 82 w 264"/>
                <a:gd name="T47" fmla="*/ 136 h 652"/>
                <a:gd name="T48" fmla="*/ 32 w 264"/>
                <a:gd name="T49" fmla="*/ 149 h 652"/>
                <a:gd name="T50" fmla="*/ 20 w 264"/>
                <a:gd name="T51" fmla="*/ 163 h 652"/>
                <a:gd name="T52" fmla="*/ 5 w 264"/>
                <a:gd name="T53" fmla="*/ 232 h 652"/>
                <a:gd name="T54" fmla="*/ 1 w 264"/>
                <a:gd name="T55" fmla="*/ 277 h 652"/>
                <a:gd name="T56" fmla="*/ 5 w 264"/>
                <a:gd name="T57" fmla="*/ 294 h 652"/>
                <a:gd name="T58" fmla="*/ 43 w 264"/>
                <a:gd name="T59" fmla="*/ 376 h 652"/>
                <a:gd name="T60" fmla="*/ 49 w 264"/>
                <a:gd name="T61" fmla="*/ 385 h 652"/>
                <a:gd name="T62" fmla="*/ 67 w 264"/>
                <a:gd name="T63" fmla="*/ 624 h 652"/>
                <a:gd name="T64" fmla="*/ 51 w 264"/>
                <a:gd name="T65" fmla="*/ 633 h 652"/>
                <a:gd name="T66" fmla="*/ 51 w 264"/>
                <a:gd name="T67" fmla="*/ 647 h 652"/>
                <a:gd name="T68" fmla="*/ 62 w 264"/>
                <a:gd name="T69" fmla="*/ 652 h 652"/>
                <a:gd name="T70" fmla="*/ 117 w 264"/>
                <a:gd name="T71" fmla="*/ 652 h 652"/>
                <a:gd name="T72" fmla="*/ 123 w 264"/>
                <a:gd name="T73" fmla="*/ 647 h 652"/>
                <a:gd name="T74" fmla="*/ 132 w 264"/>
                <a:gd name="T75" fmla="*/ 461 h 652"/>
                <a:gd name="T76" fmla="*/ 142 w 264"/>
                <a:gd name="T77" fmla="*/ 643 h 652"/>
                <a:gd name="T78" fmla="*/ 144 w 264"/>
                <a:gd name="T79" fmla="*/ 651 h 652"/>
                <a:gd name="T80" fmla="*/ 202 w 264"/>
                <a:gd name="T81" fmla="*/ 652 h 652"/>
                <a:gd name="T82" fmla="*/ 210 w 264"/>
                <a:gd name="T83" fmla="*/ 649 h 652"/>
                <a:gd name="T84" fmla="*/ 214 w 264"/>
                <a:gd name="T85" fmla="*/ 640 h 652"/>
                <a:gd name="T86" fmla="*/ 197 w 264"/>
                <a:gd name="T87" fmla="*/ 624 h 652"/>
                <a:gd name="T88" fmla="*/ 212 w 264"/>
                <a:gd name="T89" fmla="*/ 389 h 652"/>
                <a:gd name="T90" fmla="*/ 221 w 264"/>
                <a:gd name="T91" fmla="*/ 376 h 652"/>
                <a:gd name="T92" fmla="*/ 248 w 264"/>
                <a:gd name="T93" fmla="*/ 316 h 652"/>
                <a:gd name="T94" fmla="*/ 263 w 264"/>
                <a:gd name="T95" fmla="*/ 277 h 652"/>
                <a:gd name="T96" fmla="*/ 263 w 264"/>
                <a:gd name="T97" fmla="*/ 258 h 652"/>
                <a:gd name="T98" fmla="*/ 245 w 264"/>
                <a:gd name="T99" fmla="*/ 168 h 652"/>
                <a:gd name="T100" fmla="*/ 132 w 264"/>
                <a:gd name="T101" fmla="*/ 291 h 652"/>
                <a:gd name="T102" fmla="*/ 61 w 264"/>
                <a:gd name="T103" fmla="*/ 230 h 652"/>
                <a:gd name="T104" fmla="*/ 154 w 264"/>
                <a:gd name="T105" fmla="*/ 22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 h="652">
                  <a:moveTo>
                    <a:pt x="245" y="168"/>
                  </a:moveTo>
                  <a:lnTo>
                    <a:pt x="245" y="168"/>
                  </a:lnTo>
                  <a:lnTo>
                    <a:pt x="244" y="163"/>
                  </a:lnTo>
                  <a:lnTo>
                    <a:pt x="241" y="157"/>
                  </a:lnTo>
                  <a:lnTo>
                    <a:pt x="237" y="153"/>
                  </a:lnTo>
                  <a:lnTo>
                    <a:pt x="232" y="149"/>
                  </a:lnTo>
                  <a:lnTo>
                    <a:pt x="232" y="149"/>
                  </a:lnTo>
                  <a:lnTo>
                    <a:pt x="198" y="140"/>
                  </a:lnTo>
                  <a:lnTo>
                    <a:pt x="182" y="136"/>
                  </a:lnTo>
                  <a:lnTo>
                    <a:pt x="165" y="133"/>
                  </a:lnTo>
                  <a:lnTo>
                    <a:pt x="165" y="133"/>
                  </a:lnTo>
                  <a:lnTo>
                    <a:pt x="166" y="121"/>
                  </a:lnTo>
                  <a:lnTo>
                    <a:pt x="166" y="121"/>
                  </a:lnTo>
                  <a:lnTo>
                    <a:pt x="173" y="109"/>
                  </a:lnTo>
                  <a:lnTo>
                    <a:pt x="178" y="97"/>
                  </a:lnTo>
                  <a:lnTo>
                    <a:pt x="178" y="97"/>
                  </a:lnTo>
                  <a:lnTo>
                    <a:pt x="178" y="97"/>
                  </a:lnTo>
                  <a:lnTo>
                    <a:pt x="178" y="97"/>
                  </a:lnTo>
                  <a:lnTo>
                    <a:pt x="181" y="97"/>
                  </a:lnTo>
                  <a:lnTo>
                    <a:pt x="183" y="95"/>
                  </a:lnTo>
                  <a:lnTo>
                    <a:pt x="187" y="91"/>
                  </a:lnTo>
                  <a:lnTo>
                    <a:pt x="190" y="86"/>
                  </a:lnTo>
                  <a:lnTo>
                    <a:pt x="193" y="79"/>
                  </a:lnTo>
                  <a:lnTo>
                    <a:pt x="193" y="79"/>
                  </a:lnTo>
                  <a:lnTo>
                    <a:pt x="193" y="72"/>
                  </a:lnTo>
                  <a:lnTo>
                    <a:pt x="193" y="67"/>
                  </a:lnTo>
                  <a:lnTo>
                    <a:pt x="192" y="64"/>
                  </a:lnTo>
                  <a:lnTo>
                    <a:pt x="189" y="63"/>
                  </a:lnTo>
                  <a:lnTo>
                    <a:pt x="187" y="63"/>
                  </a:lnTo>
                  <a:lnTo>
                    <a:pt x="187" y="63"/>
                  </a:lnTo>
                  <a:lnTo>
                    <a:pt x="186" y="63"/>
                  </a:lnTo>
                  <a:lnTo>
                    <a:pt x="186" y="63"/>
                  </a:lnTo>
                  <a:lnTo>
                    <a:pt x="189" y="51"/>
                  </a:lnTo>
                  <a:lnTo>
                    <a:pt x="189" y="40"/>
                  </a:lnTo>
                  <a:lnTo>
                    <a:pt x="185" y="29"/>
                  </a:lnTo>
                  <a:lnTo>
                    <a:pt x="179" y="20"/>
                  </a:lnTo>
                  <a:lnTo>
                    <a:pt x="171" y="12"/>
                  </a:lnTo>
                  <a:lnTo>
                    <a:pt x="161" y="5"/>
                  </a:lnTo>
                  <a:lnTo>
                    <a:pt x="147" y="1"/>
                  </a:lnTo>
                  <a:lnTo>
                    <a:pt x="132" y="0"/>
                  </a:lnTo>
                  <a:lnTo>
                    <a:pt x="132" y="0"/>
                  </a:lnTo>
                  <a:lnTo>
                    <a:pt x="117" y="1"/>
                  </a:lnTo>
                  <a:lnTo>
                    <a:pt x="104" y="5"/>
                  </a:lnTo>
                  <a:lnTo>
                    <a:pt x="93" y="12"/>
                  </a:lnTo>
                  <a:lnTo>
                    <a:pt x="85" y="20"/>
                  </a:lnTo>
                  <a:lnTo>
                    <a:pt x="80" y="29"/>
                  </a:lnTo>
                  <a:lnTo>
                    <a:pt x="77" y="40"/>
                  </a:lnTo>
                  <a:lnTo>
                    <a:pt x="76" y="51"/>
                  </a:lnTo>
                  <a:lnTo>
                    <a:pt x="78" y="63"/>
                  </a:lnTo>
                  <a:lnTo>
                    <a:pt x="78" y="63"/>
                  </a:lnTo>
                  <a:lnTo>
                    <a:pt x="77" y="63"/>
                  </a:lnTo>
                  <a:lnTo>
                    <a:pt x="77" y="63"/>
                  </a:lnTo>
                  <a:lnTo>
                    <a:pt x="76" y="63"/>
                  </a:lnTo>
                  <a:lnTo>
                    <a:pt x="74" y="64"/>
                  </a:lnTo>
                  <a:lnTo>
                    <a:pt x="72" y="67"/>
                  </a:lnTo>
                  <a:lnTo>
                    <a:pt x="72" y="72"/>
                  </a:lnTo>
                  <a:lnTo>
                    <a:pt x="72" y="79"/>
                  </a:lnTo>
                  <a:lnTo>
                    <a:pt x="72" y="79"/>
                  </a:lnTo>
                  <a:lnTo>
                    <a:pt x="74" y="86"/>
                  </a:lnTo>
                  <a:lnTo>
                    <a:pt x="77" y="91"/>
                  </a:lnTo>
                  <a:lnTo>
                    <a:pt x="81" y="95"/>
                  </a:lnTo>
                  <a:lnTo>
                    <a:pt x="84" y="97"/>
                  </a:lnTo>
                  <a:lnTo>
                    <a:pt x="86" y="97"/>
                  </a:lnTo>
                  <a:lnTo>
                    <a:pt x="86" y="97"/>
                  </a:lnTo>
                  <a:lnTo>
                    <a:pt x="86" y="97"/>
                  </a:lnTo>
                  <a:lnTo>
                    <a:pt x="86" y="97"/>
                  </a:lnTo>
                  <a:lnTo>
                    <a:pt x="92" y="109"/>
                  </a:lnTo>
                  <a:lnTo>
                    <a:pt x="98" y="121"/>
                  </a:lnTo>
                  <a:lnTo>
                    <a:pt x="98" y="121"/>
                  </a:lnTo>
                  <a:lnTo>
                    <a:pt x="100" y="133"/>
                  </a:lnTo>
                  <a:lnTo>
                    <a:pt x="100" y="133"/>
                  </a:lnTo>
                  <a:lnTo>
                    <a:pt x="82" y="136"/>
                  </a:lnTo>
                  <a:lnTo>
                    <a:pt x="66" y="140"/>
                  </a:lnTo>
                  <a:lnTo>
                    <a:pt x="32" y="149"/>
                  </a:lnTo>
                  <a:lnTo>
                    <a:pt x="32" y="149"/>
                  </a:lnTo>
                  <a:lnTo>
                    <a:pt x="27" y="153"/>
                  </a:lnTo>
                  <a:lnTo>
                    <a:pt x="23" y="157"/>
                  </a:lnTo>
                  <a:lnTo>
                    <a:pt x="20" y="163"/>
                  </a:lnTo>
                  <a:lnTo>
                    <a:pt x="19" y="168"/>
                  </a:lnTo>
                  <a:lnTo>
                    <a:pt x="19" y="168"/>
                  </a:lnTo>
                  <a:lnTo>
                    <a:pt x="5" y="232"/>
                  </a:lnTo>
                  <a:lnTo>
                    <a:pt x="1" y="258"/>
                  </a:lnTo>
                  <a:lnTo>
                    <a:pt x="0" y="269"/>
                  </a:lnTo>
                  <a:lnTo>
                    <a:pt x="1" y="277"/>
                  </a:lnTo>
                  <a:lnTo>
                    <a:pt x="1" y="277"/>
                  </a:lnTo>
                  <a:lnTo>
                    <a:pt x="3" y="284"/>
                  </a:lnTo>
                  <a:lnTo>
                    <a:pt x="5" y="294"/>
                  </a:lnTo>
                  <a:lnTo>
                    <a:pt x="16" y="316"/>
                  </a:lnTo>
                  <a:lnTo>
                    <a:pt x="30" y="345"/>
                  </a:lnTo>
                  <a:lnTo>
                    <a:pt x="43" y="376"/>
                  </a:lnTo>
                  <a:lnTo>
                    <a:pt x="43" y="376"/>
                  </a:lnTo>
                  <a:lnTo>
                    <a:pt x="46" y="381"/>
                  </a:lnTo>
                  <a:lnTo>
                    <a:pt x="49" y="385"/>
                  </a:lnTo>
                  <a:lnTo>
                    <a:pt x="53" y="389"/>
                  </a:lnTo>
                  <a:lnTo>
                    <a:pt x="58" y="391"/>
                  </a:lnTo>
                  <a:lnTo>
                    <a:pt x="67" y="624"/>
                  </a:lnTo>
                  <a:lnTo>
                    <a:pt x="67" y="624"/>
                  </a:lnTo>
                  <a:lnTo>
                    <a:pt x="51" y="633"/>
                  </a:lnTo>
                  <a:lnTo>
                    <a:pt x="51" y="633"/>
                  </a:lnTo>
                  <a:lnTo>
                    <a:pt x="50" y="640"/>
                  </a:lnTo>
                  <a:lnTo>
                    <a:pt x="51" y="647"/>
                  </a:lnTo>
                  <a:lnTo>
                    <a:pt x="51" y="647"/>
                  </a:lnTo>
                  <a:lnTo>
                    <a:pt x="54" y="649"/>
                  </a:lnTo>
                  <a:lnTo>
                    <a:pt x="58" y="651"/>
                  </a:lnTo>
                  <a:lnTo>
                    <a:pt x="62" y="652"/>
                  </a:lnTo>
                  <a:lnTo>
                    <a:pt x="62" y="652"/>
                  </a:lnTo>
                  <a:lnTo>
                    <a:pt x="117" y="652"/>
                  </a:lnTo>
                  <a:lnTo>
                    <a:pt x="117" y="652"/>
                  </a:lnTo>
                  <a:lnTo>
                    <a:pt x="120" y="651"/>
                  </a:lnTo>
                  <a:lnTo>
                    <a:pt x="123" y="649"/>
                  </a:lnTo>
                  <a:lnTo>
                    <a:pt x="123" y="647"/>
                  </a:lnTo>
                  <a:lnTo>
                    <a:pt x="123" y="643"/>
                  </a:lnTo>
                  <a:lnTo>
                    <a:pt x="120" y="625"/>
                  </a:lnTo>
                  <a:lnTo>
                    <a:pt x="132" y="461"/>
                  </a:lnTo>
                  <a:lnTo>
                    <a:pt x="144" y="625"/>
                  </a:lnTo>
                  <a:lnTo>
                    <a:pt x="144" y="625"/>
                  </a:lnTo>
                  <a:lnTo>
                    <a:pt x="142" y="643"/>
                  </a:lnTo>
                  <a:lnTo>
                    <a:pt x="142" y="647"/>
                  </a:lnTo>
                  <a:lnTo>
                    <a:pt x="142" y="649"/>
                  </a:lnTo>
                  <a:lnTo>
                    <a:pt x="144" y="651"/>
                  </a:lnTo>
                  <a:lnTo>
                    <a:pt x="147" y="652"/>
                  </a:lnTo>
                  <a:lnTo>
                    <a:pt x="147" y="652"/>
                  </a:lnTo>
                  <a:lnTo>
                    <a:pt x="202" y="652"/>
                  </a:lnTo>
                  <a:lnTo>
                    <a:pt x="202" y="652"/>
                  </a:lnTo>
                  <a:lnTo>
                    <a:pt x="206" y="651"/>
                  </a:lnTo>
                  <a:lnTo>
                    <a:pt x="210" y="649"/>
                  </a:lnTo>
                  <a:lnTo>
                    <a:pt x="213" y="647"/>
                  </a:lnTo>
                  <a:lnTo>
                    <a:pt x="213" y="647"/>
                  </a:lnTo>
                  <a:lnTo>
                    <a:pt x="214" y="640"/>
                  </a:lnTo>
                  <a:lnTo>
                    <a:pt x="213" y="633"/>
                  </a:lnTo>
                  <a:lnTo>
                    <a:pt x="213" y="633"/>
                  </a:lnTo>
                  <a:lnTo>
                    <a:pt x="197" y="624"/>
                  </a:lnTo>
                  <a:lnTo>
                    <a:pt x="206" y="391"/>
                  </a:lnTo>
                  <a:lnTo>
                    <a:pt x="206" y="391"/>
                  </a:lnTo>
                  <a:lnTo>
                    <a:pt x="212" y="389"/>
                  </a:lnTo>
                  <a:lnTo>
                    <a:pt x="216" y="385"/>
                  </a:lnTo>
                  <a:lnTo>
                    <a:pt x="218" y="381"/>
                  </a:lnTo>
                  <a:lnTo>
                    <a:pt x="221" y="376"/>
                  </a:lnTo>
                  <a:lnTo>
                    <a:pt x="221" y="376"/>
                  </a:lnTo>
                  <a:lnTo>
                    <a:pt x="235" y="345"/>
                  </a:lnTo>
                  <a:lnTo>
                    <a:pt x="248" y="316"/>
                  </a:lnTo>
                  <a:lnTo>
                    <a:pt x="259" y="294"/>
                  </a:lnTo>
                  <a:lnTo>
                    <a:pt x="262" y="284"/>
                  </a:lnTo>
                  <a:lnTo>
                    <a:pt x="263" y="277"/>
                  </a:lnTo>
                  <a:lnTo>
                    <a:pt x="263" y="277"/>
                  </a:lnTo>
                  <a:lnTo>
                    <a:pt x="264" y="269"/>
                  </a:lnTo>
                  <a:lnTo>
                    <a:pt x="263" y="258"/>
                  </a:lnTo>
                  <a:lnTo>
                    <a:pt x="259" y="232"/>
                  </a:lnTo>
                  <a:lnTo>
                    <a:pt x="245" y="168"/>
                  </a:lnTo>
                  <a:lnTo>
                    <a:pt x="245" y="168"/>
                  </a:lnTo>
                  <a:close/>
                  <a:moveTo>
                    <a:pt x="167" y="265"/>
                  </a:moveTo>
                  <a:lnTo>
                    <a:pt x="177" y="315"/>
                  </a:lnTo>
                  <a:lnTo>
                    <a:pt x="132" y="291"/>
                  </a:lnTo>
                  <a:lnTo>
                    <a:pt x="88" y="315"/>
                  </a:lnTo>
                  <a:lnTo>
                    <a:pt x="97" y="265"/>
                  </a:lnTo>
                  <a:lnTo>
                    <a:pt x="61" y="230"/>
                  </a:lnTo>
                  <a:lnTo>
                    <a:pt x="111" y="223"/>
                  </a:lnTo>
                  <a:lnTo>
                    <a:pt x="132" y="179"/>
                  </a:lnTo>
                  <a:lnTo>
                    <a:pt x="154" y="223"/>
                  </a:lnTo>
                  <a:lnTo>
                    <a:pt x="204" y="230"/>
                  </a:lnTo>
                  <a:lnTo>
                    <a:pt x="167"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0" name="Group 89"/>
          <p:cNvGrpSpPr>
            <a:grpSpLocks noChangeAspect="1"/>
          </p:cNvGrpSpPr>
          <p:nvPr/>
        </p:nvGrpSpPr>
        <p:grpSpPr>
          <a:xfrm>
            <a:off x="5961801" y="3198929"/>
            <a:ext cx="437631" cy="388181"/>
            <a:chOff x="129387" y="2302927"/>
            <a:chExt cx="2068513" cy="1836738"/>
          </a:xfrm>
          <a:solidFill>
            <a:srgbClr val="FFFFFF"/>
          </a:solidFill>
        </p:grpSpPr>
        <p:sp>
          <p:nvSpPr>
            <p:cNvPr id="91" name="Freeform 90"/>
            <p:cNvSpPr>
              <a:spLocks noEditPoints="1"/>
            </p:cNvSpPr>
            <p:nvPr/>
          </p:nvSpPr>
          <p:spPr bwMode="auto">
            <a:xfrm>
              <a:off x="129387" y="2364840"/>
              <a:ext cx="1631950" cy="1711325"/>
            </a:xfrm>
            <a:custGeom>
              <a:avLst/>
              <a:gdLst>
                <a:gd name="T0" fmla="*/ 2057 w 2057"/>
                <a:gd name="T1" fmla="*/ 1079 h 2157"/>
                <a:gd name="T2" fmla="*/ 2049 w 2057"/>
                <a:gd name="T3" fmla="*/ 1014 h 2157"/>
                <a:gd name="T4" fmla="*/ 1133 w 2057"/>
                <a:gd name="T5" fmla="*/ 38 h 2157"/>
                <a:gd name="T6" fmla="*/ 1072 w 2057"/>
                <a:gd name="T7" fmla="*/ 2 h 2157"/>
                <a:gd name="T8" fmla="*/ 1034 w 2057"/>
                <a:gd name="T9" fmla="*/ 7 h 2157"/>
                <a:gd name="T10" fmla="*/ 1023 w 2057"/>
                <a:gd name="T11" fmla="*/ 393 h 2157"/>
                <a:gd name="T12" fmla="*/ 104 w 2057"/>
                <a:gd name="T13" fmla="*/ 400 h 2157"/>
                <a:gd name="T14" fmla="*/ 44 w 2057"/>
                <a:gd name="T15" fmla="*/ 435 h 2157"/>
                <a:gd name="T16" fmla="*/ 7 w 2057"/>
                <a:gd name="T17" fmla="*/ 495 h 2157"/>
                <a:gd name="T18" fmla="*/ 0 w 2057"/>
                <a:gd name="T19" fmla="*/ 1638 h 2157"/>
                <a:gd name="T20" fmla="*/ 18 w 2057"/>
                <a:gd name="T21" fmla="*/ 1707 h 2157"/>
                <a:gd name="T22" fmla="*/ 65 w 2057"/>
                <a:gd name="T23" fmla="*/ 1759 h 2157"/>
                <a:gd name="T24" fmla="*/ 131 w 2057"/>
                <a:gd name="T25" fmla="*/ 1783 h 2157"/>
                <a:gd name="T26" fmla="*/ 1023 w 2057"/>
                <a:gd name="T27" fmla="*/ 2128 h 2157"/>
                <a:gd name="T28" fmla="*/ 1047 w 2057"/>
                <a:gd name="T29" fmla="*/ 2155 h 2157"/>
                <a:gd name="T30" fmla="*/ 1099 w 2057"/>
                <a:gd name="T31" fmla="*/ 2144 h 2157"/>
                <a:gd name="T32" fmla="*/ 2038 w 2057"/>
                <a:gd name="T33" fmla="*/ 1143 h 2157"/>
                <a:gd name="T34" fmla="*/ 1555 w 2057"/>
                <a:gd name="T35" fmla="*/ 1399 h 2157"/>
                <a:gd name="T36" fmla="*/ 1498 w 2057"/>
                <a:gd name="T37" fmla="*/ 1436 h 2157"/>
                <a:gd name="T38" fmla="*/ 1419 w 2057"/>
                <a:gd name="T39" fmla="*/ 1447 h 2157"/>
                <a:gd name="T40" fmla="*/ 1342 w 2057"/>
                <a:gd name="T41" fmla="*/ 1420 h 2157"/>
                <a:gd name="T42" fmla="*/ 1296 w 2057"/>
                <a:gd name="T43" fmla="*/ 1376 h 2157"/>
                <a:gd name="T44" fmla="*/ 1269 w 2057"/>
                <a:gd name="T45" fmla="*/ 1313 h 2157"/>
                <a:gd name="T46" fmla="*/ 1269 w 2057"/>
                <a:gd name="T47" fmla="*/ 1245 h 2157"/>
                <a:gd name="T48" fmla="*/ 1067 w 2057"/>
                <a:gd name="T49" fmla="*/ 974 h 2157"/>
                <a:gd name="T50" fmla="*/ 994 w 2057"/>
                <a:gd name="T51" fmla="*/ 995 h 2157"/>
                <a:gd name="T52" fmla="*/ 897 w 2057"/>
                <a:gd name="T53" fmla="*/ 972 h 2157"/>
                <a:gd name="T54" fmla="*/ 637 w 2057"/>
                <a:gd name="T55" fmla="*/ 1143 h 2157"/>
                <a:gd name="T56" fmla="*/ 642 w 2057"/>
                <a:gd name="T57" fmla="*/ 1208 h 2157"/>
                <a:gd name="T58" fmla="*/ 614 w 2057"/>
                <a:gd name="T59" fmla="*/ 1287 h 2157"/>
                <a:gd name="T60" fmla="*/ 553 w 2057"/>
                <a:gd name="T61" fmla="*/ 1342 h 2157"/>
                <a:gd name="T62" fmla="*/ 470 w 2057"/>
                <a:gd name="T63" fmla="*/ 1363 h 2157"/>
                <a:gd name="T64" fmla="*/ 403 w 2057"/>
                <a:gd name="T65" fmla="*/ 1350 h 2157"/>
                <a:gd name="T66" fmla="*/ 336 w 2057"/>
                <a:gd name="T67" fmla="*/ 1300 h 2157"/>
                <a:gd name="T68" fmla="*/ 299 w 2057"/>
                <a:gd name="T69" fmla="*/ 1224 h 2157"/>
                <a:gd name="T70" fmla="*/ 299 w 2057"/>
                <a:gd name="T71" fmla="*/ 1155 h 2157"/>
                <a:gd name="T72" fmla="*/ 336 w 2057"/>
                <a:gd name="T73" fmla="*/ 1079 h 2157"/>
                <a:gd name="T74" fmla="*/ 403 w 2057"/>
                <a:gd name="T75" fmla="*/ 1030 h 2157"/>
                <a:gd name="T76" fmla="*/ 470 w 2057"/>
                <a:gd name="T77" fmla="*/ 1016 h 2157"/>
                <a:gd name="T78" fmla="*/ 542 w 2057"/>
                <a:gd name="T79" fmla="*/ 1032 h 2157"/>
                <a:gd name="T80" fmla="*/ 823 w 2057"/>
                <a:gd name="T81" fmla="*/ 883 h 2157"/>
                <a:gd name="T82" fmla="*/ 823 w 2057"/>
                <a:gd name="T83" fmla="*/ 767 h 2157"/>
                <a:gd name="T84" fmla="*/ 876 w 2057"/>
                <a:gd name="T85" fmla="*/ 694 h 2157"/>
                <a:gd name="T86" fmla="*/ 950 w 2057"/>
                <a:gd name="T87" fmla="*/ 658 h 2157"/>
                <a:gd name="T88" fmla="*/ 1031 w 2057"/>
                <a:gd name="T89" fmla="*/ 663 h 2157"/>
                <a:gd name="T90" fmla="*/ 1102 w 2057"/>
                <a:gd name="T91" fmla="*/ 705 h 2157"/>
                <a:gd name="T92" fmla="*/ 1136 w 2057"/>
                <a:gd name="T93" fmla="*/ 752 h 2157"/>
                <a:gd name="T94" fmla="*/ 1152 w 2057"/>
                <a:gd name="T95" fmla="*/ 817 h 2157"/>
                <a:gd name="T96" fmla="*/ 1143 w 2057"/>
                <a:gd name="T97" fmla="*/ 885 h 2157"/>
                <a:gd name="T98" fmla="*/ 1364 w 2057"/>
                <a:gd name="T99" fmla="*/ 1124 h 2157"/>
                <a:gd name="T100" fmla="*/ 1430 w 2057"/>
                <a:gd name="T101" fmla="*/ 1108 h 2157"/>
                <a:gd name="T102" fmla="*/ 1497 w 2057"/>
                <a:gd name="T103" fmla="*/ 1119 h 2157"/>
                <a:gd name="T104" fmla="*/ 1555 w 2057"/>
                <a:gd name="T105" fmla="*/ 1158 h 2157"/>
                <a:gd name="T106" fmla="*/ 1592 w 2057"/>
                <a:gd name="T107" fmla="*/ 1214 h 2157"/>
                <a:gd name="T108" fmla="*/ 1603 w 2057"/>
                <a:gd name="T109" fmla="*/ 1294 h 2157"/>
                <a:gd name="T110" fmla="*/ 1577 w 2057"/>
                <a:gd name="T111" fmla="*/ 137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7" h="2157">
                  <a:moveTo>
                    <a:pt x="2056" y="1093"/>
                  </a:moveTo>
                  <a:lnTo>
                    <a:pt x="2056" y="1093"/>
                  </a:lnTo>
                  <a:lnTo>
                    <a:pt x="2056" y="1092"/>
                  </a:lnTo>
                  <a:lnTo>
                    <a:pt x="2056" y="1092"/>
                  </a:lnTo>
                  <a:lnTo>
                    <a:pt x="2057" y="1079"/>
                  </a:lnTo>
                  <a:lnTo>
                    <a:pt x="2057" y="1066"/>
                  </a:lnTo>
                  <a:lnTo>
                    <a:pt x="2057" y="1066"/>
                  </a:lnTo>
                  <a:lnTo>
                    <a:pt x="2056" y="1040"/>
                  </a:lnTo>
                  <a:lnTo>
                    <a:pt x="2053" y="1027"/>
                  </a:lnTo>
                  <a:lnTo>
                    <a:pt x="2049" y="1014"/>
                  </a:lnTo>
                  <a:lnTo>
                    <a:pt x="2046" y="1003"/>
                  </a:lnTo>
                  <a:lnTo>
                    <a:pt x="2041" y="993"/>
                  </a:lnTo>
                  <a:lnTo>
                    <a:pt x="2035" y="983"/>
                  </a:lnTo>
                  <a:lnTo>
                    <a:pt x="2028" y="975"/>
                  </a:lnTo>
                  <a:lnTo>
                    <a:pt x="1133" y="38"/>
                  </a:lnTo>
                  <a:lnTo>
                    <a:pt x="1133" y="38"/>
                  </a:lnTo>
                  <a:lnTo>
                    <a:pt x="1117" y="25"/>
                  </a:lnTo>
                  <a:lnTo>
                    <a:pt x="1099" y="12"/>
                  </a:lnTo>
                  <a:lnTo>
                    <a:pt x="1081" y="4"/>
                  </a:lnTo>
                  <a:lnTo>
                    <a:pt x="1072" y="2"/>
                  </a:lnTo>
                  <a:lnTo>
                    <a:pt x="1064" y="0"/>
                  </a:lnTo>
                  <a:lnTo>
                    <a:pt x="1055" y="0"/>
                  </a:lnTo>
                  <a:lnTo>
                    <a:pt x="1047" y="0"/>
                  </a:lnTo>
                  <a:lnTo>
                    <a:pt x="1041" y="4"/>
                  </a:lnTo>
                  <a:lnTo>
                    <a:pt x="1034" y="7"/>
                  </a:lnTo>
                  <a:lnTo>
                    <a:pt x="1030" y="13"/>
                  </a:lnTo>
                  <a:lnTo>
                    <a:pt x="1026" y="20"/>
                  </a:lnTo>
                  <a:lnTo>
                    <a:pt x="1023" y="28"/>
                  </a:lnTo>
                  <a:lnTo>
                    <a:pt x="1023" y="38"/>
                  </a:lnTo>
                  <a:lnTo>
                    <a:pt x="1023" y="393"/>
                  </a:lnTo>
                  <a:lnTo>
                    <a:pt x="147" y="393"/>
                  </a:lnTo>
                  <a:lnTo>
                    <a:pt x="147" y="393"/>
                  </a:lnTo>
                  <a:lnTo>
                    <a:pt x="131" y="393"/>
                  </a:lnTo>
                  <a:lnTo>
                    <a:pt x="116" y="396"/>
                  </a:lnTo>
                  <a:lnTo>
                    <a:pt x="104" y="400"/>
                  </a:lnTo>
                  <a:lnTo>
                    <a:pt x="89" y="405"/>
                  </a:lnTo>
                  <a:lnTo>
                    <a:pt x="78" y="411"/>
                  </a:lnTo>
                  <a:lnTo>
                    <a:pt x="65" y="417"/>
                  </a:lnTo>
                  <a:lnTo>
                    <a:pt x="53" y="426"/>
                  </a:lnTo>
                  <a:lnTo>
                    <a:pt x="44" y="435"/>
                  </a:lnTo>
                  <a:lnTo>
                    <a:pt x="34" y="447"/>
                  </a:lnTo>
                  <a:lnTo>
                    <a:pt x="26" y="458"/>
                  </a:lnTo>
                  <a:lnTo>
                    <a:pt x="18" y="469"/>
                  </a:lnTo>
                  <a:lnTo>
                    <a:pt x="11" y="482"/>
                  </a:lnTo>
                  <a:lnTo>
                    <a:pt x="7" y="495"/>
                  </a:lnTo>
                  <a:lnTo>
                    <a:pt x="3" y="510"/>
                  </a:lnTo>
                  <a:lnTo>
                    <a:pt x="2" y="524"/>
                  </a:lnTo>
                  <a:lnTo>
                    <a:pt x="0" y="539"/>
                  </a:lnTo>
                  <a:lnTo>
                    <a:pt x="0" y="1638"/>
                  </a:lnTo>
                  <a:lnTo>
                    <a:pt x="0" y="1638"/>
                  </a:lnTo>
                  <a:lnTo>
                    <a:pt x="2" y="1652"/>
                  </a:lnTo>
                  <a:lnTo>
                    <a:pt x="3" y="1667"/>
                  </a:lnTo>
                  <a:lnTo>
                    <a:pt x="7" y="1680"/>
                  </a:lnTo>
                  <a:lnTo>
                    <a:pt x="11" y="1694"/>
                  </a:lnTo>
                  <a:lnTo>
                    <a:pt x="18" y="1707"/>
                  </a:lnTo>
                  <a:lnTo>
                    <a:pt x="26" y="1719"/>
                  </a:lnTo>
                  <a:lnTo>
                    <a:pt x="34" y="1730"/>
                  </a:lnTo>
                  <a:lnTo>
                    <a:pt x="44" y="1741"/>
                  </a:lnTo>
                  <a:lnTo>
                    <a:pt x="53" y="1749"/>
                  </a:lnTo>
                  <a:lnTo>
                    <a:pt x="65" y="1759"/>
                  </a:lnTo>
                  <a:lnTo>
                    <a:pt x="78" y="1766"/>
                  </a:lnTo>
                  <a:lnTo>
                    <a:pt x="89" y="1772"/>
                  </a:lnTo>
                  <a:lnTo>
                    <a:pt x="104" y="1777"/>
                  </a:lnTo>
                  <a:lnTo>
                    <a:pt x="116" y="1780"/>
                  </a:lnTo>
                  <a:lnTo>
                    <a:pt x="131" y="1783"/>
                  </a:lnTo>
                  <a:lnTo>
                    <a:pt x="147" y="1783"/>
                  </a:lnTo>
                  <a:lnTo>
                    <a:pt x="1023" y="1783"/>
                  </a:lnTo>
                  <a:lnTo>
                    <a:pt x="1023" y="2118"/>
                  </a:lnTo>
                  <a:lnTo>
                    <a:pt x="1023" y="2118"/>
                  </a:lnTo>
                  <a:lnTo>
                    <a:pt x="1023" y="2128"/>
                  </a:lnTo>
                  <a:lnTo>
                    <a:pt x="1026" y="2137"/>
                  </a:lnTo>
                  <a:lnTo>
                    <a:pt x="1030" y="2144"/>
                  </a:lnTo>
                  <a:lnTo>
                    <a:pt x="1034" y="2149"/>
                  </a:lnTo>
                  <a:lnTo>
                    <a:pt x="1041" y="2154"/>
                  </a:lnTo>
                  <a:lnTo>
                    <a:pt x="1047" y="2155"/>
                  </a:lnTo>
                  <a:lnTo>
                    <a:pt x="1055" y="2157"/>
                  </a:lnTo>
                  <a:lnTo>
                    <a:pt x="1064" y="2157"/>
                  </a:lnTo>
                  <a:lnTo>
                    <a:pt x="1072" y="2155"/>
                  </a:lnTo>
                  <a:lnTo>
                    <a:pt x="1081" y="2152"/>
                  </a:lnTo>
                  <a:lnTo>
                    <a:pt x="1099" y="2144"/>
                  </a:lnTo>
                  <a:lnTo>
                    <a:pt x="1117" y="2133"/>
                  </a:lnTo>
                  <a:lnTo>
                    <a:pt x="1133" y="2118"/>
                  </a:lnTo>
                  <a:lnTo>
                    <a:pt x="2028" y="1156"/>
                  </a:lnTo>
                  <a:lnTo>
                    <a:pt x="2028" y="1156"/>
                  </a:lnTo>
                  <a:lnTo>
                    <a:pt x="2038" y="1143"/>
                  </a:lnTo>
                  <a:lnTo>
                    <a:pt x="2046" y="1127"/>
                  </a:lnTo>
                  <a:lnTo>
                    <a:pt x="2051" y="1111"/>
                  </a:lnTo>
                  <a:lnTo>
                    <a:pt x="2056" y="1093"/>
                  </a:lnTo>
                  <a:lnTo>
                    <a:pt x="2056" y="1093"/>
                  </a:lnTo>
                  <a:close/>
                  <a:moveTo>
                    <a:pt x="1555" y="1399"/>
                  </a:moveTo>
                  <a:lnTo>
                    <a:pt x="1555" y="1399"/>
                  </a:lnTo>
                  <a:lnTo>
                    <a:pt x="1542" y="1410"/>
                  </a:lnTo>
                  <a:lnTo>
                    <a:pt x="1529" y="1420"/>
                  </a:lnTo>
                  <a:lnTo>
                    <a:pt x="1514" y="1428"/>
                  </a:lnTo>
                  <a:lnTo>
                    <a:pt x="1498" y="1436"/>
                  </a:lnTo>
                  <a:lnTo>
                    <a:pt x="1484" y="1441"/>
                  </a:lnTo>
                  <a:lnTo>
                    <a:pt x="1468" y="1444"/>
                  </a:lnTo>
                  <a:lnTo>
                    <a:pt x="1451" y="1447"/>
                  </a:lnTo>
                  <a:lnTo>
                    <a:pt x="1435" y="1447"/>
                  </a:lnTo>
                  <a:lnTo>
                    <a:pt x="1419" y="1447"/>
                  </a:lnTo>
                  <a:lnTo>
                    <a:pt x="1403" y="1444"/>
                  </a:lnTo>
                  <a:lnTo>
                    <a:pt x="1387" y="1441"/>
                  </a:lnTo>
                  <a:lnTo>
                    <a:pt x="1371" y="1436"/>
                  </a:lnTo>
                  <a:lnTo>
                    <a:pt x="1356" y="1428"/>
                  </a:lnTo>
                  <a:lnTo>
                    <a:pt x="1342" y="1420"/>
                  </a:lnTo>
                  <a:lnTo>
                    <a:pt x="1327" y="1410"/>
                  </a:lnTo>
                  <a:lnTo>
                    <a:pt x="1314" y="1399"/>
                  </a:lnTo>
                  <a:lnTo>
                    <a:pt x="1314" y="1399"/>
                  </a:lnTo>
                  <a:lnTo>
                    <a:pt x="1304" y="1387"/>
                  </a:lnTo>
                  <a:lnTo>
                    <a:pt x="1296" y="1376"/>
                  </a:lnTo>
                  <a:lnTo>
                    <a:pt x="1288" y="1365"/>
                  </a:lnTo>
                  <a:lnTo>
                    <a:pt x="1282" y="1352"/>
                  </a:lnTo>
                  <a:lnTo>
                    <a:pt x="1277" y="1339"/>
                  </a:lnTo>
                  <a:lnTo>
                    <a:pt x="1272" y="1326"/>
                  </a:lnTo>
                  <a:lnTo>
                    <a:pt x="1269" y="1313"/>
                  </a:lnTo>
                  <a:lnTo>
                    <a:pt x="1267" y="1300"/>
                  </a:lnTo>
                  <a:lnTo>
                    <a:pt x="1266" y="1287"/>
                  </a:lnTo>
                  <a:lnTo>
                    <a:pt x="1266" y="1273"/>
                  </a:lnTo>
                  <a:lnTo>
                    <a:pt x="1266" y="1260"/>
                  </a:lnTo>
                  <a:lnTo>
                    <a:pt x="1269" y="1245"/>
                  </a:lnTo>
                  <a:lnTo>
                    <a:pt x="1270" y="1232"/>
                  </a:lnTo>
                  <a:lnTo>
                    <a:pt x="1275" y="1219"/>
                  </a:lnTo>
                  <a:lnTo>
                    <a:pt x="1280" y="1206"/>
                  </a:lnTo>
                  <a:lnTo>
                    <a:pt x="1287" y="1195"/>
                  </a:lnTo>
                  <a:lnTo>
                    <a:pt x="1067" y="974"/>
                  </a:lnTo>
                  <a:lnTo>
                    <a:pt x="1067" y="974"/>
                  </a:lnTo>
                  <a:lnTo>
                    <a:pt x="1054" y="980"/>
                  </a:lnTo>
                  <a:lnTo>
                    <a:pt x="1043" y="985"/>
                  </a:lnTo>
                  <a:lnTo>
                    <a:pt x="1018" y="991"/>
                  </a:lnTo>
                  <a:lnTo>
                    <a:pt x="994" y="995"/>
                  </a:lnTo>
                  <a:lnTo>
                    <a:pt x="968" y="995"/>
                  </a:lnTo>
                  <a:lnTo>
                    <a:pt x="944" y="991"/>
                  </a:lnTo>
                  <a:lnTo>
                    <a:pt x="920" y="983"/>
                  </a:lnTo>
                  <a:lnTo>
                    <a:pt x="908" y="978"/>
                  </a:lnTo>
                  <a:lnTo>
                    <a:pt x="897" y="972"/>
                  </a:lnTo>
                  <a:lnTo>
                    <a:pt x="886" y="965"/>
                  </a:lnTo>
                  <a:lnTo>
                    <a:pt x="876" y="957"/>
                  </a:lnTo>
                  <a:lnTo>
                    <a:pt x="632" y="1129"/>
                  </a:lnTo>
                  <a:lnTo>
                    <a:pt x="632" y="1129"/>
                  </a:lnTo>
                  <a:lnTo>
                    <a:pt x="637" y="1143"/>
                  </a:lnTo>
                  <a:lnTo>
                    <a:pt x="640" y="1158"/>
                  </a:lnTo>
                  <a:lnTo>
                    <a:pt x="643" y="1174"/>
                  </a:lnTo>
                  <a:lnTo>
                    <a:pt x="643" y="1190"/>
                  </a:lnTo>
                  <a:lnTo>
                    <a:pt x="643" y="1190"/>
                  </a:lnTo>
                  <a:lnTo>
                    <a:pt x="642" y="1208"/>
                  </a:lnTo>
                  <a:lnTo>
                    <a:pt x="640" y="1224"/>
                  </a:lnTo>
                  <a:lnTo>
                    <a:pt x="635" y="1242"/>
                  </a:lnTo>
                  <a:lnTo>
                    <a:pt x="630" y="1256"/>
                  </a:lnTo>
                  <a:lnTo>
                    <a:pt x="622" y="1273"/>
                  </a:lnTo>
                  <a:lnTo>
                    <a:pt x="614" y="1287"/>
                  </a:lnTo>
                  <a:lnTo>
                    <a:pt x="603" y="1300"/>
                  </a:lnTo>
                  <a:lnTo>
                    <a:pt x="593" y="1313"/>
                  </a:lnTo>
                  <a:lnTo>
                    <a:pt x="580" y="1324"/>
                  </a:lnTo>
                  <a:lnTo>
                    <a:pt x="567" y="1334"/>
                  </a:lnTo>
                  <a:lnTo>
                    <a:pt x="553" y="1342"/>
                  </a:lnTo>
                  <a:lnTo>
                    <a:pt x="537" y="1350"/>
                  </a:lnTo>
                  <a:lnTo>
                    <a:pt x="521" y="1355"/>
                  </a:lnTo>
                  <a:lnTo>
                    <a:pt x="504" y="1360"/>
                  </a:lnTo>
                  <a:lnTo>
                    <a:pt x="488" y="1363"/>
                  </a:lnTo>
                  <a:lnTo>
                    <a:pt x="470" y="1363"/>
                  </a:lnTo>
                  <a:lnTo>
                    <a:pt x="470" y="1363"/>
                  </a:lnTo>
                  <a:lnTo>
                    <a:pt x="453" y="1363"/>
                  </a:lnTo>
                  <a:lnTo>
                    <a:pt x="435" y="1360"/>
                  </a:lnTo>
                  <a:lnTo>
                    <a:pt x="419" y="1355"/>
                  </a:lnTo>
                  <a:lnTo>
                    <a:pt x="403" y="1350"/>
                  </a:lnTo>
                  <a:lnTo>
                    <a:pt x="386" y="1342"/>
                  </a:lnTo>
                  <a:lnTo>
                    <a:pt x="372" y="1334"/>
                  </a:lnTo>
                  <a:lnTo>
                    <a:pt x="359" y="1324"/>
                  </a:lnTo>
                  <a:lnTo>
                    <a:pt x="348" y="1313"/>
                  </a:lnTo>
                  <a:lnTo>
                    <a:pt x="336" y="1300"/>
                  </a:lnTo>
                  <a:lnTo>
                    <a:pt x="325" y="1287"/>
                  </a:lnTo>
                  <a:lnTo>
                    <a:pt x="317" y="1273"/>
                  </a:lnTo>
                  <a:lnTo>
                    <a:pt x="310" y="1256"/>
                  </a:lnTo>
                  <a:lnTo>
                    <a:pt x="304" y="1242"/>
                  </a:lnTo>
                  <a:lnTo>
                    <a:pt x="299" y="1224"/>
                  </a:lnTo>
                  <a:lnTo>
                    <a:pt x="297" y="1208"/>
                  </a:lnTo>
                  <a:lnTo>
                    <a:pt x="296" y="1190"/>
                  </a:lnTo>
                  <a:lnTo>
                    <a:pt x="296" y="1190"/>
                  </a:lnTo>
                  <a:lnTo>
                    <a:pt x="297" y="1172"/>
                  </a:lnTo>
                  <a:lnTo>
                    <a:pt x="299" y="1155"/>
                  </a:lnTo>
                  <a:lnTo>
                    <a:pt x="304" y="1138"/>
                  </a:lnTo>
                  <a:lnTo>
                    <a:pt x="310" y="1122"/>
                  </a:lnTo>
                  <a:lnTo>
                    <a:pt x="317" y="1106"/>
                  </a:lnTo>
                  <a:lnTo>
                    <a:pt x="325" y="1093"/>
                  </a:lnTo>
                  <a:lnTo>
                    <a:pt x="336" y="1079"/>
                  </a:lnTo>
                  <a:lnTo>
                    <a:pt x="348" y="1067"/>
                  </a:lnTo>
                  <a:lnTo>
                    <a:pt x="359" y="1056"/>
                  </a:lnTo>
                  <a:lnTo>
                    <a:pt x="372" y="1046"/>
                  </a:lnTo>
                  <a:lnTo>
                    <a:pt x="386" y="1037"/>
                  </a:lnTo>
                  <a:lnTo>
                    <a:pt x="403" y="1030"/>
                  </a:lnTo>
                  <a:lnTo>
                    <a:pt x="419" y="1024"/>
                  </a:lnTo>
                  <a:lnTo>
                    <a:pt x="435" y="1019"/>
                  </a:lnTo>
                  <a:lnTo>
                    <a:pt x="453" y="1017"/>
                  </a:lnTo>
                  <a:lnTo>
                    <a:pt x="470" y="1016"/>
                  </a:lnTo>
                  <a:lnTo>
                    <a:pt x="470" y="1016"/>
                  </a:lnTo>
                  <a:lnTo>
                    <a:pt x="485" y="1017"/>
                  </a:lnTo>
                  <a:lnTo>
                    <a:pt x="499" y="1019"/>
                  </a:lnTo>
                  <a:lnTo>
                    <a:pt x="514" y="1022"/>
                  </a:lnTo>
                  <a:lnTo>
                    <a:pt x="529" y="1027"/>
                  </a:lnTo>
                  <a:lnTo>
                    <a:pt x="542" y="1032"/>
                  </a:lnTo>
                  <a:lnTo>
                    <a:pt x="554" y="1038"/>
                  </a:lnTo>
                  <a:lnTo>
                    <a:pt x="567" y="1046"/>
                  </a:lnTo>
                  <a:lnTo>
                    <a:pt x="579" y="1054"/>
                  </a:lnTo>
                  <a:lnTo>
                    <a:pt x="823" y="883"/>
                  </a:lnTo>
                  <a:lnTo>
                    <a:pt x="823" y="883"/>
                  </a:lnTo>
                  <a:lnTo>
                    <a:pt x="816" y="860"/>
                  </a:lnTo>
                  <a:lnTo>
                    <a:pt x="813" y="836"/>
                  </a:lnTo>
                  <a:lnTo>
                    <a:pt x="813" y="814"/>
                  </a:lnTo>
                  <a:lnTo>
                    <a:pt x="816" y="789"/>
                  </a:lnTo>
                  <a:lnTo>
                    <a:pt x="823" y="767"/>
                  </a:lnTo>
                  <a:lnTo>
                    <a:pt x="832" y="746"/>
                  </a:lnTo>
                  <a:lnTo>
                    <a:pt x="847" y="725"/>
                  </a:lnTo>
                  <a:lnTo>
                    <a:pt x="863" y="705"/>
                  </a:lnTo>
                  <a:lnTo>
                    <a:pt x="863" y="705"/>
                  </a:lnTo>
                  <a:lnTo>
                    <a:pt x="876" y="694"/>
                  </a:lnTo>
                  <a:lnTo>
                    <a:pt x="889" y="684"/>
                  </a:lnTo>
                  <a:lnTo>
                    <a:pt x="904" y="674"/>
                  </a:lnTo>
                  <a:lnTo>
                    <a:pt x="918" y="668"/>
                  </a:lnTo>
                  <a:lnTo>
                    <a:pt x="934" y="663"/>
                  </a:lnTo>
                  <a:lnTo>
                    <a:pt x="950" y="658"/>
                  </a:lnTo>
                  <a:lnTo>
                    <a:pt x="967" y="657"/>
                  </a:lnTo>
                  <a:lnTo>
                    <a:pt x="983" y="655"/>
                  </a:lnTo>
                  <a:lnTo>
                    <a:pt x="999" y="657"/>
                  </a:lnTo>
                  <a:lnTo>
                    <a:pt x="1015" y="658"/>
                  </a:lnTo>
                  <a:lnTo>
                    <a:pt x="1031" y="663"/>
                  </a:lnTo>
                  <a:lnTo>
                    <a:pt x="1047" y="668"/>
                  </a:lnTo>
                  <a:lnTo>
                    <a:pt x="1062" y="674"/>
                  </a:lnTo>
                  <a:lnTo>
                    <a:pt x="1076" y="684"/>
                  </a:lnTo>
                  <a:lnTo>
                    <a:pt x="1089" y="694"/>
                  </a:lnTo>
                  <a:lnTo>
                    <a:pt x="1102" y="705"/>
                  </a:lnTo>
                  <a:lnTo>
                    <a:pt x="1102" y="705"/>
                  </a:lnTo>
                  <a:lnTo>
                    <a:pt x="1112" y="717"/>
                  </a:lnTo>
                  <a:lnTo>
                    <a:pt x="1122" y="728"/>
                  </a:lnTo>
                  <a:lnTo>
                    <a:pt x="1130" y="739"/>
                  </a:lnTo>
                  <a:lnTo>
                    <a:pt x="1136" y="752"/>
                  </a:lnTo>
                  <a:lnTo>
                    <a:pt x="1141" y="765"/>
                  </a:lnTo>
                  <a:lnTo>
                    <a:pt x="1146" y="778"/>
                  </a:lnTo>
                  <a:lnTo>
                    <a:pt x="1149" y="791"/>
                  </a:lnTo>
                  <a:lnTo>
                    <a:pt x="1151" y="804"/>
                  </a:lnTo>
                  <a:lnTo>
                    <a:pt x="1152" y="817"/>
                  </a:lnTo>
                  <a:lnTo>
                    <a:pt x="1152" y="831"/>
                  </a:lnTo>
                  <a:lnTo>
                    <a:pt x="1151" y="844"/>
                  </a:lnTo>
                  <a:lnTo>
                    <a:pt x="1149" y="857"/>
                  </a:lnTo>
                  <a:lnTo>
                    <a:pt x="1146" y="872"/>
                  </a:lnTo>
                  <a:lnTo>
                    <a:pt x="1143" y="885"/>
                  </a:lnTo>
                  <a:lnTo>
                    <a:pt x="1138" y="896"/>
                  </a:lnTo>
                  <a:lnTo>
                    <a:pt x="1131" y="909"/>
                  </a:lnTo>
                  <a:lnTo>
                    <a:pt x="1351" y="1130"/>
                  </a:lnTo>
                  <a:lnTo>
                    <a:pt x="1351" y="1130"/>
                  </a:lnTo>
                  <a:lnTo>
                    <a:pt x="1364" y="1124"/>
                  </a:lnTo>
                  <a:lnTo>
                    <a:pt x="1377" y="1119"/>
                  </a:lnTo>
                  <a:lnTo>
                    <a:pt x="1390" y="1114"/>
                  </a:lnTo>
                  <a:lnTo>
                    <a:pt x="1403" y="1111"/>
                  </a:lnTo>
                  <a:lnTo>
                    <a:pt x="1416" y="1109"/>
                  </a:lnTo>
                  <a:lnTo>
                    <a:pt x="1430" y="1108"/>
                  </a:lnTo>
                  <a:lnTo>
                    <a:pt x="1443" y="1108"/>
                  </a:lnTo>
                  <a:lnTo>
                    <a:pt x="1456" y="1109"/>
                  </a:lnTo>
                  <a:lnTo>
                    <a:pt x="1471" y="1111"/>
                  </a:lnTo>
                  <a:lnTo>
                    <a:pt x="1484" y="1116"/>
                  </a:lnTo>
                  <a:lnTo>
                    <a:pt x="1497" y="1119"/>
                  </a:lnTo>
                  <a:lnTo>
                    <a:pt x="1510" y="1125"/>
                  </a:lnTo>
                  <a:lnTo>
                    <a:pt x="1521" y="1132"/>
                  </a:lnTo>
                  <a:lnTo>
                    <a:pt x="1532" y="1138"/>
                  </a:lnTo>
                  <a:lnTo>
                    <a:pt x="1544" y="1148"/>
                  </a:lnTo>
                  <a:lnTo>
                    <a:pt x="1555" y="1158"/>
                  </a:lnTo>
                  <a:lnTo>
                    <a:pt x="1555" y="1158"/>
                  </a:lnTo>
                  <a:lnTo>
                    <a:pt x="1566" y="1171"/>
                  </a:lnTo>
                  <a:lnTo>
                    <a:pt x="1577" y="1184"/>
                  </a:lnTo>
                  <a:lnTo>
                    <a:pt x="1586" y="1198"/>
                  </a:lnTo>
                  <a:lnTo>
                    <a:pt x="1592" y="1214"/>
                  </a:lnTo>
                  <a:lnTo>
                    <a:pt x="1597" y="1229"/>
                  </a:lnTo>
                  <a:lnTo>
                    <a:pt x="1602" y="1245"/>
                  </a:lnTo>
                  <a:lnTo>
                    <a:pt x="1603" y="1261"/>
                  </a:lnTo>
                  <a:lnTo>
                    <a:pt x="1605" y="1277"/>
                  </a:lnTo>
                  <a:lnTo>
                    <a:pt x="1603" y="1294"/>
                  </a:lnTo>
                  <a:lnTo>
                    <a:pt x="1602" y="1310"/>
                  </a:lnTo>
                  <a:lnTo>
                    <a:pt x="1599" y="1326"/>
                  </a:lnTo>
                  <a:lnTo>
                    <a:pt x="1592" y="1342"/>
                  </a:lnTo>
                  <a:lnTo>
                    <a:pt x="1586" y="1357"/>
                  </a:lnTo>
                  <a:lnTo>
                    <a:pt x="1577" y="1371"/>
                  </a:lnTo>
                  <a:lnTo>
                    <a:pt x="1566" y="1386"/>
                  </a:lnTo>
                  <a:lnTo>
                    <a:pt x="1555" y="1399"/>
                  </a:lnTo>
                  <a:lnTo>
                    <a:pt x="1555" y="1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r>
                <a:rPr lang="en-US" sz="1100" dirty="0">
                  <a:solidFill>
                    <a:srgbClr val="FFFFFF"/>
                  </a:solidFill>
                  <a:ea typeface="Times New Roman"/>
                  <a:cs typeface="Times New Roman"/>
                </a:rPr>
                <a:t> </a:t>
              </a:r>
            </a:p>
          </p:txBody>
        </p:sp>
        <p:sp>
          <p:nvSpPr>
            <p:cNvPr id="92" name="Freeform 91"/>
            <p:cNvSpPr>
              <a:spLocks/>
            </p:cNvSpPr>
            <p:nvPr/>
          </p:nvSpPr>
          <p:spPr bwMode="auto">
            <a:xfrm>
              <a:off x="1281912" y="2302927"/>
              <a:ext cx="915988" cy="1836738"/>
            </a:xfrm>
            <a:custGeom>
              <a:avLst/>
              <a:gdLst>
                <a:gd name="T0" fmla="*/ 196 w 1154"/>
                <a:gd name="T1" fmla="*/ 36 h 2315"/>
                <a:gd name="T2" fmla="*/ 186 w 1154"/>
                <a:gd name="T3" fmla="*/ 28 h 2315"/>
                <a:gd name="T4" fmla="*/ 168 w 1154"/>
                <a:gd name="T5" fmla="*/ 15 h 2315"/>
                <a:gd name="T6" fmla="*/ 147 w 1154"/>
                <a:gd name="T7" fmla="*/ 5 h 2315"/>
                <a:gd name="T8" fmla="*/ 126 w 1154"/>
                <a:gd name="T9" fmla="*/ 0 h 2315"/>
                <a:gd name="T10" fmla="*/ 105 w 1154"/>
                <a:gd name="T11" fmla="*/ 0 h 2315"/>
                <a:gd name="T12" fmla="*/ 84 w 1154"/>
                <a:gd name="T13" fmla="*/ 3 h 2315"/>
                <a:gd name="T14" fmla="*/ 63 w 1154"/>
                <a:gd name="T15" fmla="*/ 12 h 2315"/>
                <a:gd name="T16" fmla="*/ 44 w 1154"/>
                <a:gd name="T17" fmla="*/ 24 h 2315"/>
                <a:gd name="T18" fmla="*/ 36 w 1154"/>
                <a:gd name="T19" fmla="*/ 31 h 2315"/>
                <a:gd name="T20" fmla="*/ 19 w 1154"/>
                <a:gd name="T21" fmla="*/ 49 h 2315"/>
                <a:gd name="T22" fmla="*/ 8 w 1154"/>
                <a:gd name="T23" fmla="*/ 70 h 2315"/>
                <a:gd name="T24" fmla="*/ 2 w 1154"/>
                <a:gd name="T25" fmla="*/ 91 h 2315"/>
                <a:gd name="T26" fmla="*/ 0 w 1154"/>
                <a:gd name="T27" fmla="*/ 113 h 2315"/>
                <a:gd name="T28" fmla="*/ 0 w 1154"/>
                <a:gd name="T29" fmla="*/ 123 h 2315"/>
                <a:gd name="T30" fmla="*/ 5 w 1154"/>
                <a:gd name="T31" fmla="*/ 144 h 2315"/>
                <a:gd name="T32" fmla="*/ 13 w 1154"/>
                <a:gd name="T33" fmla="*/ 165 h 2315"/>
                <a:gd name="T34" fmla="*/ 24 w 1154"/>
                <a:gd name="T35" fmla="*/ 183 h 2315"/>
                <a:gd name="T36" fmla="*/ 31 w 1154"/>
                <a:gd name="T37" fmla="*/ 191 h 2315"/>
                <a:gd name="T38" fmla="*/ 926 w 1154"/>
                <a:gd name="T39" fmla="*/ 1127 h 2315"/>
                <a:gd name="T40" fmla="*/ 928 w 1154"/>
                <a:gd name="T41" fmla="*/ 1143 h 2315"/>
                <a:gd name="T42" fmla="*/ 928 w 1154"/>
                <a:gd name="T43" fmla="*/ 1154 h 2315"/>
                <a:gd name="T44" fmla="*/ 926 w 1154"/>
                <a:gd name="T45" fmla="*/ 1161 h 2315"/>
                <a:gd name="T46" fmla="*/ 31 w 1154"/>
                <a:gd name="T47" fmla="*/ 2124 h 2315"/>
                <a:gd name="T48" fmla="*/ 18 w 1154"/>
                <a:gd name="T49" fmla="*/ 2142 h 2315"/>
                <a:gd name="T50" fmla="*/ 8 w 1154"/>
                <a:gd name="T51" fmla="*/ 2161 h 2315"/>
                <a:gd name="T52" fmla="*/ 2 w 1154"/>
                <a:gd name="T53" fmla="*/ 2181 h 2315"/>
                <a:gd name="T54" fmla="*/ 0 w 1154"/>
                <a:gd name="T55" fmla="*/ 2202 h 2315"/>
                <a:gd name="T56" fmla="*/ 2 w 1154"/>
                <a:gd name="T57" fmla="*/ 2224 h 2315"/>
                <a:gd name="T58" fmla="*/ 10 w 1154"/>
                <a:gd name="T59" fmla="*/ 2245 h 2315"/>
                <a:gd name="T60" fmla="*/ 21 w 1154"/>
                <a:gd name="T61" fmla="*/ 2267 h 2315"/>
                <a:gd name="T62" fmla="*/ 36 w 1154"/>
                <a:gd name="T63" fmla="*/ 2284 h 2315"/>
                <a:gd name="T64" fmla="*/ 45 w 1154"/>
                <a:gd name="T65" fmla="*/ 2292 h 2315"/>
                <a:gd name="T66" fmla="*/ 65 w 1154"/>
                <a:gd name="T67" fmla="*/ 2304 h 2315"/>
                <a:gd name="T68" fmla="*/ 84 w 1154"/>
                <a:gd name="T69" fmla="*/ 2312 h 2315"/>
                <a:gd name="T70" fmla="*/ 107 w 1154"/>
                <a:gd name="T71" fmla="*/ 2315 h 2315"/>
                <a:gd name="T72" fmla="*/ 128 w 1154"/>
                <a:gd name="T73" fmla="*/ 2313 h 2315"/>
                <a:gd name="T74" fmla="*/ 149 w 1154"/>
                <a:gd name="T75" fmla="*/ 2309 h 2315"/>
                <a:gd name="T76" fmla="*/ 170 w 1154"/>
                <a:gd name="T77" fmla="*/ 2300 h 2315"/>
                <a:gd name="T78" fmla="*/ 188 w 1154"/>
                <a:gd name="T79" fmla="*/ 2288 h 2315"/>
                <a:gd name="T80" fmla="*/ 1094 w 1154"/>
                <a:gd name="T81" fmla="*/ 1313 h 2315"/>
                <a:gd name="T82" fmla="*/ 1109 w 1154"/>
                <a:gd name="T83" fmla="*/ 1295 h 2315"/>
                <a:gd name="T84" fmla="*/ 1131 w 1154"/>
                <a:gd name="T85" fmla="*/ 1256 h 2315"/>
                <a:gd name="T86" fmla="*/ 1146 w 1154"/>
                <a:gd name="T87" fmla="*/ 1213 h 2315"/>
                <a:gd name="T88" fmla="*/ 1152 w 1154"/>
                <a:gd name="T89" fmla="*/ 1167 h 2315"/>
                <a:gd name="T90" fmla="*/ 1152 w 1154"/>
                <a:gd name="T91" fmla="*/ 1119 h 2315"/>
                <a:gd name="T92" fmla="*/ 1146 w 1154"/>
                <a:gd name="T93" fmla="*/ 1074 h 2315"/>
                <a:gd name="T94" fmla="*/ 1130 w 1154"/>
                <a:gd name="T95" fmla="*/ 1030 h 2315"/>
                <a:gd name="T96" fmla="*/ 1107 w 1154"/>
                <a:gd name="T97" fmla="*/ 991 h 2315"/>
                <a:gd name="T98" fmla="*/ 1093 w 1154"/>
                <a:gd name="T99" fmla="*/ 97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4" h="2315">
                  <a:moveTo>
                    <a:pt x="1093" y="975"/>
                  </a:moveTo>
                  <a:lnTo>
                    <a:pt x="196" y="36"/>
                  </a:lnTo>
                  <a:lnTo>
                    <a:pt x="196" y="36"/>
                  </a:lnTo>
                  <a:lnTo>
                    <a:pt x="186" y="28"/>
                  </a:lnTo>
                  <a:lnTo>
                    <a:pt x="178" y="20"/>
                  </a:lnTo>
                  <a:lnTo>
                    <a:pt x="168" y="15"/>
                  </a:lnTo>
                  <a:lnTo>
                    <a:pt x="158" y="10"/>
                  </a:lnTo>
                  <a:lnTo>
                    <a:pt x="147" y="5"/>
                  </a:lnTo>
                  <a:lnTo>
                    <a:pt x="137" y="2"/>
                  </a:lnTo>
                  <a:lnTo>
                    <a:pt x="126" y="0"/>
                  </a:lnTo>
                  <a:lnTo>
                    <a:pt x="116" y="0"/>
                  </a:lnTo>
                  <a:lnTo>
                    <a:pt x="105" y="0"/>
                  </a:lnTo>
                  <a:lnTo>
                    <a:pt x="94" y="2"/>
                  </a:lnTo>
                  <a:lnTo>
                    <a:pt x="84" y="3"/>
                  </a:lnTo>
                  <a:lnTo>
                    <a:pt x="73" y="7"/>
                  </a:lnTo>
                  <a:lnTo>
                    <a:pt x="63" y="12"/>
                  </a:lnTo>
                  <a:lnTo>
                    <a:pt x="53" y="18"/>
                  </a:lnTo>
                  <a:lnTo>
                    <a:pt x="44" y="24"/>
                  </a:lnTo>
                  <a:lnTo>
                    <a:pt x="36" y="31"/>
                  </a:lnTo>
                  <a:lnTo>
                    <a:pt x="36" y="31"/>
                  </a:lnTo>
                  <a:lnTo>
                    <a:pt x="28" y="41"/>
                  </a:lnTo>
                  <a:lnTo>
                    <a:pt x="19" y="49"/>
                  </a:lnTo>
                  <a:lnTo>
                    <a:pt x="13" y="58"/>
                  </a:lnTo>
                  <a:lnTo>
                    <a:pt x="8" y="70"/>
                  </a:lnTo>
                  <a:lnTo>
                    <a:pt x="5" y="79"/>
                  </a:lnTo>
                  <a:lnTo>
                    <a:pt x="2" y="91"/>
                  </a:lnTo>
                  <a:lnTo>
                    <a:pt x="0" y="102"/>
                  </a:lnTo>
                  <a:lnTo>
                    <a:pt x="0" y="113"/>
                  </a:lnTo>
                  <a:lnTo>
                    <a:pt x="0" y="113"/>
                  </a:lnTo>
                  <a:lnTo>
                    <a:pt x="0" y="123"/>
                  </a:lnTo>
                  <a:lnTo>
                    <a:pt x="2" y="134"/>
                  </a:lnTo>
                  <a:lnTo>
                    <a:pt x="5" y="144"/>
                  </a:lnTo>
                  <a:lnTo>
                    <a:pt x="8" y="154"/>
                  </a:lnTo>
                  <a:lnTo>
                    <a:pt x="13" y="165"/>
                  </a:lnTo>
                  <a:lnTo>
                    <a:pt x="18" y="173"/>
                  </a:lnTo>
                  <a:lnTo>
                    <a:pt x="24" y="183"/>
                  </a:lnTo>
                  <a:lnTo>
                    <a:pt x="31" y="191"/>
                  </a:lnTo>
                  <a:lnTo>
                    <a:pt x="31" y="191"/>
                  </a:lnTo>
                  <a:lnTo>
                    <a:pt x="926" y="1127"/>
                  </a:lnTo>
                  <a:lnTo>
                    <a:pt x="926" y="1127"/>
                  </a:lnTo>
                  <a:lnTo>
                    <a:pt x="928" y="1135"/>
                  </a:lnTo>
                  <a:lnTo>
                    <a:pt x="928" y="1143"/>
                  </a:lnTo>
                  <a:lnTo>
                    <a:pt x="928" y="1143"/>
                  </a:lnTo>
                  <a:lnTo>
                    <a:pt x="928" y="1154"/>
                  </a:lnTo>
                  <a:lnTo>
                    <a:pt x="926" y="1161"/>
                  </a:lnTo>
                  <a:lnTo>
                    <a:pt x="926" y="1161"/>
                  </a:lnTo>
                  <a:lnTo>
                    <a:pt x="31" y="2124"/>
                  </a:lnTo>
                  <a:lnTo>
                    <a:pt x="31" y="2124"/>
                  </a:lnTo>
                  <a:lnTo>
                    <a:pt x="23" y="2132"/>
                  </a:lnTo>
                  <a:lnTo>
                    <a:pt x="18" y="2142"/>
                  </a:lnTo>
                  <a:lnTo>
                    <a:pt x="11" y="2152"/>
                  </a:lnTo>
                  <a:lnTo>
                    <a:pt x="8" y="2161"/>
                  </a:lnTo>
                  <a:lnTo>
                    <a:pt x="5" y="2171"/>
                  </a:lnTo>
                  <a:lnTo>
                    <a:pt x="2" y="2181"/>
                  </a:lnTo>
                  <a:lnTo>
                    <a:pt x="0" y="2202"/>
                  </a:lnTo>
                  <a:lnTo>
                    <a:pt x="0" y="2202"/>
                  </a:lnTo>
                  <a:lnTo>
                    <a:pt x="0" y="2213"/>
                  </a:lnTo>
                  <a:lnTo>
                    <a:pt x="2" y="2224"/>
                  </a:lnTo>
                  <a:lnTo>
                    <a:pt x="5" y="2236"/>
                  </a:lnTo>
                  <a:lnTo>
                    <a:pt x="10" y="2245"/>
                  </a:lnTo>
                  <a:lnTo>
                    <a:pt x="15" y="2257"/>
                  </a:lnTo>
                  <a:lnTo>
                    <a:pt x="21" y="2267"/>
                  </a:lnTo>
                  <a:lnTo>
                    <a:pt x="28" y="2276"/>
                  </a:lnTo>
                  <a:lnTo>
                    <a:pt x="36" y="2284"/>
                  </a:lnTo>
                  <a:lnTo>
                    <a:pt x="36" y="2284"/>
                  </a:lnTo>
                  <a:lnTo>
                    <a:pt x="45" y="2292"/>
                  </a:lnTo>
                  <a:lnTo>
                    <a:pt x="55" y="2299"/>
                  </a:lnTo>
                  <a:lnTo>
                    <a:pt x="65" y="2304"/>
                  </a:lnTo>
                  <a:lnTo>
                    <a:pt x="74" y="2309"/>
                  </a:lnTo>
                  <a:lnTo>
                    <a:pt x="84" y="2312"/>
                  </a:lnTo>
                  <a:lnTo>
                    <a:pt x="95" y="2313"/>
                  </a:lnTo>
                  <a:lnTo>
                    <a:pt x="107" y="2315"/>
                  </a:lnTo>
                  <a:lnTo>
                    <a:pt x="118" y="2315"/>
                  </a:lnTo>
                  <a:lnTo>
                    <a:pt x="128" y="2313"/>
                  </a:lnTo>
                  <a:lnTo>
                    <a:pt x="139" y="2312"/>
                  </a:lnTo>
                  <a:lnTo>
                    <a:pt x="149" y="2309"/>
                  </a:lnTo>
                  <a:lnTo>
                    <a:pt x="160" y="2305"/>
                  </a:lnTo>
                  <a:lnTo>
                    <a:pt x="170" y="2300"/>
                  </a:lnTo>
                  <a:lnTo>
                    <a:pt x="179" y="2294"/>
                  </a:lnTo>
                  <a:lnTo>
                    <a:pt x="188" y="2288"/>
                  </a:lnTo>
                  <a:lnTo>
                    <a:pt x="196" y="2279"/>
                  </a:lnTo>
                  <a:lnTo>
                    <a:pt x="1094" y="1313"/>
                  </a:lnTo>
                  <a:lnTo>
                    <a:pt x="1094" y="1313"/>
                  </a:lnTo>
                  <a:lnTo>
                    <a:pt x="1109" y="1295"/>
                  </a:lnTo>
                  <a:lnTo>
                    <a:pt x="1120" y="1276"/>
                  </a:lnTo>
                  <a:lnTo>
                    <a:pt x="1131" y="1256"/>
                  </a:lnTo>
                  <a:lnTo>
                    <a:pt x="1139" y="1235"/>
                  </a:lnTo>
                  <a:lnTo>
                    <a:pt x="1146" y="1213"/>
                  </a:lnTo>
                  <a:lnTo>
                    <a:pt x="1151" y="1190"/>
                  </a:lnTo>
                  <a:lnTo>
                    <a:pt x="1152" y="1167"/>
                  </a:lnTo>
                  <a:lnTo>
                    <a:pt x="1154" y="1143"/>
                  </a:lnTo>
                  <a:lnTo>
                    <a:pt x="1152" y="1119"/>
                  </a:lnTo>
                  <a:lnTo>
                    <a:pt x="1151" y="1096"/>
                  </a:lnTo>
                  <a:lnTo>
                    <a:pt x="1146" y="1074"/>
                  </a:lnTo>
                  <a:lnTo>
                    <a:pt x="1138" y="1051"/>
                  </a:lnTo>
                  <a:lnTo>
                    <a:pt x="1130" y="1030"/>
                  </a:lnTo>
                  <a:lnTo>
                    <a:pt x="1120" y="1011"/>
                  </a:lnTo>
                  <a:lnTo>
                    <a:pt x="1107" y="991"/>
                  </a:lnTo>
                  <a:lnTo>
                    <a:pt x="1093" y="975"/>
                  </a:lnTo>
                  <a:lnTo>
                    <a:pt x="1093" y="9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r>
                <a:rPr lang="en-US" sz="1100" dirty="0">
                  <a:solidFill>
                    <a:srgbClr val="FFFFFF"/>
                  </a:solidFill>
                  <a:ea typeface="Times New Roman"/>
                  <a:cs typeface="Times New Roman"/>
                </a:rPr>
                <a:t> </a:t>
              </a:r>
            </a:p>
          </p:txBody>
        </p:sp>
      </p:grpSp>
      <p:grpSp>
        <p:nvGrpSpPr>
          <p:cNvPr id="93" name="Group 92"/>
          <p:cNvGrpSpPr>
            <a:grpSpLocks noChangeAspect="1"/>
          </p:cNvGrpSpPr>
          <p:nvPr/>
        </p:nvGrpSpPr>
        <p:grpSpPr>
          <a:xfrm>
            <a:off x="4327623" y="4134584"/>
            <a:ext cx="387591" cy="387591"/>
            <a:chOff x="4349750" y="1249362"/>
            <a:chExt cx="533401" cy="533401"/>
          </a:xfrm>
          <a:solidFill>
            <a:schemeClr val="bg2"/>
          </a:solidFill>
          <a:effectLst/>
        </p:grpSpPr>
        <p:sp>
          <p:nvSpPr>
            <p:cNvPr id="94" name="Freeform 122"/>
            <p:cNvSpPr>
              <a:spLocks noEditPoints="1"/>
            </p:cNvSpPr>
            <p:nvPr/>
          </p:nvSpPr>
          <p:spPr bwMode="auto">
            <a:xfrm>
              <a:off x="4522788" y="1566862"/>
              <a:ext cx="190500" cy="44450"/>
            </a:xfrm>
            <a:custGeom>
              <a:avLst/>
              <a:gdLst>
                <a:gd name="T0" fmla="*/ 241 w 241"/>
                <a:gd name="T1" fmla="*/ 19 h 55"/>
                <a:gd name="T2" fmla="*/ 241 w 241"/>
                <a:gd name="T3" fmla="*/ 19 h 55"/>
                <a:gd name="T4" fmla="*/ 239 w 241"/>
                <a:gd name="T5" fmla="*/ 12 h 55"/>
                <a:gd name="T6" fmla="*/ 235 w 241"/>
                <a:gd name="T7" fmla="*/ 6 h 55"/>
                <a:gd name="T8" fmla="*/ 229 w 241"/>
                <a:gd name="T9" fmla="*/ 1 h 55"/>
                <a:gd name="T10" fmla="*/ 221 w 241"/>
                <a:gd name="T11" fmla="*/ 0 h 55"/>
                <a:gd name="T12" fmla="*/ 19 w 241"/>
                <a:gd name="T13" fmla="*/ 0 h 55"/>
                <a:gd name="T14" fmla="*/ 19 w 241"/>
                <a:gd name="T15" fmla="*/ 0 h 55"/>
                <a:gd name="T16" fmla="*/ 12 w 241"/>
                <a:gd name="T17" fmla="*/ 1 h 55"/>
                <a:gd name="T18" fmla="*/ 5 w 241"/>
                <a:gd name="T19" fmla="*/ 6 h 55"/>
                <a:gd name="T20" fmla="*/ 1 w 241"/>
                <a:gd name="T21" fmla="*/ 12 h 55"/>
                <a:gd name="T22" fmla="*/ 0 w 241"/>
                <a:gd name="T23" fmla="*/ 19 h 55"/>
                <a:gd name="T24" fmla="*/ 0 w 241"/>
                <a:gd name="T25" fmla="*/ 35 h 55"/>
                <a:gd name="T26" fmla="*/ 0 w 241"/>
                <a:gd name="T27" fmla="*/ 35 h 55"/>
                <a:gd name="T28" fmla="*/ 1 w 241"/>
                <a:gd name="T29" fmla="*/ 43 h 55"/>
                <a:gd name="T30" fmla="*/ 5 w 241"/>
                <a:gd name="T31" fmla="*/ 49 h 55"/>
                <a:gd name="T32" fmla="*/ 12 w 241"/>
                <a:gd name="T33" fmla="*/ 54 h 55"/>
                <a:gd name="T34" fmla="*/ 19 w 241"/>
                <a:gd name="T35" fmla="*/ 55 h 55"/>
                <a:gd name="T36" fmla="*/ 221 w 241"/>
                <a:gd name="T37" fmla="*/ 55 h 55"/>
                <a:gd name="T38" fmla="*/ 221 w 241"/>
                <a:gd name="T39" fmla="*/ 55 h 55"/>
                <a:gd name="T40" fmla="*/ 229 w 241"/>
                <a:gd name="T41" fmla="*/ 54 h 55"/>
                <a:gd name="T42" fmla="*/ 235 w 241"/>
                <a:gd name="T43" fmla="*/ 49 h 55"/>
                <a:gd name="T44" fmla="*/ 239 w 241"/>
                <a:gd name="T45" fmla="*/ 43 h 55"/>
                <a:gd name="T46" fmla="*/ 241 w 241"/>
                <a:gd name="T47" fmla="*/ 35 h 55"/>
                <a:gd name="T48" fmla="*/ 241 w 241"/>
                <a:gd name="T49" fmla="*/ 19 h 55"/>
                <a:gd name="T50" fmla="*/ 213 w 241"/>
                <a:gd name="T51" fmla="*/ 38 h 55"/>
                <a:gd name="T52" fmla="*/ 119 w 241"/>
                <a:gd name="T53" fmla="*/ 38 h 55"/>
                <a:gd name="T54" fmla="*/ 119 w 241"/>
                <a:gd name="T55" fmla="*/ 38 h 55"/>
                <a:gd name="T56" fmla="*/ 115 w 241"/>
                <a:gd name="T57" fmla="*/ 37 h 55"/>
                <a:gd name="T58" fmla="*/ 111 w 241"/>
                <a:gd name="T59" fmla="*/ 35 h 55"/>
                <a:gd name="T60" fmla="*/ 109 w 241"/>
                <a:gd name="T61" fmla="*/ 31 h 55"/>
                <a:gd name="T62" fmla="*/ 108 w 241"/>
                <a:gd name="T63" fmla="*/ 27 h 55"/>
                <a:gd name="T64" fmla="*/ 108 w 241"/>
                <a:gd name="T65" fmla="*/ 27 h 55"/>
                <a:gd name="T66" fmla="*/ 109 w 241"/>
                <a:gd name="T67" fmla="*/ 23 h 55"/>
                <a:gd name="T68" fmla="*/ 111 w 241"/>
                <a:gd name="T69" fmla="*/ 20 h 55"/>
                <a:gd name="T70" fmla="*/ 115 w 241"/>
                <a:gd name="T71" fmla="*/ 18 h 55"/>
                <a:gd name="T72" fmla="*/ 119 w 241"/>
                <a:gd name="T73" fmla="*/ 18 h 55"/>
                <a:gd name="T74" fmla="*/ 213 w 241"/>
                <a:gd name="T75" fmla="*/ 18 h 55"/>
                <a:gd name="T76" fmla="*/ 213 w 241"/>
                <a:gd name="T77" fmla="*/ 18 h 55"/>
                <a:gd name="T78" fmla="*/ 217 w 241"/>
                <a:gd name="T79" fmla="*/ 18 h 55"/>
                <a:gd name="T80" fmla="*/ 220 w 241"/>
                <a:gd name="T81" fmla="*/ 20 h 55"/>
                <a:gd name="T82" fmla="*/ 223 w 241"/>
                <a:gd name="T83" fmla="*/ 23 h 55"/>
                <a:gd name="T84" fmla="*/ 223 w 241"/>
                <a:gd name="T85" fmla="*/ 27 h 55"/>
                <a:gd name="T86" fmla="*/ 223 w 241"/>
                <a:gd name="T87" fmla="*/ 27 h 55"/>
                <a:gd name="T88" fmla="*/ 223 w 241"/>
                <a:gd name="T89" fmla="*/ 31 h 55"/>
                <a:gd name="T90" fmla="*/ 220 w 241"/>
                <a:gd name="T91" fmla="*/ 35 h 55"/>
                <a:gd name="T92" fmla="*/ 217 w 241"/>
                <a:gd name="T93" fmla="*/ 37 h 55"/>
                <a:gd name="T94" fmla="*/ 213 w 241"/>
                <a:gd name="T95" fmla="*/ 38 h 55"/>
                <a:gd name="T96" fmla="*/ 213 w 241"/>
                <a:gd name="T97"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 h="55">
                  <a:moveTo>
                    <a:pt x="241" y="19"/>
                  </a:moveTo>
                  <a:lnTo>
                    <a:pt x="241" y="19"/>
                  </a:lnTo>
                  <a:lnTo>
                    <a:pt x="239" y="12"/>
                  </a:lnTo>
                  <a:lnTo>
                    <a:pt x="235" y="6"/>
                  </a:lnTo>
                  <a:lnTo>
                    <a:pt x="229" y="1"/>
                  </a:lnTo>
                  <a:lnTo>
                    <a:pt x="221" y="0"/>
                  </a:lnTo>
                  <a:lnTo>
                    <a:pt x="19" y="0"/>
                  </a:lnTo>
                  <a:lnTo>
                    <a:pt x="19" y="0"/>
                  </a:lnTo>
                  <a:lnTo>
                    <a:pt x="12" y="1"/>
                  </a:lnTo>
                  <a:lnTo>
                    <a:pt x="5" y="6"/>
                  </a:lnTo>
                  <a:lnTo>
                    <a:pt x="1" y="12"/>
                  </a:lnTo>
                  <a:lnTo>
                    <a:pt x="0" y="19"/>
                  </a:lnTo>
                  <a:lnTo>
                    <a:pt x="0" y="35"/>
                  </a:lnTo>
                  <a:lnTo>
                    <a:pt x="0" y="35"/>
                  </a:lnTo>
                  <a:lnTo>
                    <a:pt x="1" y="43"/>
                  </a:lnTo>
                  <a:lnTo>
                    <a:pt x="5" y="49"/>
                  </a:lnTo>
                  <a:lnTo>
                    <a:pt x="12" y="54"/>
                  </a:lnTo>
                  <a:lnTo>
                    <a:pt x="19" y="55"/>
                  </a:lnTo>
                  <a:lnTo>
                    <a:pt x="221" y="55"/>
                  </a:lnTo>
                  <a:lnTo>
                    <a:pt x="221" y="55"/>
                  </a:lnTo>
                  <a:lnTo>
                    <a:pt x="229" y="54"/>
                  </a:lnTo>
                  <a:lnTo>
                    <a:pt x="235" y="49"/>
                  </a:lnTo>
                  <a:lnTo>
                    <a:pt x="239" y="43"/>
                  </a:lnTo>
                  <a:lnTo>
                    <a:pt x="241" y="35"/>
                  </a:lnTo>
                  <a:lnTo>
                    <a:pt x="241" y="19"/>
                  </a:lnTo>
                  <a:close/>
                  <a:moveTo>
                    <a:pt x="213" y="38"/>
                  </a:moveTo>
                  <a:lnTo>
                    <a:pt x="119" y="38"/>
                  </a:lnTo>
                  <a:lnTo>
                    <a:pt x="119" y="38"/>
                  </a:lnTo>
                  <a:lnTo>
                    <a:pt x="115" y="37"/>
                  </a:lnTo>
                  <a:lnTo>
                    <a:pt x="111" y="35"/>
                  </a:lnTo>
                  <a:lnTo>
                    <a:pt x="109" y="31"/>
                  </a:lnTo>
                  <a:lnTo>
                    <a:pt x="108" y="27"/>
                  </a:lnTo>
                  <a:lnTo>
                    <a:pt x="108" y="27"/>
                  </a:lnTo>
                  <a:lnTo>
                    <a:pt x="109" y="23"/>
                  </a:lnTo>
                  <a:lnTo>
                    <a:pt x="111" y="20"/>
                  </a:lnTo>
                  <a:lnTo>
                    <a:pt x="115" y="18"/>
                  </a:lnTo>
                  <a:lnTo>
                    <a:pt x="119" y="18"/>
                  </a:lnTo>
                  <a:lnTo>
                    <a:pt x="213" y="18"/>
                  </a:lnTo>
                  <a:lnTo>
                    <a:pt x="213" y="18"/>
                  </a:lnTo>
                  <a:lnTo>
                    <a:pt x="217" y="18"/>
                  </a:lnTo>
                  <a:lnTo>
                    <a:pt x="220" y="20"/>
                  </a:lnTo>
                  <a:lnTo>
                    <a:pt x="223" y="23"/>
                  </a:lnTo>
                  <a:lnTo>
                    <a:pt x="223" y="27"/>
                  </a:lnTo>
                  <a:lnTo>
                    <a:pt x="223" y="27"/>
                  </a:lnTo>
                  <a:lnTo>
                    <a:pt x="223" y="31"/>
                  </a:lnTo>
                  <a:lnTo>
                    <a:pt x="220" y="35"/>
                  </a:lnTo>
                  <a:lnTo>
                    <a:pt x="217" y="37"/>
                  </a:lnTo>
                  <a:lnTo>
                    <a:pt x="213" y="38"/>
                  </a:lnTo>
                  <a:lnTo>
                    <a:pt x="213"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5" name="Freeform 123"/>
            <p:cNvSpPr>
              <a:spLocks noEditPoints="1"/>
            </p:cNvSpPr>
            <p:nvPr/>
          </p:nvSpPr>
          <p:spPr bwMode="auto">
            <a:xfrm>
              <a:off x="4522788" y="1419225"/>
              <a:ext cx="190500" cy="134938"/>
            </a:xfrm>
            <a:custGeom>
              <a:avLst/>
              <a:gdLst>
                <a:gd name="T0" fmla="*/ 210 w 240"/>
                <a:gd name="T1" fmla="*/ 170 h 170"/>
                <a:gd name="T2" fmla="*/ 217 w 240"/>
                <a:gd name="T3" fmla="*/ 170 h 170"/>
                <a:gd name="T4" fmla="*/ 228 w 240"/>
                <a:gd name="T5" fmla="*/ 165 h 170"/>
                <a:gd name="T6" fmla="*/ 235 w 240"/>
                <a:gd name="T7" fmla="*/ 156 h 170"/>
                <a:gd name="T8" fmla="*/ 240 w 240"/>
                <a:gd name="T9" fmla="*/ 147 h 170"/>
                <a:gd name="T10" fmla="*/ 240 w 240"/>
                <a:gd name="T11" fmla="*/ 30 h 170"/>
                <a:gd name="T12" fmla="*/ 240 w 240"/>
                <a:gd name="T13" fmla="*/ 23 h 170"/>
                <a:gd name="T14" fmla="*/ 235 w 240"/>
                <a:gd name="T15" fmla="*/ 14 h 170"/>
                <a:gd name="T16" fmla="*/ 228 w 240"/>
                <a:gd name="T17" fmla="*/ 5 h 170"/>
                <a:gd name="T18" fmla="*/ 217 w 240"/>
                <a:gd name="T19" fmla="*/ 0 h 170"/>
                <a:gd name="T20" fmla="*/ 30 w 240"/>
                <a:gd name="T21" fmla="*/ 0 h 170"/>
                <a:gd name="T22" fmla="*/ 24 w 240"/>
                <a:gd name="T23" fmla="*/ 0 h 170"/>
                <a:gd name="T24" fmla="*/ 14 w 240"/>
                <a:gd name="T25" fmla="*/ 5 h 170"/>
                <a:gd name="T26" fmla="*/ 5 w 240"/>
                <a:gd name="T27" fmla="*/ 14 h 170"/>
                <a:gd name="T28" fmla="*/ 0 w 240"/>
                <a:gd name="T29" fmla="*/ 23 h 170"/>
                <a:gd name="T30" fmla="*/ 0 w 240"/>
                <a:gd name="T31" fmla="*/ 140 h 170"/>
                <a:gd name="T32" fmla="*/ 0 w 240"/>
                <a:gd name="T33" fmla="*/ 147 h 170"/>
                <a:gd name="T34" fmla="*/ 5 w 240"/>
                <a:gd name="T35" fmla="*/ 156 h 170"/>
                <a:gd name="T36" fmla="*/ 14 w 240"/>
                <a:gd name="T37" fmla="*/ 165 h 170"/>
                <a:gd name="T38" fmla="*/ 24 w 240"/>
                <a:gd name="T39" fmla="*/ 170 h 170"/>
                <a:gd name="T40" fmla="*/ 30 w 240"/>
                <a:gd name="T41" fmla="*/ 170 h 170"/>
                <a:gd name="T42" fmla="*/ 20 w 240"/>
                <a:gd name="T43" fmla="*/ 30 h 170"/>
                <a:gd name="T44" fmla="*/ 23 w 240"/>
                <a:gd name="T45" fmla="*/ 23 h 170"/>
                <a:gd name="T46" fmla="*/ 30 w 240"/>
                <a:gd name="T47" fmla="*/ 20 h 170"/>
                <a:gd name="T48" fmla="*/ 210 w 240"/>
                <a:gd name="T49" fmla="*/ 20 h 170"/>
                <a:gd name="T50" fmla="*/ 217 w 240"/>
                <a:gd name="T51" fmla="*/ 23 h 170"/>
                <a:gd name="T52" fmla="*/ 220 w 240"/>
                <a:gd name="T53" fmla="*/ 30 h 170"/>
                <a:gd name="T54" fmla="*/ 220 w 240"/>
                <a:gd name="T55" fmla="*/ 140 h 170"/>
                <a:gd name="T56" fmla="*/ 217 w 240"/>
                <a:gd name="T57" fmla="*/ 147 h 170"/>
                <a:gd name="T58" fmla="*/ 210 w 240"/>
                <a:gd name="T59" fmla="*/ 150 h 170"/>
                <a:gd name="T60" fmla="*/ 30 w 240"/>
                <a:gd name="T61" fmla="*/ 150 h 170"/>
                <a:gd name="T62" fmla="*/ 23 w 240"/>
                <a:gd name="T63" fmla="*/ 147 h 170"/>
                <a:gd name="T64" fmla="*/ 20 w 240"/>
                <a:gd name="T65"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170">
                  <a:moveTo>
                    <a:pt x="30" y="170"/>
                  </a:moveTo>
                  <a:lnTo>
                    <a:pt x="210" y="170"/>
                  </a:lnTo>
                  <a:lnTo>
                    <a:pt x="210" y="170"/>
                  </a:lnTo>
                  <a:lnTo>
                    <a:pt x="217" y="170"/>
                  </a:lnTo>
                  <a:lnTo>
                    <a:pt x="223" y="167"/>
                  </a:lnTo>
                  <a:lnTo>
                    <a:pt x="228" y="165"/>
                  </a:lnTo>
                  <a:lnTo>
                    <a:pt x="232" y="162"/>
                  </a:lnTo>
                  <a:lnTo>
                    <a:pt x="235" y="156"/>
                  </a:lnTo>
                  <a:lnTo>
                    <a:pt x="237" y="152"/>
                  </a:lnTo>
                  <a:lnTo>
                    <a:pt x="240" y="147"/>
                  </a:lnTo>
                  <a:lnTo>
                    <a:pt x="240" y="140"/>
                  </a:lnTo>
                  <a:lnTo>
                    <a:pt x="240" y="30"/>
                  </a:lnTo>
                  <a:lnTo>
                    <a:pt x="240" y="30"/>
                  </a:lnTo>
                  <a:lnTo>
                    <a:pt x="240" y="23"/>
                  </a:lnTo>
                  <a:lnTo>
                    <a:pt x="237" y="18"/>
                  </a:lnTo>
                  <a:lnTo>
                    <a:pt x="235" y="14"/>
                  </a:lnTo>
                  <a:lnTo>
                    <a:pt x="232" y="8"/>
                  </a:lnTo>
                  <a:lnTo>
                    <a:pt x="228" y="5"/>
                  </a:lnTo>
                  <a:lnTo>
                    <a:pt x="223" y="3"/>
                  </a:lnTo>
                  <a:lnTo>
                    <a:pt x="217" y="0"/>
                  </a:lnTo>
                  <a:lnTo>
                    <a:pt x="210" y="0"/>
                  </a:lnTo>
                  <a:lnTo>
                    <a:pt x="30" y="0"/>
                  </a:lnTo>
                  <a:lnTo>
                    <a:pt x="30" y="0"/>
                  </a:lnTo>
                  <a:lnTo>
                    <a:pt x="24" y="0"/>
                  </a:lnTo>
                  <a:lnTo>
                    <a:pt x="18" y="3"/>
                  </a:lnTo>
                  <a:lnTo>
                    <a:pt x="14" y="5"/>
                  </a:lnTo>
                  <a:lnTo>
                    <a:pt x="8" y="8"/>
                  </a:lnTo>
                  <a:lnTo>
                    <a:pt x="5" y="14"/>
                  </a:lnTo>
                  <a:lnTo>
                    <a:pt x="3" y="18"/>
                  </a:lnTo>
                  <a:lnTo>
                    <a:pt x="0" y="23"/>
                  </a:lnTo>
                  <a:lnTo>
                    <a:pt x="0" y="30"/>
                  </a:lnTo>
                  <a:lnTo>
                    <a:pt x="0" y="140"/>
                  </a:lnTo>
                  <a:lnTo>
                    <a:pt x="0" y="140"/>
                  </a:lnTo>
                  <a:lnTo>
                    <a:pt x="0" y="147"/>
                  </a:lnTo>
                  <a:lnTo>
                    <a:pt x="3" y="152"/>
                  </a:lnTo>
                  <a:lnTo>
                    <a:pt x="5" y="156"/>
                  </a:lnTo>
                  <a:lnTo>
                    <a:pt x="8" y="162"/>
                  </a:lnTo>
                  <a:lnTo>
                    <a:pt x="14" y="165"/>
                  </a:lnTo>
                  <a:lnTo>
                    <a:pt x="18" y="167"/>
                  </a:lnTo>
                  <a:lnTo>
                    <a:pt x="24" y="170"/>
                  </a:lnTo>
                  <a:lnTo>
                    <a:pt x="30" y="170"/>
                  </a:lnTo>
                  <a:lnTo>
                    <a:pt x="30" y="170"/>
                  </a:lnTo>
                  <a:close/>
                  <a:moveTo>
                    <a:pt x="20" y="30"/>
                  </a:moveTo>
                  <a:lnTo>
                    <a:pt x="20" y="30"/>
                  </a:lnTo>
                  <a:lnTo>
                    <a:pt x="22" y="26"/>
                  </a:lnTo>
                  <a:lnTo>
                    <a:pt x="23" y="23"/>
                  </a:lnTo>
                  <a:lnTo>
                    <a:pt x="26" y="22"/>
                  </a:lnTo>
                  <a:lnTo>
                    <a:pt x="30" y="20"/>
                  </a:lnTo>
                  <a:lnTo>
                    <a:pt x="210" y="20"/>
                  </a:lnTo>
                  <a:lnTo>
                    <a:pt x="210" y="20"/>
                  </a:lnTo>
                  <a:lnTo>
                    <a:pt x="214" y="22"/>
                  </a:lnTo>
                  <a:lnTo>
                    <a:pt x="217" y="23"/>
                  </a:lnTo>
                  <a:lnTo>
                    <a:pt x="219" y="26"/>
                  </a:lnTo>
                  <a:lnTo>
                    <a:pt x="220" y="30"/>
                  </a:lnTo>
                  <a:lnTo>
                    <a:pt x="220" y="140"/>
                  </a:lnTo>
                  <a:lnTo>
                    <a:pt x="220" y="140"/>
                  </a:lnTo>
                  <a:lnTo>
                    <a:pt x="219" y="144"/>
                  </a:lnTo>
                  <a:lnTo>
                    <a:pt x="217" y="147"/>
                  </a:lnTo>
                  <a:lnTo>
                    <a:pt x="214" y="148"/>
                  </a:lnTo>
                  <a:lnTo>
                    <a:pt x="210" y="150"/>
                  </a:lnTo>
                  <a:lnTo>
                    <a:pt x="30" y="150"/>
                  </a:lnTo>
                  <a:lnTo>
                    <a:pt x="30" y="150"/>
                  </a:lnTo>
                  <a:lnTo>
                    <a:pt x="26" y="148"/>
                  </a:lnTo>
                  <a:lnTo>
                    <a:pt x="23" y="147"/>
                  </a:lnTo>
                  <a:lnTo>
                    <a:pt x="22" y="144"/>
                  </a:lnTo>
                  <a:lnTo>
                    <a:pt x="20" y="140"/>
                  </a:lnTo>
                  <a:lnTo>
                    <a:pt x="20" y="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6" name="Freeform 124"/>
            <p:cNvSpPr>
              <a:spLocks/>
            </p:cNvSpPr>
            <p:nvPr/>
          </p:nvSpPr>
          <p:spPr bwMode="auto">
            <a:xfrm>
              <a:off x="4416425" y="1314450"/>
              <a:ext cx="103188" cy="106363"/>
            </a:xfrm>
            <a:custGeom>
              <a:avLst/>
              <a:gdLst>
                <a:gd name="T0" fmla="*/ 79 w 130"/>
                <a:gd name="T1" fmla="*/ 100 h 135"/>
                <a:gd name="T2" fmla="*/ 116 w 130"/>
                <a:gd name="T3" fmla="*/ 135 h 135"/>
                <a:gd name="T4" fmla="*/ 116 w 130"/>
                <a:gd name="T5" fmla="*/ 135 h 135"/>
                <a:gd name="T6" fmla="*/ 118 w 130"/>
                <a:gd name="T7" fmla="*/ 129 h 135"/>
                <a:gd name="T8" fmla="*/ 121 w 130"/>
                <a:gd name="T9" fmla="*/ 124 h 135"/>
                <a:gd name="T10" fmla="*/ 125 w 130"/>
                <a:gd name="T11" fmla="*/ 120 h 135"/>
                <a:gd name="T12" fmla="*/ 130 w 130"/>
                <a:gd name="T13" fmla="*/ 117 h 135"/>
                <a:gd name="T14" fmla="*/ 97 w 130"/>
                <a:gd name="T15" fmla="*/ 84 h 135"/>
                <a:gd name="T16" fmla="*/ 97 w 130"/>
                <a:gd name="T17" fmla="*/ 84 h 135"/>
                <a:gd name="T18" fmla="*/ 101 w 130"/>
                <a:gd name="T19" fmla="*/ 75 h 135"/>
                <a:gd name="T20" fmla="*/ 103 w 130"/>
                <a:gd name="T21" fmla="*/ 66 h 135"/>
                <a:gd name="T22" fmla="*/ 105 w 130"/>
                <a:gd name="T23" fmla="*/ 58 h 135"/>
                <a:gd name="T24" fmla="*/ 105 w 130"/>
                <a:gd name="T25" fmla="*/ 48 h 135"/>
                <a:gd name="T26" fmla="*/ 103 w 130"/>
                <a:gd name="T27" fmla="*/ 39 h 135"/>
                <a:gd name="T28" fmla="*/ 101 w 130"/>
                <a:gd name="T29" fmla="*/ 31 h 135"/>
                <a:gd name="T30" fmla="*/ 97 w 130"/>
                <a:gd name="T31" fmla="*/ 23 h 135"/>
                <a:gd name="T32" fmla="*/ 90 w 130"/>
                <a:gd name="T33" fmla="*/ 16 h 135"/>
                <a:gd name="T34" fmla="*/ 90 w 130"/>
                <a:gd name="T35" fmla="*/ 16 h 135"/>
                <a:gd name="T36" fmla="*/ 82 w 130"/>
                <a:gd name="T37" fmla="*/ 9 h 135"/>
                <a:gd name="T38" fmla="*/ 72 w 130"/>
                <a:gd name="T39" fmla="*/ 4 h 135"/>
                <a:gd name="T40" fmla="*/ 63 w 130"/>
                <a:gd name="T41" fmla="*/ 1 h 135"/>
                <a:gd name="T42" fmla="*/ 52 w 130"/>
                <a:gd name="T43" fmla="*/ 0 h 135"/>
                <a:gd name="T44" fmla="*/ 43 w 130"/>
                <a:gd name="T45" fmla="*/ 1 h 135"/>
                <a:gd name="T46" fmla="*/ 32 w 130"/>
                <a:gd name="T47" fmla="*/ 4 h 135"/>
                <a:gd name="T48" fmla="*/ 24 w 130"/>
                <a:gd name="T49" fmla="*/ 9 h 135"/>
                <a:gd name="T50" fmla="*/ 14 w 130"/>
                <a:gd name="T51" fmla="*/ 16 h 135"/>
                <a:gd name="T52" fmla="*/ 14 w 130"/>
                <a:gd name="T53" fmla="*/ 16 h 135"/>
                <a:gd name="T54" fmla="*/ 8 w 130"/>
                <a:gd name="T55" fmla="*/ 24 h 135"/>
                <a:gd name="T56" fmla="*/ 4 w 130"/>
                <a:gd name="T57" fmla="*/ 34 h 135"/>
                <a:gd name="T58" fmla="*/ 1 w 130"/>
                <a:gd name="T59" fmla="*/ 43 h 135"/>
                <a:gd name="T60" fmla="*/ 0 w 130"/>
                <a:gd name="T61" fmla="*/ 54 h 135"/>
                <a:gd name="T62" fmla="*/ 1 w 130"/>
                <a:gd name="T63" fmla="*/ 63 h 135"/>
                <a:gd name="T64" fmla="*/ 4 w 130"/>
                <a:gd name="T65" fmla="*/ 74 h 135"/>
                <a:gd name="T66" fmla="*/ 8 w 130"/>
                <a:gd name="T67" fmla="*/ 82 h 135"/>
                <a:gd name="T68" fmla="*/ 14 w 130"/>
                <a:gd name="T69" fmla="*/ 92 h 135"/>
                <a:gd name="T70" fmla="*/ 14 w 130"/>
                <a:gd name="T71" fmla="*/ 92 h 135"/>
                <a:gd name="T72" fmla="*/ 23 w 130"/>
                <a:gd name="T73" fmla="*/ 97 h 135"/>
                <a:gd name="T74" fmla="*/ 29 w 130"/>
                <a:gd name="T75" fmla="*/ 101 h 135"/>
                <a:gd name="T76" fmla="*/ 37 w 130"/>
                <a:gd name="T77" fmla="*/ 105 h 135"/>
                <a:gd name="T78" fmla="*/ 47 w 130"/>
                <a:gd name="T79" fmla="*/ 106 h 135"/>
                <a:gd name="T80" fmla="*/ 55 w 130"/>
                <a:gd name="T81" fmla="*/ 106 h 135"/>
                <a:gd name="T82" fmla="*/ 63 w 130"/>
                <a:gd name="T83" fmla="*/ 105 h 135"/>
                <a:gd name="T84" fmla="*/ 71 w 130"/>
                <a:gd name="T85" fmla="*/ 102 h 135"/>
                <a:gd name="T86" fmla="*/ 79 w 130"/>
                <a:gd name="T87" fmla="*/ 100 h 135"/>
                <a:gd name="T88" fmla="*/ 79 w 130"/>
                <a:gd name="T89"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35">
                  <a:moveTo>
                    <a:pt x="79" y="100"/>
                  </a:moveTo>
                  <a:lnTo>
                    <a:pt x="116" y="135"/>
                  </a:lnTo>
                  <a:lnTo>
                    <a:pt x="116" y="135"/>
                  </a:lnTo>
                  <a:lnTo>
                    <a:pt x="118" y="129"/>
                  </a:lnTo>
                  <a:lnTo>
                    <a:pt x="121" y="124"/>
                  </a:lnTo>
                  <a:lnTo>
                    <a:pt x="125" y="120"/>
                  </a:lnTo>
                  <a:lnTo>
                    <a:pt x="130" y="117"/>
                  </a:lnTo>
                  <a:lnTo>
                    <a:pt x="97" y="84"/>
                  </a:lnTo>
                  <a:lnTo>
                    <a:pt x="97" y="84"/>
                  </a:lnTo>
                  <a:lnTo>
                    <a:pt x="101" y="75"/>
                  </a:lnTo>
                  <a:lnTo>
                    <a:pt x="103" y="66"/>
                  </a:lnTo>
                  <a:lnTo>
                    <a:pt x="105" y="58"/>
                  </a:lnTo>
                  <a:lnTo>
                    <a:pt x="105" y="48"/>
                  </a:lnTo>
                  <a:lnTo>
                    <a:pt x="103" y="39"/>
                  </a:lnTo>
                  <a:lnTo>
                    <a:pt x="101" y="31"/>
                  </a:lnTo>
                  <a:lnTo>
                    <a:pt x="97" y="23"/>
                  </a:lnTo>
                  <a:lnTo>
                    <a:pt x="90" y="16"/>
                  </a:lnTo>
                  <a:lnTo>
                    <a:pt x="90" y="16"/>
                  </a:lnTo>
                  <a:lnTo>
                    <a:pt x="82" y="9"/>
                  </a:lnTo>
                  <a:lnTo>
                    <a:pt x="72" y="4"/>
                  </a:lnTo>
                  <a:lnTo>
                    <a:pt x="63" y="1"/>
                  </a:lnTo>
                  <a:lnTo>
                    <a:pt x="52" y="0"/>
                  </a:lnTo>
                  <a:lnTo>
                    <a:pt x="43" y="1"/>
                  </a:lnTo>
                  <a:lnTo>
                    <a:pt x="32" y="4"/>
                  </a:lnTo>
                  <a:lnTo>
                    <a:pt x="24" y="9"/>
                  </a:lnTo>
                  <a:lnTo>
                    <a:pt x="14" y="16"/>
                  </a:lnTo>
                  <a:lnTo>
                    <a:pt x="14" y="16"/>
                  </a:lnTo>
                  <a:lnTo>
                    <a:pt x="8" y="24"/>
                  </a:lnTo>
                  <a:lnTo>
                    <a:pt x="4" y="34"/>
                  </a:lnTo>
                  <a:lnTo>
                    <a:pt x="1" y="43"/>
                  </a:lnTo>
                  <a:lnTo>
                    <a:pt x="0" y="54"/>
                  </a:lnTo>
                  <a:lnTo>
                    <a:pt x="1" y="63"/>
                  </a:lnTo>
                  <a:lnTo>
                    <a:pt x="4" y="74"/>
                  </a:lnTo>
                  <a:lnTo>
                    <a:pt x="8" y="82"/>
                  </a:lnTo>
                  <a:lnTo>
                    <a:pt x="14" y="92"/>
                  </a:lnTo>
                  <a:lnTo>
                    <a:pt x="14" y="92"/>
                  </a:lnTo>
                  <a:lnTo>
                    <a:pt x="23" y="97"/>
                  </a:lnTo>
                  <a:lnTo>
                    <a:pt x="29" y="101"/>
                  </a:lnTo>
                  <a:lnTo>
                    <a:pt x="37" y="105"/>
                  </a:lnTo>
                  <a:lnTo>
                    <a:pt x="47" y="106"/>
                  </a:lnTo>
                  <a:lnTo>
                    <a:pt x="55" y="106"/>
                  </a:lnTo>
                  <a:lnTo>
                    <a:pt x="63" y="105"/>
                  </a:lnTo>
                  <a:lnTo>
                    <a:pt x="71" y="102"/>
                  </a:lnTo>
                  <a:lnTo>
                    <a:pt x="79" y="100"/>
                  </a:lnTo>
                  <a:lnTo>
                    <a:pt x="79"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7" name="Freeform 125"/>
            <p:cNvSpPr>
              <a:spLocks/>
            </p:cNvSpPr>
            <p:nvPr/>
          </p:nvSpPr>
          <p:spPr bwMode="auto">
            <a:xfrm>
              <a:off x="4575175" y="1249362"/>
              <a:ext cx="84138" cy="155575"/>
            </a:xfrm>
            <a:custGeom>
              <a:avLst/>
              <a:gdLst>
                <a:gd name="T0" fmla="*/ 42 w 107"/>
                <a:gd name="T1" fmla="*/ 105 h 197"/>
                <a:gd name="T2" fmla="*/ 42 w 107"/>
                <a:gd name="T3" fmla="*/ 197 h 197"/>
                <a:gd name="T4" fmla="*/ 66 w 107"/>
                <a:gd name="T5" fmla="*/ 197 h 197"/>
                <a:gd name="T6" fmla="*/ 66 w 107"/>
                <a:gd name="T7" fmla="*/ 105 h 197"/>
                <a:gd name="T8" fmla="*/ 66 w 107"/>
                <a:gd name="T9" fmla="*/ 105 h 197"/>
                <a:gd name="T10" fmla="*/ 74 w 107"/>
                <a:gd name="T11" fmla="*/ 101 h 197"/>
                <a:gd name="T12" fmla="*/ 82 w 107"/>
                <a:gd name="T13" fmla="*/ 97 h 197"/>
                <a:gd name="T14" fmla="*/ 89 w 107"/>
                <a:gd name="T15" fmla="*/ 91 h 197"/>
                <a:gd name="T16" fmla="*/ 95 w 107"/>
                <a:gd name="T17" fmla="*/ 86 h 197"/>
                <a:gd name="T18" fmla="*/ 100 w 107"/>
                <a:gd name="T19" fmla="*/ 78 h 197"/>
                <a:gd name="T20" fmla="*/ 103 w 107"/>
                <a:gd name="T21" fmla="*/ 71 h 197"/>
                <a:gd name="T22" fmla="*/ 105 w 107"/>
                <a:gd name="T23" fmla="*/ 62 h 197"/>
                <a:gd name="T24" fmla="*/ 107 w 107"/>
                <a:gd name="T25" fmla="*/ 52 h 197"/>
                <a:gd name="T26" fmla="*/ 107 w 107"/>
                <a:gd name="T27" fmla="*/ 52 h 197"/>
                <a:gd name="T28" fmla="*/ 105 w 107"/>
                <a:gd name="T29" fmla="*/ 41 h 197"/>
                <a:gd name="T30" fmla="*/ 103 w 107"/>
                <a:gd name="T31" fmla="*/ 32 h 197"/>
                <a:gd name="T32" fmla="*/ 97 w 107"/>
                <a:gd name="T33" fmla="*/ 23 h 197"/>
                <a:gd name="T34" fmla="*/ 91 w 107"/>
                <a:gd name="T35" fmla="*/ 16 h 197"/>
                <a:gd name="T36" fmla="*/ 82 w 107"/>
                <a:gd name="T37" fmla="*/ 9 h 197"/>
                <a:gd name="T38" fmla="*/ 74 w 107"/>
                <a:gd name="T39" fmla="*/ 4 h 197"/>
                <a:gd name="T40" fmla="*/ 64 w 107"/>
                <a:gd name="T41" fmla="*/ 1 h 197"/>
                <a:gd name="T42" fmla="*/ 53 w 107"/>
                <a:gd name="T43" fmla="*/ 0 h 197"/>
                <a:gd name="T44" fmla="*/ 53 w 107"/>
                <a:gd name="T45" fmla="*/ 0 h 197"/>
                <a:gd name="T46" fmla="*/ 42 w 107"/>
                <a:gd name="T47" fmla="*/ 1 h 197"/>
                <a:gd name="T48" fmla="*/ 33 w 107"/>
                <a:gd name="T49" fmla="*/ 4 h 197"/>
                <a:gd name="T50" fmla="*/ 23 w 107"/>
                <a:gd name="T51" fmla="*/ 9 h 197"/>
                <a:gd name="T52" fmla="*/ 15 w 107"/>
                <a:gd name="T53" fmla="*/ 16 h 197"/>
                <a:gd name="T54" fmla="*/ 10 w 107"/>
                <a:gd name="T55" fmla="*/ 23 h 197"/>
                <a:gd name="T56" fmla="*/ 4 w 107"/>
                <a:gd name="T57" fmla="*/ 32 h 197"/>
                <a:gd name="T58" fmla="*/ 2 w 107"/>
                <a:gd name="T59" fmla="*/ 41 h 197"/>
                <a:gd name="T60" fmla="*/ 0 w 107"/>
                <a:gd name="T61" fmla="*/ 52 h 197"/>
                <a:gd name="T62" fmla="*/ 0 w 107"/>
                <a:gd name="T63" fmla="*/ 52 h 197"/>
                <a:gd name="T64" fmla="*/ 0 w 107"/>
                <a:gd name="T65" fmla="*/ 62 h 197"/>
                <a:gd name="T66" fmla="*/ 3 w 107"/>
                <a:gd name="T67" fmla="*/ 71 h 197"/>
                <a:gd name="T68" fmla="*/ 7 w 107"/>
                <a:gd name="T69" fmla="*/ 79 h 197"/>
                <a:gd name="T70" fmla="*/ 12 w 107"/>
                <a:gd name="T71" fmla="*/ 87 h 197"/>
                <a:gd name="T72" fmla="*/ 19 w 107"/>
                <a:gd name="T73" fmla="*/ 93 h 197"/>
                <a:gd name="T74" fmla="*/ 26 w 107"/>
                <a:gd name="T75" fmla="*/ 98 h 197"/>
                <a:gd name="T76" fmla="*/ 34 w 107"/>
                <a:gd name="T77" fmla="*/ 102 h 197"/>
                <a:gd name="T78" fmla="*/ 42 w 107"/>
                <a:gd name="T79" fmla="*/ 105 h 197"/>
                <a:gd name="T80" fmla="*/ 42 w 107"/>
                <a:gd name="T81" fmla="*/ 10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42" y="105"/>
                  </a:moveTo>
                  <a:lnTo>
                    <a:pt x="42" y="197"/>
                  </a:lnTo>
                  <a:lnTo>
                    <a:pt x="66" y="197"/>
                  </a:lnTo>
                  <a:lnTo>
                    <a:pt x="66" y="105"/>
                  </a:lnTo>
                  <a:lnTo>
                    <a:pt x="66" y="105"/>
                  </a:lnTo>
                  <a:lnTo>
                    <a:pt x="74" y="101"/>
                  </a:lnTo>
                  <a:lnTo>
                    <a:pt x="82" y="97"/>
                  </a:lnTo>
                  <a:lnTo>
                    <a:pt x="89" y="91"/>
                  </a:lnTo>
                  <a:lnTo>
                    <a:pt x="95" y="86"/>
                  </a:lnTo>
                  <a:lnTo>
                    <a:pt x="100" y="78"/>
                  </a:lnTo>
                  <a:lnTo>
                    <a:pt x="103" y="71"/>
                  </a:lnTo>
                  <a:lnTo>
                    <a:pt x="105" y="62"/>
                  </a:lnTo>
                  <a:lnTo>
                    <a:pt x="107" y="52"/>
                  </a:lnTo>
                  <a:lnTo>
                    <a:pt x="107" y="52"/>
                  </a:lnTo>
                  <a:lnTo>
                    <a:pt x="105" y="41"/>
                  </a:lnTo>
                  <a:lnTo>
                    <a:pt x="103" y="32"/>
                  </a:lnTo>
                  <a:lnTo>
                    <a:pt x="97" y="23"/>
                  </a:lnTo>
                  <a:lnTo>
                    <a:pt x="91" y="16"/>
                  </a:lnTo>
                  <a:lnTo>
                    <a:pt x="82" y="9"/>
                  </a:lnTo>
                  <a:lnTo>
                    <a:pt x="74" y="4"/>
                  </a:lnTo>
                  <a:lnTo>
                    <a:pt x="64" y="1"/>
                  </a:lnTo>
                  <a:lnTo>
                    <a:pt x="53" y="0"/>
                  </a:lnTo>
                  <a:lnTo>
                    <a:pt x="53" y="0"/>
                  </a:lnTo>
                  <a:lnTo>
                    <a:pt x="42" y="1"/>
                  </a:lnTo>
                  <a:lnTo>
                    <a:pt x="33" y="4"/>
                  </a:lnTo>
                  <a:lnTo>
                    <a:pt x="23" y="9"/>
                  </a:lnTo>
                  <a:lnTo>
                    <a:pt x="15" y="16"/>
                  </a:lnTo>
                  <a:lnTo>
                    <a:pt x="10" y="23"/>
                  </a:lnTo>
                  <a:lnTo>
                    <a:pt x="4" y="32"/>
                  </a:lnTo>
                  <a:lnTo>
                    <a:pt x="2" y="41"/>
                  </a:lnTo>
                  <a:lnTo>
                    <a:pt x="0" y="52"/>
                  </a:lnTo>
                  <a:lnTo>
                    <a:pt x="0" y="52"/>
                  </a:lnTo>
                  <a:lnTo>
                    <a:pt x="0" y="62"/>
                  </a:lnTo>
                  <a:lnTo>
                    <a:pt x="3" y="71"/>
                  </a:lnTo>
                  <a:lnTo>
                    <a:pt x="7" y="79"/>
                  </a:lnTo>
                  <a:lnTo>
                    <a:pt x="12" y="87"/>
                  </a:lnTo>
                  <a:lnTo>
                    <a:pt x="19" y="93"/>
                  </a:lnTo>
                  <a:lnTo>
                    <a:pt x="26" y="98"/>
                  </a:lnTo>
                  <a:lnTo>
                    <a:pt x="34" y="102"/>
                  </a:lnTo>
                  <a:lnTo>
                    <a:pt x="42" y="105"/>
                  </a:lnTo>
                  <a:lnTo>
                    <a:pt x="4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8" name="Freeform 126"/>
            <p:cNvSpPr>
              <a:spLocks/>
            </p:cNvSpPr>
            <p:nvPr/>
          </p:nvSpPr>
          <p:spPr bwMode="auto">
            <a:xfrm>
              <a:off x="4349750" y="1473200"/>
              <a:ext cx="157163" cy="84138"/>
            </a:xfrm>
            <a:custGeom>
              <a:avLst/>
              <a:gdLst>
                <a:gd name="T0" fmla="*/ 105 w 198"/>
                <a:gd name="T1" fmla="*/ 67 h 107"/>
                <a:gd name="T2" fmla="*/ 198 w 198"/>
                <a:gd name="T3" fmla="*/ 67 h 107"/>
                <a:gd name="T4" fmla="*/ 198 w 198"/>
                <a:gd name="T5" fmla="*/ 44 h 107"/>
                <a:gd name="T6" fmla="*/ 105 w 198"/>
                <a:gd name="T7" fmla="*/ 44 h 107"/>
                <a:gd name="T8" fmla="*/ 105 w 198"/>
                <a:gd name="T9" fmla="*/ 44 h 107"/>
                <a:gd name="T10" fmla="*/ 104 w 198"/>
                <a:gd name="T11" fmla="*/ 34 h 107"/>
                <a:gd name="T12" fmla="*/ 100 w 198"/>
                <a:gd name="T13" fmla="*/ 26 h 107"/>
                <a:gd name="T14" fmla="*/ 94 w 198"/>
                <a:gd name="T15" fmla="*/ 19 h 107"/>
                <a:gd name="T16" fmla="*/ 88 w 198"/>
                <a:gd name="T17" fmla="*/ 13 h 107"/>
                <a:gd name="T18" fmla="*/ 81 w 198"/>
                <a:gd name="T19" fmla="*/ 9 h 107"/>
                <a:gd name="T20" fmla="*/ 71 w 198"/>
                <a:gd name="T21" fmla="*/ 5 h 107"/>
                <a:gd name="T22" fmla="*/ 63 w 198"/>
                <a:gd name="T23" fmla="*/ 2 h 107"/>
                <a:gd name="T24" fmla="*/ 54 w 198"/>
                <a:gd name="T25" fmla="*/ 0 h 107"/>
                <a:gd name="T26" fmla="*/ 54 w 198"/>
                <a:gd name="T27" fmla="*/ 0 h 107"/>
                <a:gd name="T28" fmla="*/ 43 w 198"/>
                <a:gd name="T29" fmla="*/ 2 h 107"/>
                <a:gd name="T30" fmla="*/ 34 w 198"/>
                <a:gd name="T31" fmla="*/ 5 h 107"/>
                <a:gd name="T32" fmla="*/ 24 w 198"/>
                <a:gd name="T33" fmla="*/ 10 h 107"/>
                <a:gd name="T34" fmla="*/ 16 w 198"/>
                <a:gd name="T35" fmla="*/ 17 h 107"/>
                <a:gd name="T36" fmla="*/ 9 w 198"/>
                <a:gd name="T37" fmla="*/ 25 h 107"/>
                <a:gd name="T38" fmla="*/ 5 w 198"/>
                <a:gd name="T39" fmla="*/ 33 h 107"/>
                <a:gd name="T40" fmla="*/ 1 w 198"/>
                <a:gd name="T41" fmla="*/ 44 h 107"/>
                <a:gd name="T42" fmla="*/ 0 w 198"/>
                <a:gd name="T43" fmla="*/ 54 h 107"/>
                <a:gd name="T44" fmla="*/ 0 w 198"/>
                <a:gd name="T45" fmla="*/ 54 h 107"/>
                <a:gd name="T46" fmla="*/ 1 w 198"/>
                <a:gd name="T47" fmla="*/ 65 h 107"/>
                <a:gd name="T48" fmla="*/ 5 w 198"/>
                <a:gd name="T49" fmla="*/ 75 h 107"/>
                <a:gd name="T50" fmla="*/ 9 w 198"/>
                <a:gd name="T51" fmla="*/ 84 h 107"/>
                <a:gd name="T52" fmla="*/ 16 w 198"/>
                <a:gd name="T53" fmla="*/ 92 h 107"/>
                <a:gd name="T54" fmla="*/ 24 w 198"/>
                <a:gd name="T55" fmla="*/ 98 h 107"/>
                <a:gd name="T56" fmla="*/ 34 w 198"/>
                <a:gd name="T57" fmla="*/ 103 h 107"/>
                <a:gd name="T58" fmla="*/ 43 w 198"/>
                <a:gd name="T59" fmla="*/ 106 h 107"/>
                <a:gd name="T60" fmla="*/ 54 w 198"/>
                <a:gd name="T61" fmla="*/ 107 h 107"/>
                <a:gd name="T62" fmla="*/ 54 w 198"/>
                <a:gd name="T63" fmla="*/ 107 h 107"/>
                <a:gd name="T64" fmla="*/ 63 w 198"/>
                <a:gd name="T65" fmla="*/ 107 h 107"/>
                <a:gd name="T66" fmla="*/ 71 w 198"/>
                <a:gd name="T67" fmla="*/ 104 h 107"/>
                <a:gd name="T68" fmla="*/ 80 w 198"/>
                <a:gd name="T69" fmla="*/ 100 h 107"/>
                <a:gd name="T70" fmla="*/ 86 w 198"/>
                <a:gd name="T71" fmla="*/ 96 h 107"/>
                <a:gd name="T72" fmla="*/ 93 w 198"/>
                <a:gd name="T73" fmla="*/ 89 h 107"/>
                <a:gd name="T74" fmla="*/ 98 w 198"/>
                <a:gd name="T75" fmla="*/ 83 h 107"/>
                <a:gd name="T76" fmla="*/ 102 w 198"/>
                <a:gd name="T77" fmla="*/ 76 h 107"/>
                <a:gd name="T78" fmla="*/ 105 w 198"/>
                <a:gd name="T79" fmla="*/ 67 h 107"/>
                <a:gd name="T80" fmla="*/ 105 w 198"/>
                <a:gd name="T81"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107">
                  <a:moveTo>
                    <a:pt x="105" y="67"/>
                  </a:moveTo>
                  <a:lnTo>
                    <a:pt x="198" y="67"/>
                  </a:lnTo>
                  <a:lnTo>
                    <a:pt x="198" y="44"/>
                  </a:lnTo>
                  <a:lnTo>
                    <a:pt x="105" y="44"/>
                  </a:lnTo>
                  <a:lnTo>
                    <a:pt x="105" y="44"/>
                  </a:lnTo>
                  <a:lnTo>
                    <a:pt x="104" y="34"/>
                  </a:lnTo>
                  <a:lnTo>
                    <a:pt x="100" y="26"/>
                  </a:lnTo>
                  <a:lnTo>
                    <a:pt x="94" y="19"/>
                  </a:lnTo>
                  <a:lnTo>
                    <a:pt x="88" y="13"/>
                  </a:lnTo>
                  <a:lnTo>
                    <a:pt x="81" y="9"/>
                  </a:lnTo>
                  <a:lnTo>
                    <a:pt x="71" y="5"/>
                  </a:lnTo>
                  <a:lnTo>
                    <a:pt x="63" y="2"/>
                  </a:lnTo>
                  <a:lnTo>
                    <a:pt x="54" y="0"/>
                  </a:lnTo>
                  <a:lnTo>
                    <a:pt x="54" y="0"/>
                  </a:lnTo>
                  <a:lnTo>
                    <a:pt x="43" y="2"/>
                  </a:lnTo>
                  <a:lnTo>
                    <a:pt x="34" y="5"/>
                  </a:lnTo>
                  <a:lnTo>
                    <a:pt x="24" y="10"/>
                  </a:lnTo>
                  <a:lnTo>
                    <a:pt x="16" y="17"/>
                  </a:lnTo>
                  <a:lnTo>
                    <a:pt x="9" y="25"/>
                  </a:lnTo>
                  <a:lnTo>
                    <a:pt x="5" y="33"/>
                  </a:lnTo>
                  <a:lnTo>
                    <a:pt x="1" y="44"/>
                  </a:lnTo>
                  <a:lnTo>
                    <a:pt x="0" y="54"/>
                  </a:lnTo>
                  <a:lnTo>
                    <a:pt x="0" y="54"/>
                  </a:lnTo>
                  <a:lnTo>
                    <a:pt x="1" y="65"/>
                  </a:lnTo>
                  <a:lnTo>
                    <a:pt x="5" y="75"/>
                  </a:lnTo>
                  <a:lnTo>
                    <a:pt x="9" y="84"/>
                  </a:lnTo>
                  <a:lnTo>
                    <a:pt x="16" y="92"/>
                  </a:lnTo>
                  <a:lnTo>
                    <a:pt x="24" y="98"/>
                  </a:lnTo>
                  <a:lnTo>
                    <a:pt x="34" y="103"/>
                  </a:lnTo>
                  <a:lnTo>
                    <a:pt x="43" y="106"/>
                  </a:lnTo>
                  <a:lnTo>
                    <a:pt x="54" y="107"/>
                  </a:lnTo>
                  <a:lnTo>
                    <a:pt x="54" y="107"/>
                  </a:lnTo>
                  <a:lnTo>
                    <a:pt x="63" y="107"/>
                  </a:lnTo>
                  <a:lnTo>
                    <a:pt x="71" y="104"/>
                  </a:lnTo>
                  <a:lnTo>
                    <a:pt x="80" y="100"/>
                  </a:lnTo>
                  <a:lnTo>
                    <a:pt x="86" y="96"/>
                  </a:lnTo>
                  <a:lnTo>
                    <a:pt x="93" y="89"/>
                  </a:lnTo>
                  <a:lnTo>
                    <a:pt x="98" y="83"/>
                  </a:lnTo>
                  <a:lnTo>
                    <a:pt x="102" y="76"/>
                  </a:lnTo>
                  <a:lnTo>
                    <a:pt x="105" y="67"/>
                  </a:lnTo>
                  <a:lnTo>
                    <a:pt x="105"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9" name="Freeform 127"/>
            <p:cNvSpPr>
              <a:spLocks/>
            </p:cNvSpPr>
            <p:nvPr/>
          </p:nvSpPr>
          <p:spPr bwMode="auto">
            <a:xfrm>
              <a:off x="4713288" y="1314450"/>
              <a:ext cx="104775" cy="106363"/>
            </a:xfrm>
            <a:custGeom>
              <a:avLst/>
              <a:gdLst>
                <a:gd name="T0" fmla="*/ 16 w 132"/>
                <a:gd name="T1" fmla="*/ 135 h 135"/>
                <a:gd name="T2" fmla="*/ 51 w 132"/>
                <a:gd name="T3" fmla="*/ 100 h 135"/>
                <a:gd name="T4" fmla="*/ 51 w 132"/>
                <a:gd name="T5" fmla="*/ 100 h 135"/>
                <a:gd name="T6" fmla="*/ 59 w 132"/>
                <a:gd name="T7" fmla="*/ 102 h 135"/>
                <a:gd name="T8" fmla="*/ 68 w 132"/>
                <a:gd name="T9" fmla="*/ 105 h 135"/>
                <a:gd name="T10" fmla="*/ 77 w 132"/>
                <a:gd name="T11" fmla="*/ 106 h 135"/>
                <a:gd name="T12" fmla="*/ 85 w 132"/>
                <a:gd name="T13" fmla="*/ 106 h 135"/>
                <a:gd name="T14" fmla="*/ 93 w 132"/>
                <a:gd name="T15" fmla="*/ 105 h 135"/>
                <a:gd name="T16" fmla="*/ 101 w 132"/>
                <a:gd name="T17" fmla="*/ 101 h 135"/>
                <a:gd name="T18" fmla="*/ 109 w 132"/>
                <a:gd name="T19" fmla="*/ 97 h 135"/>
                <a:gd name="T20" fmla="*/ 116 w 132"/>
                <a:gd name="T21" fmla="*/ 92 h 135"/>
                <a:gd name="T22" fmla="*/ 116 w 132"/>
                <a:gd name="T23" fmla="*/ 92 h 135"/>
                <a:gd name="T24" fmla="*/ 123 w 132"/>
                <a:gd name="T25" fmla="*/ 82 h 135"/>
                <a:gd name="T26" fmla="*/ 128 w 132"/>
                <a:gd name="T27" fmla="*/ 74 h 135"/>
                <a:gd name="T28" fmla="*/ 131 w 132"/>
                <a:gd name="T29" fmla="*/ 63 h 135"/>
                <a:gd name="T30" fmla="*/ 132 w 132"/>
                <a:gd name="T31" fmla="*/ 54 h 135"/>
                <a:gd name="T32" fmla="*/ 131 w 132"/>
                <a:gd name="T33" fmla="*/ 43 h 135"/>
                <a:gd name="T34" fmla="*/ 128 w 132"/>
                <a:gd name="T35" fmla="*/ 34 h 135"/>
                <a:gd name="T36" fmla="*/ 123 w 132"/>
                <a:gd name="T37" fmla="*/ 24 h 135"/>
                <a:gd name="T38" fmla="*/ 116 w 132"/>
                <a:gd name="T39" fmla="*/ 16 h 135"/>
                <a:gd name="T40" fmla="*/ 116 w 132"/>
                <a:gd name="T41" fmla="*/ 16 h 135"/>
                <a:gd name="T42" fmla="*/ 108 w 132"/>
                <a:gd name="T43" fmla="*/ 9 h 135"/>
                <a:gd name="T44" fmla="*/ 99 w 132"/>
                <a:gd name="T45" fmla="*/ 4 h 135"/>
                <a:gd name="T46" fmla="*/ 89 w 132"/>
                <a:gd name="T47" fmla="*/ 1 h 135"/>
                <a:gd name="T48" fmla="*/ 78 w 132"/>
                <a:gd name="T49" fmla="*/ 0 h 135"/>
                <a:gd name="T50" fmla="*/ 69 w 132"/>
                <a:gd name="T51" fmla="*/ 1 h 135"/>
                <a:gd name="T52" fmla="*/ 58 w 132"/>
                <a:gd name="T53" fmla="*/ 4 h 135"/>
                <a:gd name="T54" fmla="*/ 50 w 132"/>
                <a:gd name="T55" fmla="*/ 9 h 135"/>
                <a:gd name="T56" fmla="*/ 41 w 132"/>
                <a:gd name="T57" fmla="*/ 16 h 135"/>
                <a:gd name="T58" fmla="*/ 41 w 132"/>
                <a:gd name="T59" fmla="*/ 16 h 135"/>
                <a:gd name="T60" fmla="*/ 35 w 132"/>
                <a:gd name="T61" fmla="*/ 23 h 135"/>
                <a:gd name="T62" fmla="*/ 31 w 132"/>
                <a:gd name="T63" fmla="*/ 31 h 135"/>
                <a:gd name="T64" fmla="*/ 27 w 132"/>
                <a:gd name="T65" fmla="*/ 39 h 135"/>
                <a:gd name="T66" fmla="*/ 26 w 132"/>
                <a:gd name="T67" fmla="*/ 48 h 135"/>
                <a:gd name="T68" fmla="*/ 26 w 132"/>
                <a:gd name="T69" fmla="*/ 58 h 135"/>
                <a:gd name="T70" fmla="*/ 27 w 132"/>
                <a:gd name="T71" fmla="*/ 66 h 135"/>
                <a:gd name="T72" fmla="*/ 30 w 132"/>
                <a:gd name="T73" fmla="*/ 75 h 135"/>
                <a:gd name="T74" fmla="*/ 35 w 132"/>
                <a:gd name="T75" fmla="*/ 84 h 135"/>
                <a:gd name="T76" fmla="*/ 0 w 132"/>
                <a:gd name="T77" fmla="*/ 117 h 135"/>
                <a:gd name="T78" fmla="*/ 0 w 132"/>
                <a:gd name="T79" fmla="*/ 117 h 135"/>
                <a:gd name="T80" fmla="*/ 6 w 132"/>
                <a:gd name="T81" fmla="*/ 120 h 135"/>
                <a:gd name="T82" fmla="*/ 10 w 132"/>
                <a:gd name="T83" fmla="*/ 124 h 135"/>
                <a:gd name="T84" fmla="*/ 14 w 132"/>
                <a:gd name="T85" fmla="*/ 129 h 135"/>
                <a:gd name="T86" fmla="*/ 16 w 132"/>
                <a:gd name="T87" fmla="*/ 135 h 135"/>
                <a:gd name="T88" fmla="*/ 16 w 132"/>
                <a:gd name="T8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35">
                  <a:moveTo>
                    <a:pt x="16" y="135"/>
                  </a:moveTo>
                  <a:lnTo>
                    <a:pt x="51" y="100"/>
                  </a:lnTo>
                  <a:lnTo>
                    <a:pt x="51" y="100"/>
                  </a:lnTo>
                  <a:lnTo>
                    <a:pt x="59" y="102"/>
                  </a:lnTo>
                  <a:lnTo>
                    <a:pt x="68" y="105"/>
                  </a:lnTo>
                  <a:lnTo>
                    <a:pt x="77" y="106"/>
                  </a:lnTo>
                  <a:lnTo>
                    <a:pt x="85" y="106"/>
                  </a:lnTo>
                  <a:lnTo>
                    <a:pt x="93" y="105"/>
                  </a:lnTo>
                  <a:lnTo>
                    <a:pt x="101" y="101"/>
                  </a:lnTo>
                  <a:lnTo>
                    <a:pt x="109" y="97"/>
                  </a:lnTo>
                  <a:lnTo>
                    <a:pt x="116" y="92"/>
                  </a:lnTo>
                  <a:lnTo>
                    <a:pt x="116" y="92"/>
                  </a:lnTo>
                  <a:lnTo>
                    <a:pt x="123" y="82"/>
                  </a:lnTo>
                  <a:lnTo>
                    <a:pt x="128" y="74"/>
                  </a:lnTo>
                  <a:lnTo>
                    <a:pt x="131" y="63"/>
                  </a:lnTo>
                  <a:lnTo>
                    <a:pt x="132" y="54"/>
                  </a:lnTo>
                  <a:lnTo>
                    <a:pt x="131" y="43"/>
                  </a:lnTo>
                  <a:lnTo>
                    <a:pt x="128" y="34"/>
                  </a:lnTo>
                  <a:lnTo>
                    <a:pt x="123" y="24"/>
                  </a:lnTo>
                  <a:lnTo>
                    <a:pt x="116" y="16"/>
                  </a:lnTo>
                  <a:lnTo>
                    <a:pt x="116" y="16"/>
                  </a:lnTo>
                  <a:lnTo>
                    <a:pt x="108" y="9"/>
                  </a:lnTo>
                  <a:lnTo>
                    <a:pt x="99" y="4"/>
                  </a:lnTo>
                  <a:lnTo>
                    <a:pt x="89" y="1"/>
                  </a:lnTo>
                  <a:lnTo>
                    <a:pt x="78" y="0"/>
                  </a:lnTo>
                  <a:lnTo>
                    <a:pt x="69" y="1"/>
                  </a:lnTo>
                  <a:lnTo>
                    <a:pt x="58" y="4"/>
                  </a:lnTo>
                  <a:lnTo>
                    <a:pt x="50" y="9"/>
                  </a:lnTo>
                  <a:lnTo>
                    <a:pt x="41" y="16"/>
                  </a:lnTo>
                  <a:lnTo>
                    <a:pt x="41" y="16"/>
                  </a:lnTo>
                  <a:lnTo>
                    <a:pt x="35" y="23"/>
                  </a:lnTo>
                  <a:lnTo>
                    <a:pt x="31" y="31"/>
                  </a:lnTo>
                  <a:lnTo>
                    <a:pt x="27" y="39"/>
                  </a:lnTo>
                  <a:lnTo>
                    <a:pt x="26" y="48"/>
                  </a:lnTo>
                  <a:lnTo>
                    <a:pt x="26" y="58"/>
                  </a:lnTo>
                  <a:lnTo>
                    <a:pt x="27" y="66"/>
                  </a:lnTo>
                  <a:lnTo>
                    <a:pt x="30" y="75"/>
                  </a:lnTo>
                  <a:lnTo>
                    <a:pt x="35" y="84"/>
                  </a:lnTo>
                  <a:lnTo>
                    <a:pt x="0" y="117"/>
                  </a:lnTo>
                  <a:lnTo>
                    <a:pt x="0" y="117"/>
                  </a:lnTo>
                  <a:lnTo>
                    <a:pt x="6" y="120"/>
                  </a:lnTo>
                  <a:lnTo>
                    <a:pt x="10" y="124"/>
                  </a:lnTo>
                  <a:lnTo>
                    <a:pt x="14" y="129"/>
                  </a:lnTo>
                  <a:lnTo>
                    <a:pt x="16" y="135"/>
                  </a:lnTo>
                  <a:lnTo>
                    <a:pt x="16" y="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1" name="Freeform 128"/>
            <p:cNvSpPr>
              <a:spLocks/>
            </p:cNvSpPr>
            <p:nvPr/>
          </p:nvSpPr>
          <p:spPr bwMode="auto">
            <a:xfrm>
              <a:off x="4416425" y="1611312"/>
              <a:ext cx="106363" cy="104775"/>
            </a:xfrm>
            <a:custGeom>
              <a:avLst/>
              <a:gdLst>
                <a:gd name="T0" fmla="*/ 117 w 133"/>
                <a:gd name="T1" fmla="*/ 0 h 133"/>
                <a:gd name="T2" fmla="*/ 82 w 133"/>
                <a:gd name="T3" fmla="*/ 35 h 133"/>
                <a:gd name="T4" fmla="*/ 82 w 133"/>
                <a:gd name="T5" fmla="*/ 35 h 133"/>
                <a:gd name="T6" fmla="*/ 74 w 133"/>
                <a:gd name="T7" fmla="*/ 31 h 133"/>
                <a:gd name="T8" fmla="*/ 66 w 133"/>
                <a:gd name="T9" fmla="*/ 29 h 133"/>
                <a:gd name="T10" fmla="*/ 56 w 133"/>
                <a:gd name="T11" fmla="*/ 27 h 133"/>
                <a:gd name="T12" fmla="*/ 47 w 133"/>
                <a:gd name="T13" fmla="*/ 27 h 133"/>
                <a:gd name="T14" fmla="*/ 39 w 133"/>
                <a:gd name="T15" fmla="*/ 29 h 133"/>
                <a:gd name="T16" fmla="*/ 31 w 133"/>
                <a:gd name="T17" fmla="*/ 31 h 133"/>
                <a:gd name="T18" fmla="*/ 23 w 133"/>
                <a:gd name="T19" fmla="*/ 35 h 133"/>
                <a:gd name="T20" fmla="*/ 14 w 133"/>
                <a:gd name="T21" fmla="*/ 42 h 133"/>
                <a:gd name="T22" fmla="*/ 14 w 133"/>
                <a:gd name="T23" fmla="*/ 42 h 133"/>
                <a:gd name="T24" fmla="*/ 8 w 133"/>
                <a:gd name="T25" fmla="*/ 50 h 133"/>
                <a:gd name="T26" fmla="*/ 4 w 133"/>
                <a:gd name="T27" fmla="*/ 60 h 133"/>
                <a:gd name="T28" fmla="*/ 1 w 133"/>
                <a:gd name="T29" fmla="*/ 69 h 133"/>
                <a:gd name="T30" fmla="*/ 0 w 133"/>
                <a:gd name="T31" fmla="*/ 80 h 133"/>
                <a:gd name="T32" fmla="*/ 1 w 133"/>
                <a:gd name="T33" fmla="*/ 89 h 133"/>
                <a:gd name="T34" fmla="*/ 4 w 133"/>
                <a:gd name="T35" fmla="*/ 100 h 133"/>
                <a:gd name="T36" fmla="*/ 8 w 133"/>
                <a:gd name="T37" fmla="*/ 110 h 133"/>
                <a:gd name="T38" fmla="*/ 14 w 133"/>
                <a:gd name="T39" fmla="*/ 118 h 133"/>
                <a:gd name="T40" fmla="*/ 14 w 133"/>
                <a:gd name="T41" fmla="*/ 118 h 133"/>
                <a:gd name="T42" fmla="*/ 24 w 133"/>
                <a:gd name="T43" fmla="*/ 124 h 133"/>
                <a:gd name="T44" fmla="*/ 32 w 133"/>
                <a:gd name="T45" fmla="*/ 129 h 133"/>
                <a:gd name="T46" fmla="*/ 43 w 133"/>
                <a:gd name="T47" fmla="*/ 133 h 133"/>
                <a:gd name="T48" fmla="*/ 52 w 133"/>
                <a:gd name="T49" fmla="*/ 133 h 133"/>
                <a:gd name="T50" fmla="*/ 63 w 133"/>
                <a:gd name="T51" fmla="*/ 133 h 133"/>
                <a:gd name="T52" fmla="*/ 72 w 133"/>
                <a:gd name="T53" fmla="*/ 129 h 133"/>
                <a:gd name="T54" fmla="*/ 82 w 133"/>
                <a:gd name="T55" fmla="*/ 124 h 133"/>
                <a:gd name="T56" fmla="*/ 90 w 133"/>
                <a:gd name="T57" fmla="*/ 118 h 133"/>
                <a:gd name="T58" fmla="*/ 90 w 133"/>
                <a:gd name="T59" fmla="*/ 118 h 133"/>
                <a:gd name="T60" fmla="*/ 95 w 133"/>
                <a:gd name="T61" fmla="*/ 111 h 133"/>
                <a:gd name="T62" fmla="*/ 101 w 133"/>
                <a:gd name="T63" fmla="*/ 103 h 133"/>
                <a:gd name="T64" fmla="*/ 103 w 133"/>
                <a:gd name="T65" fmla="*/ 95 h 133"/>
                <a:gd name="T66" fmla="*/ 105 w 133"/>
                <a:gd name="T67" fmla="*/ 85 h 133"/>
                <a:gd name="T68" fmla="*/ 106 w 133"/>
                <a:gd name="T69" fmla="*/ 77 h 133"/>
                <a:gd name="T70" fmla="*/ 105 w 133"/>
                <a:gd name="T71" fmla="*/ 69 h 133"/>
                <a:gd name="T72" fmla="*/ 102 w 133"/>
                <a:gd name="T73" fmla="*/ 61 h 133"/>
                <a:gd name="T74" fmla="*/ 98 w 133"/>
                <a:gd name="T75" fmla="*/ 53 h 133"/>
                <a:gd name="T76" fmla="*/ 133 w 133"/>
                <a:gd name="T77" fmla="*/ 17 h 133"/>
                <a:gd name="T78" fmla="*/ 133 w 133"/>
                <a:gd name="T79" fmla="*/ 17 h 133"/>
                <a:gd name="T80" fmla="*/ 128 w 133"/>
                <a:gd name="T81" fmla="*/ 15 h 133"/>
                <a:gd name="T82" fmla="*/ 124 w 133"/>
                <a:gd name="T83" fmla="*/ 11 h 133"/>
                <a:gd name="T84" fmla="*/ 120 w 133"/>
                <a:gd name="T85" fmla="*/ 6 h 133"/>
                <a:gd name="T86" fmla="*/ 117 w 133"/>
                <a:gd name="T87" fmla="*/ 0 h 133"/>
                <a:gd name="T88" fmla="*/ 117 w 133"/>
                <a:gd name="T8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33">
                  <a:moveTo>
                    <a:pt x="117" y="0"/>
                  </a:moveTo>
                  <a:lnTo>
                    <a:pt x="82" y="35"/>
                  </a:lnTo>
                  <a:lnTo>
                    <a:pt x="82" y="35"/>
                  </a:lnTo>
                  <a:lnTo>
                    <a:pt x="74" y="31"/>
                  </a:lnTo>
                  <a:lnTo>
                    <a:pt x="66" y="29"/>
                  </a:lnTo>
                  <a:lnTo>
                    <a:pt x="56" y="27"/>
                  </a:lnTo>
                  <a:lnTo>
                    <a:pt x="47" y="27"/>
                  </a:lnTo>
                  <a:lnTo>
                    <a:pt x="39" y="29"/>
                  </a:lnTo>
                  <a:lnTo>
                    <a:pt x="31" y="31"/>
                  </a:lnTo>
                  <a:lnTo>
                    <a:pt x="23" y="35"/>
                  </a:lnTo>
                  <a:lnTo>
                    <a:pt x="14" y="42"/>
                  </a:lnTo>
                  <a:lnTo>
                    <a:pt x="14" y="42"/>
                  </a:lnTo>
                  <a:lnTo>
                    <a:pt x="8" y="50"/>
                  </a:lnTo>
                  <a:lnTo>
                    <a:pt x="4" y="60"/>
                  </a:lnTo>
                  <a:lnTo>
                    <a:pt x="1" y="69"/>
                  </a:lnTo>
                  <a:lnTo>
                    <a:pt x="0" y="80"/>
                  </a:lnTo>
                  <a:lnTo>
                    <a:pt x="1" y="89"/>
                  </a:lnTo>
                  <a:lnTo>
                    <a:pt x="4" y="100"/>
                  </a:lnTo>
                  <a:lnTo>
                    <a:pt x="8" y="110"/>
                  </a:lnTo>
                  <a:lnTo>
                    <a:pt x="14" y="118"/>
                  </a:lnTo>
                  <a:lnTo>
                    <a:pt x="14" y="118"/>
                  </a:lnTo>
                  <a:lnTo>
                    <a:pt x="24" y="124"/>
                  </a:lnTo>
                  <a:lnTo>
                    <a:pt x="32" y="129"/>
                  </a:lnTo>
                  <a:lnTo>
                    <a:pt x="43" y="133"/>
                  </a:lnTo>
                  <a:lnTo>
                    <a:pt x="52" y="133"/>
                  </a:lnTo>
                  <a:lnTo>
                    <a:pt x="63" y="133"/>
                  </a:lnTo>
                  <a:lnTo>
                    <a:pt x="72" y="129"/>
                  </a:lnTo>
                  <a:lnTo>
                    <a:pt x="82" y="124"/>
                  </a:lnTo>
                  <a:lnTo>
                    <a:pt x="90" y="118"/>
                  </a:lnTo>
                  <a:lnTo>
                    <a:pt x="90" y="118"/>
                  </a:lnTo>
                  <a:lnTo>
                    <a:pt x="95" y="111"/>
                  </a:lnTo>
                  <a:lnTo>
                    <a:pt x="101" y="103"/>
                  </a:lnTo>
                  <a:lnTo>
                    <a:pt x="103" y="95"/>
                  </a:lnTo>
                  <a:lnTo>
                    <a:pt x="105" y="85"/>
                  </a:lnTo>
                  <a:lnTo>
                    <a:pt x="106" y="77"/>
                  </a:lnTo>
                  <a:lnTo>
                    <a:pt x="105" y="69"/>
                  </a:lnTo>
                  <a:lnTo>
                    <a:pt x="102" y="61"/>
                  </a:lnTo>
                  <a:lnTo>
                    <a:pt x="98" y="53"/>
                  </a:lnTo>
                  <a:lnTo>
                    <a:pt x="133" y="17"/>
                  </a:lnTo>
                  <a:lnTo>
                    <a:pt x="133" y="17"/>
                  </a:lnTo>
                  <a:lnTo>
                    <a:pt x="128" y="15"/>
                  </a:lnTo>
                  <a:lnTo>
                    <a:pt x="124" y="11"/>
                  </a:lnTo>
                  <a:lnTo>
                    <a:pt x="120" y="6"/>
                  </a:lnTo>
                  <a:lnTo>
                    <a:pt x="117" y="0"/>
                  </a:lnTo>
                  <a:lnTo>
                    <a:pt x="11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2" name="Freeform 129"/>
            <p:cNvSpPr>
              <a:spLocks/>
            </p:cNvSpPr>
            <p:nvPr/>
          </p:nvSpPr>
          <p:spPr bwMode="auto">
            <a:xfrm>
              <a:off x="4725988" y="1473200"/>
              <a:ext cx="157163" cy="84138"/>
            </a:xfrm>
            <a:custGeom>
              <a:avLst/>
              <a:gdLst>
                <a:gd name="T0" fmla="*/ 146 w 199"/>
                <a:gd name="T1" fmla="*/ 0 h 107"/>
                <a:gd name="T2" fmla="*/ 146 w 199"/>
                <a:gd name="T3" fmla="*/ 0 h 107"/>
                <a:gd name="T4" fmla="*/ 136 w 199"/>
                <a:gd name="T5" fmla="*/ 2 h 107"/>
                <a:gd name="T6" fmla="*/ 127 w 199"/>
                <a:gd name="T7" fmla="*/ 5 h 107"/>
                <a:gd name="T8" fmla="*/ 119 w 199"/>
                <a:gd name="T9" fmla="*/ 9 h 107"/>
                <a:gd name="T10" fmla="*/ 112 w 199"/>
                <a:gd name="T11" fmla="*/ 13 h 107"/>
                <a:gd name="T12" fmla="*/ 105 w 199"/>
                <a:gd name="T13" fmla="*/ 19 h 107"/>
                <a:gd name="T14" fmla="*/ 100 w 199"/>
                <a:gd name="T15" fmla="*/ 26 h 107"/>
                <a:gd name="T16" fmla="*/ 96 w 199"/>
                <a:gd name="T17" fmla="*/ 34 h 107"/>
                <a:gd name="T18" fmla="*/ 93 w 199"/>
                <a:gd name="T19" fmla="*/ 44 h 107"/>
                <a:gd name="T20" fmla="*/ 0 w 199"/>
                <a:gd name="T21" fmla="*/ 44 h 107"/>
                <a:gd name="T22" fmla="*/ 0 w 199"/>
                <a:gd name="T23" fmla="*/ 67 h 107"/>
                <a:gd name="T24" fmla="*/ 93 w 199"/>
                <a:gd name="T25" fmla="*/ 67 h 107"/>
                <a:gd name="T26" fmla="*/ 93 w 199"/>
                <a:gd name="T27" fmla="*/ 67 h 107"/>
                <a:gd name="T28" fmla="*/ 97 w 199"/>
                <a:gd name="T29" fmla="*/ 76 h 107"/>
                <a:gd name="T30" fmla="*/ 101 w 199"/>
                <a:gd name="T31" fmla="*/ 83 h 107"/>
                <a:gd name="T32" fmla="*/ 107 w 199"/>
                <a:gd name="T33" fmla="*/ 89 h 107"/>
                <a:gd name="T34" fmla="*/ 112 w 199"/>
                <a:gd name="T35" fmla="*/ 96 h 107"/>
                <a:gd name="T36" fmla="*/ 120 w 199"/>
                <a:gd name="T37" fmla="*/ 100 h 107"/>
                <a:gd name="T38" fmla="*/ 128 w 199"/>
                <a:gd name="T39" fmla="*/ 104 h 107"/>
                <a:gd name="T40" fmla="*/ 136 w 199"/>
                <a:gd name="T41" fmla="*/ 107 h 107"/>
                <a:gd name="T42" fmla="*/ 146 w 199"/>
                <a:gd name="T43" fmla="*/ 107 h 107"/>
                <a:gd name="T44" fmla="*/ 146 w 199"/>
                <a:gd name="T45" fmla="*/ 107 h 107"/>
                <a:gd name="T46" fmla="*/ 157 w 199"/>
                <a:gd name="T47" fmla="*/ 106 h 107"/>
                <a:gd name="T48" fmla="*/ 166 w 199"/>
                <a:gd name="T49" fmla="*/ 103 h 107"/>
                <a:gd name="T50" fmla="*/ 176 w 199"/>
                <a:gd name="T51" fmla="*/ 98 h 107"/>
                <a:gd name="T52" fmla="*/ 182 w 199"/>
                <a:gd name="T53" fmla="*/ 92 h 107"/>
                <a:gd name="T54" fmla="*/ 189 w 199"/>
                <a:gd name="T55" fmla="*/ 84 h 107"/>
                <a:gd name="T56" fmla="*/ 194 w 199"/>
                <a:gd name="T57" fmla="*/ 75 h 107"/>
                <a:gd name="T58" fmla="*/ 197 w 199"/>
                <a:gd name="T59" fmla="*/ 65 h 107"/>
                <a:gd name="T60" fmla="*/ 199 w 199"/>
                <a:gd name="T61" fmla="*/ 54 h 107"/>
                <a:gd name="T62" fmla="*/ 199 w 199"/>
                <a:gd name="T63" fmla="*/ 54 h 107"/>
                <a:gd name="T64" fmla="*/ 197 w 199"/>
                <a:gd name="T65" fmla="*/ 44 h 107"/>
                <a:gd name="T66" fmla="*/ 194 w 199"/>
                <a:gd name="T67" fmla="*/ 33 h 107"/>
                <a:gd name="T68" fmla="*/ 189 w 199"/>
                <a:gd name="T69" fmla="*/ 25 h 107"/>
                <a:gd name="T70" fmla="*/ 182 w 199"/>
                <a:gd name="T71" fmla="*/ 17 h 107"/>
                <a:gd name="T72" fmla="*/ 176 w 199"/>
                <a:gd name="T73" fmla="*/ 10 h 107"/>
                <a:gd name="T74" fmla="*/ 166 w 199"/>
                <a:gd name="T75" fmla="*/ 5 h 107"/>
                <a:gd name="T76" fmla="*/ 157 w 199"/>
                <a:gd name="T77" fmla="*/ 2 h 107"/>
                <a:gd name="T78" fmla="*/ 146 w 199"/>
                <a:gd name="T79" fmla="*/ 0 h 107"/>
                <a:gd name="T80" fmla="*/ 146 w 199"/>
                <a:gd name="T8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07">
                  <a:moveTo>
                    <a:pt x="146" y="0"/>
                  </a:moveTo>
                  <a:lnTo>
                    <a:pt x="146" y="0"/>
                  </a:lnTo>
                  <a:lnTo>
                    <a:pt x="136" y="2"/>
                  </a:lnTo>
                  <a:lnTo>
                    <a:pt x="127" y="5"/>
                  </a:lnTo>
                  <a:lnTo>
                    <a:pt x="119" y="9"/>
                  </a:lnTo>
                  <a:lnTo>
                    <a:pt x="112" y="13"/>
                  </a:lnTo>
                  <a:lnTo>
                    <a:pt x="105" y="19"/>
                  </a:lnTo>
                  <a:lnTo>
                    <a:pt x="100" y="26"/>
                  </a:lnTo>
                  <a:lnTo>
                    <a:pt x="96" y="34"/>
                  </a:lnTo>
                  <a:lnTo>
                    <a:pt x="93" y="44"/>
                  </a:lnTo>
                  <a:lnTo>
                    <a:pt x="0" y="44"/>
                  </a:lnTo>
                  <a:lnTo>
                    <a:pt x="0" y="67"/>
                  </a:lnTo>
                  <a:lnTo>
                    <a:pt x="93" y="67"/>
                  </a:lnTo>
                  <a:lnTo>
                    <a:pt x="93" y="67"/>
                  </a:lnTo>
                  <a:lnTo>
                    <a:pt x="97" y="76"/>
                  </a:lnTo>
                  <a:lnTo>
                    <a:pt x="101" y="83"/>
                  </a:lnTo>
                  <a:lnTo>
                    <a:pt x="107" y="89"/>
                  </a:lnTo>
                  <a:lnTo>
                    <a:pt x="112" y="96"/>
                  </a:lnTo>
                  <a:lnTo>
                    <a:pt x="120" y="100"/>
                  </a:lnTo>
                  <a:lnTo>
                    <a:pt x="128" y="104"/>
                  </a:lnTo>
                  <a:lnTo>
                    <a:pt x="136" y="107"/>
                  </a:lnTo>
                  <a:lnTo>
                    <a:pt x="146" y="107"/>
                  </a:lnTo>
                  <a:lnTo>
                    <a:pt x="146" y="107"/>
                  </a:lnTo>
                  <a:lnTo>
                    <a:pt x="157" y="106"/>
                  </a:lnTo>
                  <a:lnTo>
                    <a:pt x="166" y="103"/>
                  </a:lnTo>
                  <a:lnTo>
                    <a:pt x="176" y="98"/>
                  </a:lnTo>
                  <a:lnTo>
                    <a:pt x="182" y="92"/>
                  </a:lnTo>
                  <a:lnTo>
                    <a:pt x="189" y="84"/>
                  </a:lnTo>
                  <a:lnTo>
                    <a:pt x="194" y="75"/>
                  </a:lnTo>
                  <a:lnTo>
                    <a:pt x="197" y="65"/>
                  </a:lnTo>
                  <a:lnTo>
                    <a:pt x="199" y="54"/>
                  </a:lnTo>
                  <a:lnTo>
                    <a:pt x="199" y="54"/>
                  </a:lnTo>
                  <a:lnTo>
                    <a:pt x="197" y="44"/>
                  </a:lnTo>
                  <a:lnTo>
                    <a:pt x="194" y="33"/>
                  </a:lnTo>
                  <a:lnTo>
                    <a:pt x="189" y="25"/>
                  </a:lnTo>
                  <a:lnTo>
                    <a:pt x="182" y="17"/>
                  </a:lnTo>
                  <a:lnTo>
                    <a:pt x="176" y="10"/>
                  </a:lnTo>
                  <a:lnTo>
                    <a:pt x="166" y="5"/>
                  </a:lnTo>
                  <a:lnTo>
                    <a:pt x="157" y="2"/>
                  </a:lnTo>
                  <a:lnTo>
                    <a:pt x="146" y="0"/>
                  </a:lnTo>
                  <a:lnTo>
                    <a:pt x="14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3" name="Freeform 130"/>
            <p:cNvSpPr>
              <a:spLocks/>
            </p:cNvSpPr>
            <p:nvPr/>
          </p:nvSpPr>
          <p:spPr bwMode="auto">
            <a:xfrm>
              <a:off x="4710113" y="1611312"/>
              <a:ext cx="107950" cy="104775"/>
            </a:xfrm>
            <a:custGeom>
              <a:avLst/>
              <a:gdLst>
                <a:gd name="T0" fmla="*/ 52 w 135"/>
                <a:gd name="T1" fmla="*/ 35 h 133"/>
                <a:gd name="T2" fmla="*/ 18 w 135"/>
                <a:gd name="T3" fmla="*/ 0 h 133"/>
                <a:gd name="T4" fmla="*/ 18 w 135"/>
                <a:gd name="T5" fmla="*/ 0 h 133"/>
                <a:gd name="T6" fmla="*/ 15 w 135"/>
                <a:gd name="T7" fmla="*/ 6 h 133"/>
                <a:gd name="T8" fmla="*/ 11 w 135"/>
                <a:gd name="T9" fmla="*/ 11 h 133"/>
                <a:gd name="T10" fmla="*/ 6 w 135"/>
                <a:gd name="T11" fmla="*/ 15 h 133"/>
                <a:gd name="T12" fmla="*/ 0 w 135"/>
                <a:gd name="T13" fmla="*/ 17 h 133"/>
                <a:gd name="T14" fmla="*/ 35 w 135"/>
                <a:gd name="T15" fmla="*/ 53 h 133"/>
                <a:gd name="T16" fmla="*/ 35 w 135"/>
                <a:gd name="T17" fmla="*/ 53 h 133"/>
                <a:gd name="T18" fmla="*/ 33 w 135"/>
                <a:gd name="T19" fmla="*/ 61 h 133"/>
                <a:gd name="T20" fmla="*/ 30 w 135"/>
                <a:gd name="T21" fmla="*/ 69 h 133"/>
                <a:gd name="T22" fmla="*/ 29 w 135"/>
                <a:gd name="T23" fmla="*/ 77 h 133"/>
                <a:gd name="T24" fmla="*/ 29 w 135"/>
                <a:gd name="T25" fmla="*/ 85 h 133"/>
                <a:gd name="T26" fmla="*/ 30 w 135"/>
                <a:gd name="T27" fmla="*/ 95 h 133"/>
                <a:gd name="T28" fmla="*/ 34 w 135"/>
                <a:gd name="T29" fmla="*/ 103 h 133"/>
                <a:gd name="T30" fmla="*/ 38 w 135"/>
                <a:gd name="T31" fmla="*/ 111 h 133"/>
                <a:gd name="T32" fmla="*/ 44 w 135"/>
                <a:gd name="T33" fmla="*/ 118 h 133"/>
                <a:gd name="T34" fmla="*/ 44 w 135"/>
                <a:gd name="T35" fmla="*/ 118 h 133"/>
                <a:gd name="T36" fmla="*/ 53 w 135"/>
                <a:gd name="T37" fmla="*/ 124 h 133"/>
                <a:gd name="T38" fmla="*/ 61 w 135"/>
                <a:gd name="T39" fmla="*/ 129 h 133"/>
                <a:gd name="T40" fmla="*/ 72 w 135"/>
                <a:gd name="T41" fmla="*/ 133 h 133"/>
                <a:gd name="T42" fmla="*/ 81 w 135"/>
                <a:gd name="T43" fmla="*/ 133 h 133"/>
                <a:gd name="T44" fmla="*/ 92 w 135"/>
                <a:gd name="T45" fmla="*/ 133 h 133"/>
                <a:gd name="T46" fmla="*/ 102 w 135"/>
                <a:gd name="T47" fmla="*/ 129 h 133"/>
                <a:gd name="T48" fmla="*/ 111 w 135"/>
                <a:gd name="T49" fmla="*/ 124 h 133"/>
                <a:gd name="T50" fmla="*/ 119 w 135"/>
                <a:gd name="T51" fmla="*/ 118 h 133"/>
                <a:gd name="T52" fmla="*/ 119 w 135"/>
                <a:gd name="T53" fmla="*/ 118 h 133"/>
                <a:gd name="T54" fmla="*/ 126 w 135"/>
                <a:gd name="T55" fmla="*/ 110 h 133"/>
                <a:gd name="T56" fmla="*/ 131 w 135"/>
                <a:gd name="T57" fmla="*/ 100 h 133"/>
                <a:gd name="T58" fmla="*/ 134 w 135"/>
                <a:gd name="T59" fmla="*/ 89 h 133"/>
                <a:gd name="T60" fmla="*/ 135 w 135"/>
                <a:gd name="T61" fmla="*/ 80 h 133"/>
                <a:gd name="T62" fmla="*/ 134 w 135"/>
                <a:gd name="T63" fmla="*/ 69 h 133"/>
                <a:gd name="T64" fmla="*/ 131 w 135"/>
                <a:gd name="T65" fmla="*/ 60 h 133"/>
                <a:gd name="T66" fmla="*/ 126 w 135"/>
                <a:gd name="T67" fmla="*/ 50 h 133"/>
                <a:gd name="T68" fmla="*/ 119 w 135"/>
                <a:gd name="T69" fmla="*/ 42 h 133"/>
                <a:gd name="T70" fmla="*/ 119 w 135"/>
                <a:gd name="T71" fmla="*/ 42 h 133"/>
                <a:gd name="T72" fmla="*/ 112 w 135"/>
                <a:gd name="T73" fmla="*/ 35 h 133"/>
                <a:gd name="T74" fmla="*/ 104 w 135"/>
                <a:gd name="T75" fmla="*/ 31 h 133"/>
                <a:gd name="T76" fmla="*/ 96 w 135"/>
                <a:gd name="T77" fmla="*/ 29 h 133"/>
                <a:gd name="T78" fmla="*/ 87 w 135"/>
                <a:gd name="T79" fmla="*/ 27 h 133"/>
                <a:gd name="T80" fmla="*/ 77 w 135"/>
                <a:gd name="T81" fmla="*/ 27 h 133"/>
                <a:gd name="T82" fmla="*/ 69 w 135"/>
                <a:gd name="T83" fmla="*/ 29 h 133"/>
                <a:gd name="T84" fmla="*/ 60 w 135"/>
                <a:gd name="T85" fmla="*/ 31 h 133"/>
                <a:gd name="T86" fmla="*/ 52 w 135"/>
                <a:gd name="T87" fmla="*/ 35 h 133"/>
                <a:gd name="T88" fmla="*/ 52 w 135"/>
                <a:gd name="T89"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 h="133">
                  <a:moveTo>
                    <a:pt x="52" y="35"/>
                  </a:moveTo>
                  <a:lnTo>
                    <a:pt x="18" y="0"/>
                  </a:lnTo>
                  <a:lnTo>
                    <a:pt x="18" y="0"/>
                  </a:lnTo>
                  <a:lnTo>
                    <a:pt x="15" y="6"/>
                  </a:lnTo>
                  <a:lnTo>
                    <a:pt x="11" y="11"/>
                  </a:lnTo>
                  <a:lnTo>
                    <a:pt x="6" y="15"/>
                  </a:lnTo>
                  <a:lnTo>
                    <a:pt x="0" y="17"/>
                  </a:lnTo>
                  <a:lnTo>
                    <a:pt x="35" y="53"/>
                  </a:lnTo>
                  <a:lnTo>
                    <a:pt x="35" y="53"/>
                  </a:lnTo>
                  <a:lnTo>
                    <a:pt x="33" y="61"/>
                  </a:lnTo>
                  <a:lnTo>
                    <a:pt x="30" y="69"/>
                  </a:lnTo>
                  <a:lnTo>
                    <a:pt x="29" y="77"/>
                  </a:lnTo>
                  <a:lnTo>
                    <a:pt x="29" y="85"/>
                  </a:lnTo>
                  <a:lnTo>
                    <a:pt x="30" y="95"/>
                  </a:lnTo>
                  <a:lnTo>
                    <a:pt x="34" y="103"/>
                  </a:lnTo>
                  <a:lnTo>
                    <a:pt x="38" y="111"/>
                  </a:lnTo>
                  <a:lnTo>
                    <a:pt x="44" y="118"/>
                  </a:lnTo>
                  <a:lnTo>
                    <a:pt x="44" y="118"/>
                  </a:lnTo>
                  <a:lnTo>
                    <a:pt x="53" y="124"/>
                  </a:lnTo>
                  <a:lnTo>
                    <a:pt x="61" y="129"/>
                  </a:lnTo>
                  <a:lnTo>
                    <a:pt x="72" y="133"/>
                  </a:lnTo>
                  <a:lnTo>
                    <a:pt x="81" y="133"/>
                  </a:lnTo>
                  <a:lnTo>
                    <a:pt x="92" y="133"/>
                  </a:lnTo>
                  <a:lnTo>
                    <a:pt x="102" y="129"/>
                  </a:lnTo>
                  <a:lnTo>
                    <a:pt x="111" y="124"/>
                  </a:lnTo>
                  <a:lnTo>
                    <a:pt x="119" y="118"/>
                  </a:lnTo>
                  <a:lnTo>
                    <a:pt x="119" y="118"/>
                  </a:lnTo>
                  <a:lnTo>
                    <a:pt x="126" y="110"/>
                  </a:lnTo>
                  <a:lnTo>
                    <a:pt x="131" y="100"/>
                  </a:lnTo>
                  <a:lnTo>
                    <a:pt x="134" y="89"/>
                  </a:lnTo>
                  <a:lnTo>
                    <a:pt x="135" y="80"/>
                  </a:lnTo>
                  <a:lnTo>
                    <a:pt x="134" y="69"/>
                  </a:lnTo>
                  <a:lnTo>
                    <a:pt x="131" y="60"/>
                  </a:lnTo>
                  <a:lnTo>
                    <a:pt x="126" y="50"/>
                  </a:lnTo>
                  <a:lnTo>
                    <a:pt x="119" y="42"/>
                  </a:lnTo>
                  <a:lnTo>
                    <a:pt x="119" y="42"/>
                  </a:lnTo>
                  <a:lnTo>
                    <a:pt x="112" y="35"/>
                  </a:lnTo>
                  <a:lnTo>
                    <a:pt x="104" y="31"/>
                  </a:lnTo>
                  <a:lnTo>
                    <a:pt x="96" y="29"/>
                  </a:lnTo>
                  <a:lnTo>
                    <a:pt x="87" y="27"/>
                  </a:lnTo>
                  <a:lnTo>
                    <a:pt x="77" y="27"/>
                  </a:lnTo>
                  <a:lnTo>
                    <a:pt x="69" y="29"/>
                  </a:lnTo>
                  <a:lnTo>
                    <a:pt x="60" y="31"/>
                  </a:lnTo>
                  <a:lnTo>
                    <a:pt x="52" y="35"/>
                  </a:lnTo>
                  <a:lnTo>
                    <a:pt x="52" y="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4" name="Freeform 131"/>
            <p:cNvSpPr>
              <a:spLocks/>
            </p:cNvSpPr>
            <p:nvPr/>
          </p:nvSpPr>
          <p:spPr bwMode="auto">
            <a:xfrm>
              <a:off x="4575175" y="1625600"/>
              <a:ext cx="84138" cy="157163"/>
            </a:xfrm>
            <a:custGeom>
              <a:avLst/>
              <a:gdLst>
                <a:gd name="T0" fmla="*/ 66 w 107"/>
                <a:gd name="T1" fmla="*/ 92 h 197"/>
                <a:gd name="T2" fmla="*/ 66 w 107"/>
                <a:gd name="T3" fmla="*/ 0 h 197"/>
                <a:gd name="T4" fmla="*/ 42 w 107"/>
                <a:gd name="T5" fmla="*/ 0 h 197"/>
                <a:gd name="T6" fmla="*/ 42 w 107"/>
                <a:gd name="T7" fmla="*/ 92 h 197"/>
                <a:gd name="T8" fmla="*/ 42 w 107"/>
                <a:gd name="T9" fmla="*/ 92 h 197"/>
                <a:gd name="T10" fmla="*/ 34 w 107"/>
                <a:gd name="T11" fmla="*/ 93 h 197"/>
                <a:gd name="T12" fmla="*/ 26 w 107"/>
                <a:gd name="T13" fmla="*/ 97 h 197"/>
                <a:gd name="T14" fmla="*/ 19 w 107"/>
                <a:gd name="T15" fmla="*/ 103 h 197"/>
                <a:gd name="T16" fmla="*/ 12 w 107"/>
                <a:gd name="T17" fmla="*/ 110 h 197"/>
                <a:gd name="T18" fmla="*/ 7 w 107"/>
                <a:gd name="T19" fmla="*/ 118 h 197"/>
                <a:gd name="T20" fmla="*/ 3 w 107"/>
                <a:gd name="T21" fmla="*/ 126 h 197"/>
                <a:gd name="T22" fmla="*/ 0 w 107"/>
                <a:gd name="T23" fmla="*/ 134 h 197"/>
                <a:gd name="T24" fmla="*/ 0 w 107"/>
                <a:gd name="T25" fmla="*/ 143 h 197"/>
                <a:gd name="T26" fmla="*/ 0 w 107"/>
                <a:gd name="T27" fmla="*/ 143 h 197"/>
                <a:gd name="T28" fmla="*/ 2 w 107"/>
                <a:gd name="T29" fmla="*/ 154 h 197"/>
                <a:gd name="T30" fmla="*/ 4 w 107"/>
                <a:gd name="T31" fmla="*/ 165 h 197"/>
                <a:gd name="T32" fmla="*/ 10 w 107"/>
                <a:gd name="T33" fmla="*/ 173 h 197"/>
                <a:gd name="T34" fmla="*/ 15 w 107"/>
                <a:gd name="T35" fmla="*/ 181 h 197"/>
                <a:gd name="T36" fmla="*/ 23 w 107"/>
                <a:gd name="T37" fmla="*/ 188 h 197"/>
                <a:gd name="T38" fmla="*/ 33 w 107"/>
                <a:gd name="T39" fmla="*/ 192 h 197"/>
                <a:gd name="T40" fmla="*/ 42 w 107"/>
                <a:gd name="T41" fmla="*/ 196 h 197"/>
                <a:gd name="T42" fmla="*/ 53 w 107"/>
                <a:gd name="T43" fmla="*/ 197 h 197"/>
                <a:gd name="T44" fmla="*/ 53 w 107"/>
                <a:gd name="T45" fmla="*/ 197 h 197"/>
                <a:gd name="T46" fmla="*/ 64 w 107"/>
                <a:gd name="T47" fmla="*/ 196 h 197"/>
                <a:gd name="T48" fmla="*/ 74 w 107"/>
                <a:gd name="T49" fmla="*/ 192 h 197"/>
                <a:gd name="T50" fmla="*/ 82 w 107"/>
                <a:gd name="T51" fmla="*/ 188 h 197"/>
                <a:gd name="T52" fmla="*/ 91 w 107"/>
                <a:gd name="T53" fmla="*/ 181 h 197"/>
                <a:gd name="T54" fmla="*/ 97 w 107"/>
                <a:gd name="T55" fmla="*/ 173 h 197"/>
                <a:gd name="T56" fmla="*/ 103 w 107"/>
                <a:gd name="T57" fmla="*/ 165 h 197"/>
                <a:gd name="T58" fmla="*/ 105 w 107"/>
                <a:gd name="T59" fmla="*/ 154 h 197"/>
                <a:gd name="T60" fmla="*/ 107 w 107"/>
                <a:gd name="T61" fmla="*/ 143 h 197"/>
                <a:gd name="T62" fmla="*/ 107 w 107"/>
                <a:gd name="T63" fmla="*/ 143 h 197"/>
                <a:gd name="T64" fmla="*/ 105 w 107"/>
                <a:gd name="T65" fmla="*/ 134 h 197"/>
                <a:gd name="T66" fmla="*/ 103 w 107"/>
                <a:gd name="T67" fmla="*/ 126 h 197"/>
                <a:gd name="T68" fmla="*/ 100 w 107"/>
                <a:gd name="T69" fmla="*/ 118 h 197"/>
                <a:gd name="T70" fmla="*/ 95 w 107"/>
                <a:gd name="T71" fmla="*/ 111 h 197"/>
                <a:gd name="T72" fmla="*/ 89 w 107"/>
                <a:gd name="T73" fmla="*/ 104 h 197"/>
                <a:gd name="T74" fmla="*/ 82 w 107"/>
                <a:gd name="T75" fmla="*/ 99 h 197"/>
                <a:gd name="T76" fmla="*/ 74 w 107"/>
                <a:gd name="T77" fmla="*/ 95 h 197"/>
                <a:gd name="T78" fmla="*/ 66 w 107"/>
                <a:gd name="T79" fmla="*/ 92 h 197"/>
                <a:gd name="T80" fmla="*/ 66 w 107"/>
                <a:gd name="T81" fmla="*/ 9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66" y="92"/>
                  </a:moveTo>
                  <a:lnTo>
                    <a:pt x="66" y="0"/>
                  </a:lnTo>
                  <a:lnTo>
                    <a:pt x="42" y="0"/>
                  </a:lnTo>
                  <a:lnTo>
                    <a:pt x="42" y="92"/>
                  </a:lnTo>
                  <a:lnTo>
                    <a:pt x="42" y="92"/>
                  </a:lnTo>
                  <a:lnTo>
                    <a:pt x="34" y="93"/>
                  </a:lnTo>
                  <a:lnTo>
                    <a:pt x="26" y="97"/>
                  </a:lnTo>
                  <a:lnTo>
                    <a:pt x="19" y="103"/>
                  </a:lnTo>
                  <a:lnTo>
                    <a:pt x="12" y="110"/>
                  </a:lnTo>
                  <a:lnTo>
                    <a:pt x="7" y="118"/>
                  </a:lnTo>
                  <a:lnTo>
                    <a:pt x="3" y="126"/>
                  </a:lnTo>
                  <a:lnTo>
                    <a:pt x="0" y="134"/>
                  </a:lnTo>
                  <a:lnTo>
                    <a:pt x="0" y="143"/>
                  </a:lnTo>
                  <a:lnTo>
                    <a:pt x="0" y="143"/>
                  </a:lnTo>
                  <a:lnTo>
                    <a:pt x="2" y="154"/>
                  </a:lnTo>
                  <a:lnTo>
                    <a:pt x="4" y="165"/>
                  </a:lnTo>
                  <a:lnTo>
                    <a:pt x="10" y="173"/>
                  </a:lnTo>
                  <a:lnTo>
                    <a:pt x="15" y="181"/>
                  </a:lnTo>
                  <a:lnTo>
                    <a:pt x="23" y="188"/>
                  </a:lnTo>
                  <a:lnTo>
                    <a:pt x="33" y="192"/>
                  </a:lnTo>
                  <a:lnTo>
                    <a:pt x="42" y="196"/>
                  </a:lnTo>
                  <a:lnTo>
                    <a:pt x="53" y="197"/>
                  </a:lnTo>
                  <a:lnTo>
                    <a:pt x="53" y="197"/>
                  </a:lnTo>
                  <a:lnTo>
                    <a:pt x="64" y="196"/>
                  </a:lnTo>
                  <a:lnTo>
                    <a:pt x="74" y="192"/>
                  </a:lnTo>
                  <a:lnTo>
                    <a:pt x="82" y="188"/>
                  </a:lnTo>
                  <a:lnTo>
                    <a:pt x="91" y="181"/>
                  </a:lnTo>
                  <a:lnTo>
                    <a:pt x="97" y="173"/>
                  </a:lnTo>
                  <a:lnTo>
                    <a:pt x="103" y="165"/>
                  </a:lnTo>
                  <a:lnTo>
                    <a:pt x="105" y="154"/>
                  </a:lnTo>
                  <a:lnTo>
                    <a:pt x="107" y="143"/>
                  </a:lnTo>
                  <a:lnTo>
                    <a:pt x="107" y="143"/>
                  </a:lnTo>
                  <a:lnTo>
                    <a:pt x="105" y="134"/>
                  </a:lnTo>
                  <a:lnTo>
                    <a:pt x="103" y="126"/>
                  </a:lnTo>
                  <a:lnTo>
                    <a:pt x="100" y="118"/>
                  </a:lnTo>
                  <a:lnTo>
                    <a:pt x="95" y="111"/>
                  </a:lnTo>
                  <a:lnTo>
                    <a:pt x="89" y="104"/>
                  </a:lnTo>
                  <a:lnTo>
                    <a:pt x="82" y="99"/>
                  </a:lnTo>
                  <a:lnTo>
                    <a:pt x="74" y="95"/>
                  </a:lnTo>
                  <a:lnTo>
                    <a:pt x="66" y="92"/>
                  </a:lnTo>
                  <a:lnTo>
                    <a:pt x="66"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grpSp>
        <p:nvGrpSpPr>
          <p:cNvPr id="105" name="Group 104"/>
          <p:cNvGrpSpPr>
            <a:grpSpLocks noChangeAspect="1"/>
          </p:cNvGrpSpPr>
          <p:nvPr/>
        </p:nvGrpSpPr>
        <p:grpSpPr>
          <a:xfrm>
            <a:off x="2719578" y="3208875"/>
            <a:ext cx="304299" cy="341581"/>
            <a:chOff x="3665538" y="5457825"/>
            <a:chExt cx="479425" cy="538163"/>
          </a:xfrm>
          <a:solidFill>
            <a:srgbClr val="FFFFFF"/>
          </a:solidFill>
        </p:grpSpPr>
        <p:sp>
          <p:nvSpPr>
            <p:cNvPr id="106" name="Freeform 184"/>
            <p:cNvSpPr>
              <a:spLocks/>
            </p:cNvSpPr>
            <p:nvPr/>
          </p:nvSpPr>
          <p:spPr bwMode="auto">
            <a:xfrm>
              <a:off x="3665538" y="5534025"/>
              <a:ext cx="385763" cy="461963"/>
            </a:xfrm>
            <a:custGeom>
              <a:avLst/>
              <a:gdLst>
                <a:gd name="T0" fmla="*/ 433 w 486"/>
                <a:gd name="T1" fmla="*/ 341 h 583"/>
                <a:gd name="T2" fmla="*/ 421 w 486"/>
                <a:gd name="T3" fmla="*/ 352 h 583"/>
                <a:gd name="T4" fmla="*/ 65 w 486"/>
                <a:gd name="T5" fmla="*/ 518 h 583"/>
                <a:gd name="T6" fmla="*/ 65 w 486"/>
                <a:gd name="T7" fmla="*/ 232 h 583"/>
                <a:gd name="T8" fmla="*/ 71 w 486"/>
                <a:gd name="T9" fmla="*/ 212 h 583"/>
                <a:gd name="T10" fmla="*/ 81 w 486"/>
                <a:gd name="T11" fmla="*/ 201 h 583"/>
                <a:gd name="T12" fmla="*/ 93 w 486"/>
                <a:gd name="T13" fmla="*/ 197 h 583"/>
                <a:gd name="T14" fmla="*/ 102 w 486"/>
                <a:gd name="T15" fmla="*/ 196 h 583"/>
                <a:gd name="T16" fmla="*/ 188 w 486"/>
                <a:gd name="T17" fmla="*/ 196 h 583"/>
                <a:gd name="T18" fmla="*/ 193 w 486"/>
                <a:gd name="T19" fmla="*/ 194 h 583"/>
                <a:gd name="T20" fmla="*/ 196 w 486"/>
                <a:gd name="T21" fmla="*/ 189 h 583"/>
                <a:gd name="T22" fmla="*/ 196 w 486"/>
                <a:gd name="T23" fmla="*/ 103 h 583"/>
                <a:gd name="T24" fmla="*/ 196 w 486"/>
                <a:gd name="T25" fmla="*/ 95 h 583"/>
                <a:gd name="T26" fmla="*/ 200 w 486"/>
                <a:gd name="T27" fmla="*/ 81 h 583"/>
                <a:gd name="T28" fmla="*/ 212 w 486"/>
                <a:gd name="T29" fmla="*/ 70 h 583"/>
                <a:gd name="T30" fmla="*/ 234 w 486"/>
                <a:gd name="T31" fmla="*/ 65 h 583"/>
                <a:gd name="T32" fmla="*/ 356 w 486"/>
                <a:gd name="T33" fmla="*/ 0 h 583"/>
                <a:gd name="T34" fmla="*/ 208 w 486"/>
                <a:gd name="T35" fmla="*/ 0 h 583"/>
                <a:gd name="T36" fmla="*/ 191 w 486"/>
                <a:gd name="T37" fmla="*/ 3 h 583"/>
                <a:gd name="T38" fmla="*/ 155 w 486"/>
                <a:gd name="T39" fmla="*/ 17 h 583"/>
                <a:gd name="T40" fmla="*/ 142 w 486"/>
                <a:gd name="T41" fmla="*/ 27 h 583"/>
                <a:gd name="T42" fmla="*/ 27 w 486"/>
                <a:gd name="T43" fmla="*/ 143 h 583"/>
                <a:gd name="T44" fmla="*/ 17 w 486"/>
                <a:gd name="T45" fmla="*/ 157 h 583"/>
                <a:gd name="T46" fmla="*/ 2 w 486"/>
                <a:gd name="T47" fmla="*/ 190 h 583"/>
                <a:gd name="T48" fmla="*/ 0 w 486"/>
                <a:gd name="T49" fmla="*/ 208 h 583"/>
                <a:gd name="T50" fmla="*/ 0 w 486"/>
                <a:gd name="T51" fmla="*/ 561 h 583"/>
                <a:gd name="T52" fmla="*/ 2 w 486"/>
                <a:gd name="T53" fmla="*/ 569 h 583"/>
                <a:gd name="T54" fmla="*/ 14 w 486"/>
                <a:gd name="T55" fmla="*/ 581 h 583"/>
                <a:gd name="T56" fmla="*/ 22 w 486"/>
                <a:gd name="T57" fmla="*/ 583 h 583"/>
                <a:gd name="T58" fmla="*/ 464 w 486"/>
                <a:gd name="T59" fmla="*/ 583 h 583"/>
                <a:gd name="T60" fmla="*/ 472 w 486"/>
                <a:gd name="T61" fmla="*/ 581 h 583"/>
                <a:gd name="T62" fmla="*/ 484 w 486"/>
                <a:gd name="T63" fmla="*/ 569 h 583"/>
                <a:gd name="T64" fmla="*/ 486 w 486"/>
                <a:gd name="T65" fmla="*/ 561 h 583"/>
                <a:gd name="T66" fmla="*/ 466 w 486"/>
                <a:gd name="T67" fmla="*/ 304 h 583"/>
                <a:gd name="T68" fmla="*/ 452 w 486"/>
                <a:gd name="T69" fmla="*/ 321 h 583"/>
                <a:gd name="T70" fmla="*/ 433 w 486"/>
                <a:gd name="T71" fmla="*/ 34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6" h="583">
                  <a:moveTo>
                    <a:pt x="433" y="341"/>
                  </a:moveTo>
                  <a:lnTo>
                    <a:pt x="433" y="341"/>
                  </a:lnTo>
                  <a:lnTo>
                    <a:pt x="433" y="341"/>
                  </a:lnTo>
                  <a:lnTo>
                    <a:pt x="421" y="352"/>
                  </a:lnTo>
                  <a:lnTo>
                    <a:pt x="421" y="518"/>
                  </a:lnTo>
                  <a:lnTo>
                    <a:pt x="65" y="518"/>
                  </a:lnTo>
                  <a:lnTo>
                    <a:pt x="65" y="232"/>
                  </a:lnTo>
                  <a:lnTo>
                    <a:pt x="65" y="232"/>
                  </a:lnTo>
                  <a:lnTo>
                    <a:pt x="66" y="221"/>
                  </a:lnTo>
                  <a:lnTo>
                    <a:pt x="71" y="212"/>
                  </a:lnTo>
                  <a:lnTo>
                    <a:pt x="75" y="205"/>
                  </a:lnTo>
                  <a:lnTo>
                    <a:pt x="81" y="201"/>
                  </a:lnTo>
                  <a:lnTo>
                    <a:pt x="88" y="199"/>
                  </a:lnTo>
                  <a:lnTo>
                    <a:pt x="93" y="197"/>
                  </a:lnTo>
                  <a:lnTo>
                    <a:pt x="102" y="196"/>
                  </a:lnTo>
                  <a:lnTo>
                    <a:pt x="102" y="196"/>
                  </a:lnTo>
                  <a:lnTo>
                    <a:pt x="188" y="196"/>
                  </a:lnTo>
                  <a:lnTo>
                    <a:pt x="188" y="196"/>
                  </a:lnTo>
                  <a:lnTo>
                    <a:pt x="191" y="196"/>
                  </a:lnTo>
                  <a:lnTo>
                    <a:pt x="193" y="194"/>
                  </a:lnTo>
                  <a:lnTo>
                    <a:pt x="195" y="192"/>
                  </a:lnTo>
                  <a:lnTo>
                    <a:pt x="196" y="189"/>
                  </a:lnTo>
                  <a:lnTo>
                    <a:pt x="196" y="189"/>
                  </a:lnTo>
                  <a:lnTo>
                    <a:pt x="196" y="103"/>
                  </a:lnTo>
                  <a:lnTo>
                    <a:pt x="196" y="103"/>
                  </a:lnTo>
                  <a:lnTo>
                    <a:pt x="196" y="95"/>
                  </a:lnTo>
                  <a:lnTo>
                    <a:pt x="197" y="88"/>
                  </a:lnTo>
                  <a:lnTo>
                    <a:pt x="200" y="81"/>
                  </a:lnTo>
                  <a:lnTo>
                    <a:pt x="205" y="74"/>
                  </a:lnTo>
                  <a:lnTo>
                    <a:pt x="212" y="70"/>
                  </a:lnTo>
                  <a:lnTo>
                    <a:pt x="220" y="66"/>
                  </a:lnTo>
                  <a:lnTo>
                    <a:pt x="234" y="65"/>
                  </a:lnTo>
                  <a:lnTo>
                    <a:pt x="308" y="65"/>
                  </a:lnTo>
                  <a:lnTo>
                    <a:pt x="356" y="0"/>
                  </a:lnTo>
                  <a:lnTo>
                    <a:pt x="208" y="0"/>
                  </a:lnTo>
                  <a:lnTo>
                    <a:pt x="208" y="0"/>
                  </a:lnTo>
                  <a:lnTo>
                    <a:pt x="200" y="0"/>
                  </a:lnTo>
                  <a:lnTo>
                    <a:pt x="191" y="3"/>
                  </a:lnTo>
                  <a:lnTo>
                    <a:pt x="173" y="8"/>
                  </a:lnTo>
                  <a:lnTo>
                    <a:pt x="155" y="17"/>
                  </a:lnTo>
                  <a:lnTo>
                    <a:pt x="149" y="22"/>
                  </a:lnTo>
                  <a:lnTo>
                    <a:pt x="142" y="27"/>
                  </a:lnTo>
                  <a:lnTo>
                    <a:pt x="27" y="143"/>
                  </a:lnTo>
                  <a:lnTo>
                    <a:pt x="27" y="143"/>
                  </a:lnTo>
                  <a:lnTo>
                    <a:pt x="22" y="149"/>
                  </a:lnTo>
                  <a:lnTo>
                    <a:pt x="17" y="157"/>
                  </a:lnTo>
                  <a:lnTo>
                    <a:pt x="8" y="173"/>
                  </a:lnTo>
                  <a:lnTo>
                    <a:pt x="2" y="190"/>
                  </a:lnTo>
                  <a:lnTo>
                    <a:pt x="0" y="200"/>
                  </a:lnTo>
                  <a:lnTo>
                    <a:pt x="0" y="208"/>
                  </a:lnTo>
                  <a:lnTo>
                    <a:pt x="0" y="561"/>
                  </a:lnTo>
                  <a:lnTo>
                    <a:pt x="0" y="561"/>
                  </a:lnTo>
                  <a:lnTo>
                    <a:pt x="0" y="565"/>
                  </a:lnTo>
                  <a:lnTo>
                    <a:pt x="2" y="569"/>
                  </a:lnTo>
                  <a:lnTo>
                    <a:pt x="7" y="576"/>
                  </a:lnTo>
                  <a:lnTo>
                    <a:pt x="14" y="581"/>
                  </a:lnTo>
                  <a:lnTo>
                    <a:pt x="18" y="583"/>
                  </a:lnTo>
                  <a:lnTo>
                    <a:pt x="22" y="583"/>
                  </a:lnTo>
                  <a:lnTo>
                    <a:pt x="464" y="583"/>
                  </a:lnTo>
                  <a:lnTo>
                    <a:pt x="464" y="583"/>
                  </a:lnTo>
                  <a:lnTo>
                    <a:pt x="468" y="583"/>
                  </a:lnTo>
                  <a:lnTo>
                    <a:pt x="472" y="581"/>
                  </a:lnTo>
                  <a:lnTo>
                    <a:pt x="479" y="576"/>
                  </a:lnTo>
                  <a:lnTo>
                    <a:pt x="484" y="569"/>
                  </a:lnTo>
                  <a:lnTo>
                    <a:pt x="486" y="565"/>
                  </a:lnTo>
                  <a:lnTo>
                    <a:pt x="486" y="561"/>
                  </a:lnTo>
                  <a:lnTo>
                    <a:pt x="486" y="277"/>
                  </a:lnTo>
                  <a:lnTo>
                    <a:pt x="466" y="304"/>
                  </a:lnTo>
                  <a:lnTo>
                    <a:pt x="466" y="304"/>
                  </a:lnTo>
                  <a:lnTo>
                    <a:pt x="452" y="321"/>
                  </a:lnTo>
                  <a:lnTo>
                    <a:pt x="443" y="332"/>
                  </a:lnTo>
                  <a:lnTo>
                    <a:pt x="433" y="341"/>
                  </a:lnTo>
                  <a:lnTo>
                    <a:pt x="433" y="3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7" name="Freeform 185"/>
            <p:cNvSpPr>
              <a:spLocks/>
            </p:cNvSpPr>
            <p:nvPr/>
          </p:nvSpPr>
          <p:spPr bwMode="auto">
            <a:xfrm>
              <a:off x="3859213" y="5827713"/>
              <a:ext cx="34925" cy="38100"/>
            </a:xfrm>
            <a:custGeom>
              <a:avLst/>
              <a:gdLst>
                <a:gd name="T0" fmla="*/ 15 w 45"/>
                <a:gd name="T1" fmla="*/ 8 h 48"/>
                <a:gd name="T2" fmla="*/ 15 w 45"/>
                <a:gd name="T3" fmla="*/ 8 h 48"/>
                <a:gd name="T4" fmla="*/ 4 w 45"/>
                <a:gd name="T5" fmla="*/ 0 h 48"/>
                <a:gd name="T6" fmla="*/ 0 w 45"/>
                <a:gd name="T7" fmla="*/ 33 h 48"/>
                <a:gd name="T8" fmla="*/ 0 w 45"/>
                <a:gd name="T9" fmla="*/ 33 h 48"/>
                <a:gd name="T10" fmla="*/ 0 w 45"/>
                <a:gd name="T11" fmla="*/ 40 h 48"/>
                <a:gd name="T12" fmla="*/ 2 w 45"/>
                <a:gd name="T13" fmla="*/ 44 h 48"/>
                <a:gd name="T14" fmla="*/ 3 w 45"/>
                <a:gd name="T15" fmla="*/ 47 h 48"/>
                <a:gd name="T16" fmla="*/ 7 w 45"/>
                <a:gd name="T17" fmla="*/ 48 h 48"/>
                <a:gd name="T18" fmla="*/ 7 w 45"/>
                <a:gd name="T19" fmla="*/ 48 h 48"/>
                <a:gd name="T20" fmla="*/ 13 w 45"/>
                <a:gd name="T21" fmla="*/ 47 h 48"/>
                <a:gd name="T22" fmla="*/ 18 w 45"/>
                <a:gd name="T23" fmla="*/ 44 h 48"/>
                <a:gd name="T24" fmla="*/ 45 w 45"/>
                <a:gd name="T25" fmla="*/ 24 h 48"/>
                <a:gd name="T26" fmla="*/ 45 w 45"/>
                <a:gd name="T27" fmla="*/ 24 h 48"/>
                <a:gd name="T28" fmla="*/ 30 w 45"/>
                <a:gd name="T29" fmla="*/ 17 h 48"/>
                <a:gd name="T30" fmla="*/ 15 w 45"/>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8">
                  <a:moveTo>
                    <a:pt x="15" y="8"/>
                  </a:moveTo>
                  <a:lnTo>
                    <a:pt x="15" y="8"/>
                  </a:lnTo>
                  <a:lnTo>
                    <a:pt x="4" y="0"/>
                  </a:lnTo>
                  <a:lnTo>
                    <a:pt x="0" y="33"/>
                  </a:lnTo>
                  <a:lnTo>
                    <a:pt x="0" y="33"/>
                  </a:lnTo>
                  <a:lnTo>
                    <a:pt x="0" y="40"/>
                  </a:lnTo>
                  <a:lnTo>
                    <a:pt x="2" y="44"/>
                  </a:lnTo>
                  <a:lnTo>
                    <a:pt x="3" y="47"/>
                  </a:lnTo>
                  <a:lnTo>
                    <a:pt x="7" y="48"/>
                  </a:lnTo>
                  <a:lnTo>
                    <a:pt x="7" y="48"/>
                  </a:lnTo>
                  <a:lnTo>
                    <a:pt x="13" y="47"/>
                  </a:lnTo>
                  <a:lnTo>
                    <a:pt x="18" y="44"/>
                  </a:lnTo>
                  <a:lnTo>
                    <a:pt x="45" y="24"/>
                  </a:lnTo>
                  <a:lnTo>
                    <a:pt x="45" y="24"/>
                  </a:lnTo>
                  <a:lnTo>
                    <a:pt x="30" y="17"/>
                  </a:lnTo>
                  <a:lnTo>
                    <a:pt x="1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186"/>
            <p:cNvSpPr>
              <a:spLocks/>
            </p:cNvSpPr>
            <p:nvPr/>
          </p:nvSpPr>
          <p:spPr bwMode="auto">
            <a:xfrm>
              <a:off x="3859213" y="5683250"/>
              <a:ext cx="153988" cy="141288"/>
            </a:xfrm>
            <a:custGeom>
              <a:avLst/>
              <a:gdLst>
                <a:gd name="T0" fmla="*/ 84 w 196"/>
                <a:gd name="T1" fmla="*/ 178 h 178"/>
                <a:gd name="T2" fmla="*/ 84 w 196"/>
                <a:gd name="T3" fmla="*/ 178 h 178"/>
                <a:gd name="T4" fmla="*/ 94 w 196"/>
                <a:gd name="T5" fmla="*/ 176 h 178"/>
                <a:gd name="T6" fmla="*/ 105 w 196"/>
                <a:gd name="T7" fmla="*/ 175 h 178"/>
                <a:gd name="T8" fmla="*/ 105 w 196"/>
                <a:gd name="T9" fmla="*/ 175 h 178"/>
                <a:gd name="T10" fmla="*/ 112 w 196"/>
                <a:gd name="T11" fmla="*/ 172 h 178"/>
                <a:gd name="T12" fmla="*/ 120 w 196"/>
                <a:gd name="T13" fmla="*/ 168 h 178"/>
                <a:gd name="T14" fmla="*/ 127 w 196"/>
                <a:gd name="T15" fmla="*/ 164 h 178"/>
                <a:gd name="T16" fmla="*/ 132 w 196"/>
                <a:gd name="T17" fmla="*/ 159 h 178"/>
                <a:gd name="T18" fmla="*/ 167 w 196"/>
                <a:gd name="T19" fmla="*/ 128 h 178"/>
                <a:gd name="T20" fmla="*/ 167 w 196"/>
                <a:gd name="T21" fmla="*/ 128 h 178"/>
                <a:gd name="T22" fmla="*/ 178 w 196"/>
                <a:gd name="T23" fmla="*/ 116 h 178"/>
                <a:gd name="T24" fmla="*/ 178 w 196"/>
                <a:gd name="T25" fmla="*/ 116 h 178"/>
                <a:gd name="T26" fmla="*/ 194 w 196"/>
                <a:gd name="T27" fmla="*/ 95 h 178"/>
                <a:gd name="T28" fmla="*/ 194 w 196"/>
                <a:gd name="T29" fmla="*/ 95 h 178"/>
                <a:gd name="T30" fmla="*/ 196 w 196"/>
                <a:gd name="T31" fmla="*/ 94 h 178"/>
                <a:gd name="T32" fmla="*/ 196 w 196"/>
                <a:gd name="T33" fmla="*/ 94 h 178"/>
                <a:gd name="T34" fmla="*/ 181 w 196"/>
                <a:gd name="T35" fmla="*/ 94 h 178"/>
                <a:gd name="T36" fmla="*/ 181 w 196"/>
                <a:gd name="T37" fmla="*/ 94 h 178"/>
                <a:gd name="T38" fmla="*/ 178 w 196"/>
                <a:gd name="T39" fmla="*/ 94 h 178"/>
                <a:gd name="T40" fmla="*/ 178 w 196"/>
                <a:gd name="T41" fmla="*/ 94 h 178"/>
                <a:gd name="T42" fmla="*/ 178 w 196"/>
                <a:gd name="T43" fmla="*/ 94 h 178"/>
                <a:gd name="T44" fmla="*/ 159 w 196"/>
                <a:gd name="T45" fmla="*/ 90 h 178"/>
                <a:gd name="T46" fmla="*/ 140 w 196"/>
                <a:gd name="T47" fmla="*/ 83 h 178"/>
                <a:gd name="T48" fmla="*/ 120 w 196"/>
                <a:gd name="T49" fmla="*/ 75 h 178"/>
                <a:gd name="T50" fmla="*/ 100 w 196"/>
                <a:gd name="T51" fmla="*/ 64 h 178"/>
                <a:gd name="T52" fmla="*/ 96 w 196"/>
                <a:gd name="T53" fmla="*/ 62 h 178"/>
                <a:gd name="T54" fmla="*/ 96 w 196"/>
                <a:gd name="T55" fmla="*/ 62 h 178"/>
                <a:gd name="T56" fmla="*/ 96 w 196"/>
                <a:gd name="T57" fmla="*/ 62 h 178"/>
                <a:gd name="T58" fmla="*/ 77 w 196"/>
                <a:gd name="T59" fmla="*/ 50 h 178"/>
                <a:gd name="T60" fmla="*/ 59 w 196"/>
                <a:gd name="T61" fmla="*/ 36 h 178"/>
                <a:gd name="T62" fmla="*/ 45 w 196"/>
                <a:gd name="T63" fmla="*/ 21 h 178"/>
                <a:gd name="T64" fmla="*/ 32 w 196"/>
                <a:gd name="T65" fmla="*/ 6 h 178"/>
                <a:gd name="T66" fmla="*/ 32 w 196"/>
                <a:gd name="T67" fmla="*/ 6 h 178"/>
                <a:gd name="T68" fmla="*/ 27 w 196"/>
                <a:gd name="T69" fmla="*/ 0 h 178"/>
                <a:gd name="T70" fmla="*/ 27 w 196"/>
                <a:gd name="T71" fmla="*/ 0 h 178"/>
                <a:gd name="T72" fmla="*/ 19 w 196"/>
                <a:gd name="T73" fmla="*/ 19 h 178"/>
                <a:gd name="T74" fmla="*/ 14 w 196"/>
                <a:gd name="T75" fmla="*/ 38 h 178"/>
                <a:gd name="T76" fmla="*/ 1 w 196"/>
                <a:gd name="T77" fmla="*/ 82 h 178"/>
                <a:gd name="T78" fmla="*/ 1 w 196"/>
                <a:gd name="T79" fmla="*/ 82 h 178"/>
                <a:gd name="T80" fmla="*/ 0 w 196"/>
                <a:gd name="T81" fmla="*/ 90 h 178"/>
                <a:gd name="T82" fmla="*/ 0 w 196"/>
                <a:gd name="T83" fmla="*/ 98 h 178"/>
                <a:gd name="T84" fmla="*/ 0 w 196"/>
                <a:gd name="T85" fmla="*/ 108 h 178"/>
                <a:gd name="T86" fmla="*/ 3 w 196"/>
                <a:gd name="T87" fmla="*/ 116 h 178"/>
                <a:gd name="T88" fmla="*/ 3 w 196"/>
                <a:gd name="T89" fmla="*/ 116 h 178"/>
                <a:gd name="T90" fmla="*/ 7 w 196"/>
                <a:gd name="T91" fmla="*/ 129 h 178"/>
                <a:gd name="T92" fmla="*/ 14 w 196"/>
                <a:gd name="T93" fmla="*/ 141 h 178"/>
                <a:gd name="T94" fmla="*/ 23 w 196"/>
                <a:gd name="T95" fmla="*/ 151 h 178"/>
                <a:gd name="T96" fmla="*/ 34 w 196"/>
                <a:gd name="T97" fmla="*/ 159 h 178"/>
                <a:gd name="T98" fmla="*/ 49 w 196"/>
                <a:gd name="T99" fmla="*/ 168 h 178"/>
                <a:gd name="T100" fmla="*/ 49 w 196"/>
                <a:gd name="T101" fmla="*/ 168 h 178"/>
                <a:gd name="T102" fmla="*/ 57 w 196"/>
                <a:gd name="T103" fmla="*/ 172 h 178"/>
                <a:gd name="T104" fmla="*/ 66 w 196"/>
                <a:gd name="T105" fmla="*/ 175 h 178"/>
                <a:gd name="T106" fmla="*/ 74 w 196"/>
                <a:gd name="T107" fmla="*/ 176 h 178"/>
                <a:gd name="T108" fmla="*/ 84 w 196"/>
                <a:gd name="T109" fmla="*/ 178 h 178"/>
                <a:gd name="T110" fmla="*/ 84 w 196"/>
                <a:gd name="T111"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178">
                  <a:moveTo>
                    <a:pt x="84" y="178"/>
                  </a:moveTo>
                  <a:lnTo>
                    <a:pt x="84" y="178"/>
                  </a:lnTo>
                  <a:lnTo>
                    <a:pt x="94" y="176"/>
                  </a:lnTo>
                  <a:lnTo>
                    <a:pt x="105" y="175"/>
                  </a:lnTo>
                  <a:lnTo>
                    <a:pt x="105" y="175"/>
                  </a:lnTo>
                  <a:lnTo>
                    <a:pt x="112" y="172"/>
                  </a:lnTo>
                  <a:lnTo>
                    <a:pt x="120" y="168"/>
                  </a:lnTo>
                  <a:lnTo>
                    <a:pt x="127" y="164"/>
                  </a:lnTo>
                  <a:lnTo>
                    <a:pt x="132" y="159"/>
                  </a:lnTo>
                  <a:lnTo>
                    <a:pt x="167" y="128"/>
                  </a:lnTo>
                  <a:lnTo>
                    <a:pt x="167" y="128"/>
                  </a:lnTo>
                  <a:lnTo>
                    <a:pt x="178" y="116"/>
                  </a:lnTo>
                  <a:lnTo>
                    <a:pt x="178" y="116"/>
                  </a:lnTo>
                  <a:lnTo>
                    <a:pt x="194" y="95"/>
                  </a:lnTo>
                  <a:lnTo>
                    <a:pt x="194" y="95"/>
                  </a:lnTo>
                  <a:lnTo>
                    <a:pt x="196" y="94"/>
                  </a:lnTo>
                  <a:lnTo>
                    <a:pt x="196" y="94"/>
                  </a:lnTo>
                  <a:lnTo>
                    <a:pt x="181" y="94"/>
                  </a:lnTo>
                  <a:lnTo>
                    <a:pt x="181" y="94"/>
                  </a:lnTo>
                  <a:lnTo>
                    <a:pt x="178" y="94"/>
                  </a:lnTo>
                  <a:lnTo>
                    <a:pt x="178" y="94"/>
                  </a:lnTo>
                  <a:lnTo>
                    <a:pt x="178" y="94"/>
                  </a:lnTo>
                  <a:lnTo>
                    <a:pt x="159" y="90"/>
                  </a:lnTo>
                  <a:lnTo>
                    <a:pt x="140" y="83"/>
                  </a:lnTo>
                  <a:lnTo>
                    <a:pt x="120" y="75"/>
                  </a:lnTo>
                  <a:lnTo>
                    <a:pt x="100" y="64"/>
                  </a:lnTo>
                  <a:lnTo>
                    <a:pt x="96" y="62"/>
                  </a:lnTo>
                  <a:lnTo>
                    <a:pt x="96" y="62"/>
                  </a:lnTo>
                  <a:lnTo>
                    <a:pt x="96" y="62"/>
                  </a:lnTo>
                  <a:lnTo>
                    <a:pt x="77" y="50"/>
                  </a:lnTo>
                  <a:lnTo>
                    <a:pt x="59" y="36"/>
                  </a:lnTo>
                  <a:lnTo>
                    <a:pt x="45" y="21"/>
                  </a:lnTo>
                  <a:lnTo>
                    <a:pt x="32" y="6"/>
                  </a:lnTo>
                  <a:lnTo>
                    <a:pt x="32" y="6"/>
                  </a:lnTo>
                  <a:lnTo>
                    <a:pt x="27" y="0"/>
                  </a:lnTo>
                  <a:lnTo>
                    <a:pt x="27" y="0"/>
                  </a:lnTo>
                  <a:lnTo>
                    <a:pt x="19" y="19"/>
                  </a:lnTo>
                  <a:lnTo>
                    <a:pt x="14" y="38"/>
                  </a:lnTo>
                  <a:lnTo>
                    <a:pt x="1" y="82"/>
                  </a:lnTo>
                  <a:lnTo>
                    <a:pt x="1" y="82"/>
                  </a:lnTo>
                  <a:lnTo>
                    <a:pt x="0" y="90"/>
                  </a:lnTo>
                  <a:lnTo>
                    <a:pt x="0" y="98"/>
                  </a:lnTo>
                  <a:lnTo>
                    <a:pt x="0" y="108"/>
                  </a:lnTo>
                  <a:lnTo>
                    <a:pt x="3" y="116"/>
                  </a:lnTo>
                  <a:lnTo>
                    <a:pt x="3" y="116"/>
                  </a:lnTo>
                  <a:lnTo>
                    <a:pt x="7" y="129"/>
                  </a:lnTo>
                  <a:lnTo>
                    <a:pt x="14" y="141"/>
                  </a:lnTo>
                  <a:lnTo>
                    <a:pt x="23" y="151"/>
                  </a:lnTo>
                  <a:lnTo>
                    <a:pt x="34" y="159"/>
                  </a:lnTo>
                  <a:lnTo>
                    <a:pt x="49" y="168"/>
                  </a:lnTo>
                  <a:lnTo>
                    <a:pt x="49" y="168"/>
                  </a:lnTo>
                  <a:lnTo>
                    <a:pt x="57" y="172"/>
                  </a:lnTo>
                  <a:lnTo>
                    <a:pt x="66" y="175"/>
                  </a:lnTo>
                  <a:lnTo>
                    <a:pt x="74" y="176"/>
                  </a:lnTo>
                  <a:lnTo>
                    <a:pt x="84" y="178"/>
                  </a:lnTo>
                  <a:lnTo>
                    <a:pt x="8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187"/>
            <p:cNvSpPr>
              <a:spLocks/>
            </p:cNvSpPr>
            <p:nvPr/>
          </p:nvSpPr>
          <p:spPr bwMode="auto">
            <a:xfrm>
              <a:off x="3897313" y="5457825"/>
              <a:ext cx="247650" cy="273050"/>
            </a:xfrm>
            <a:custGeom>
              <a:avLst/>
              <a:gdLst>
                <a:gd name="T0" fmla="*/ 251 w 311"/>
                <a:gd name="T1" fmla="*/ 57 h 345"/>
                <a:gd name="T2" fmla="*/ 260 w 311"/>
                <a:gd name="T3" fmla="*/ 42 h 345"/>
                <a:gd name="T4" fmla="*/ 263 w 311"/>
                <a:gd name="T5" fmla="*/ 31 h 345"/>
                <a:gd name="T6" fmla="*/ 263 w 311"/>
                <a:gd name="T7" fmla="*/ 20 h 345"/>
                <a:gd name="T8" fmla="*/ 258 w 311"/>
                <a:gd name="T9" fmla="*/ 11 h 345"/>
                <a:gd name="T10" fmla="*/ 249 w 311"/>
                <a:gd name="T11" fmla="*/ 4 h 345"/>
                <a:gd name="T12" fmla="*/ 243 w 311"/>
                <a:gd name="T13" fmla="*/ 2 h 345"/>
                <a:gd name="T14" fmla="*/ 236 w 311"/>
                <a:gd name="T15" fmla="*/ 0 h 345"/>
                <a:gd name="T16" fmla="*/ 222 w 311"/>
                <a:gd name="T17" fmla="*/ 4 h 345"/>
                <a:gd name="T18" fmla="*/ 212 w 311"/>
                <a:gd name="T19" fmla="*/ 14 h 345"/>
                <a:gd name="T20" fmla="*/ 202 w 311"/>
                <a:gd name="T21" fmla="*/ 30 h 345"/>
                <a:gd name="T22" fmla="*/ 191 w 311"/>
                <a:gd name="T23" fmla="*/ 30 h 345"/>
                <a:gd name="T24" fmla="*/ 164 w 311"/>
                <a:gd name="T25" fmla="*/ 35 h 345"/>
                <a:gd name="T26" fmla="*/ 148 w 311"/>
                <a:gd name="T27" fmla="*/ 47 h 345"/>
                <a:gd name="T28" fmla="*/ 108 w 311"/>
                <a:gd name="T29" fmla="*/ 97 h 345"/>
                <a:gd name="T30" fmla="*/ 12 w 311"/>
                <a:gd name="T31" fmla="*/ 223 h 345"/>
                <a:gd name="T32" fmla="*/ 0 w 311"/>
                <a:gd name="T33" fmla="*/ 240 h 345"/>
                <a:gd name="T34" fmla="*/ 0 w 311"/>
                <a:gd name="T35" fmla="*/ 246 h 345"/>
                <a:gd name="T36" fmla="*/ 0 w 311"/>
                <a:gd name="T37" fmla="*/ 251 h 345"/>
                <a:gd name="T38" fmla="*/ 5 w 311"/>
                <a:gd name="T39" fmla="*/ 263 h 345"/>
                <a:gd name="T40" fmla="*/ 11 w 311"/>
                <a:gd name="T41" fmla="*/ 271 h 345"/>
                <a:gd name="T42" fmla="*/ 35 w 311"/>
                <a:gd name="T43" fmla="*/ 297 h 345"/>
                <a:gd name="T44" fmla="*/ 67 w 311"/>
                <a:gd name="T45" fmla="*/ 320 h 345"/>
                <a:gd name="T46" fmla="*/ 67 w 311"/>
                <a:gd name="T47" fmla="*/ 320 h 345"/>
                <a:gd name="T48" fmla="*/ 98 w 311"/>
                <a:gd name="T49" fmla="*/ 335 h 345"/>
                <a:gd name="T50" fmla="*/ 128 w 311"/>
                <a:gd name="T51" fmla="*/ 343 h 345"/>
                <a:gd name="T52" fmla="*/ 139 w 311"/>
                <a:gd name="T53" fmla="*/ 344 h 345"/>
                <a:gd name="T54" fmla="*/ 147 w 311"/>
                <a:gd name="T55" fmla="*/ 345 h 345"/>
                <a:gd name="T56" fmla="*/ 156 w 311"/>
                <a:gd name="T57" fmla="*/ 344 h 345"/>
                <a:gd name="T58" fmla="*/ 164 w 311"/>
                <a:gd name="T59" fmla="*/ 343 h 345"/>
                <a:gd name="T60" fmla="*/ 170 w 311"/>
                <a:gd name="T61" fmla="*/ 339 h 345"/>
                <a:gd name="T62" fmla="*/ 193 w 311"/>
                <a:gd name="T63" fmla="*/ 286 h 345"/>
                <a:gd name="T64" fmla="*/ 262 w 311"/>
                <a:gd name="T65" fmla="*/ 120 h 345"/>
                <a:gd name="T66" fmla="*/ 266 w 311"/>
                <a:gd name="T67" fmla="*/ 97 h 345"/>
                <a:gd name="T68" fmla="*/ 271 w 311"/>
                <a:gd name="T69" fmla="*/ 100 h 345"/>
                <a:gd name="T70" fmla="*/ 278 w 311"/>
                <a:gd name="T71" fmla="*/ 107 h 345"/>
                <a:gd name="T72" fmla="*/ 283 w 311"/>
                <a:gd name="T73" fmla="*/ 116 h 345"/>
                <a:gd name="T74" fmla="*/ 284 w 311"/>
                <a:gd name="T75" fmla="*/ 127 h 345"/>
                <a:gd name="T76" fmla="*/ 282 w 311"/>
                <a:gd name="T77" fmla="*/ 138 h 345"/>
                <a:gd name="T78" fmla="*/ 244 w 311"/>
                <a:gd name="T79" fmla="*/ 231 h 345"/>
                <a:gd name="T80" fmla="*/ 239 w 311"/>
                <a:gd name="T81" fmla="*/ 231 h 345"/>
                <a:gd name="T82" fmla="*/ 227 w 311"/>
                <a:gd name="T83" fmla="*/ 234 h 345"/>
                <a:gd name="T84" fmla="*/ 217 w 311"/>
                <a:gd name="T85" fmla="*/ 244 h 345"/>
                <a:gd name="T86" fmla="*/ 209 w 311"/>
                <a:gd name="T87" fmla="*/ 265 h 345"/>
                <a:gd name="T88" fmla="*/ 206 w 311"/>
                <a:gd name="T89" fmla="*/ 274 h 345"/>
                <a:gd name="T90" fmla="*/ 209 w 311"/>
                <a:gd name="T91" fmla="*/ 283 h 345"/>
                <a:gd name="T92" fmla="*/ 213 w 311"/>
                <a:gd name="T93" fmla="*/ 290 h 345"/>
                <a:gd name="T94" fmla="*/ 221 w 311"/>
                <a:gd name="T95" fmla="*/ 296 h 345"/>
                <a:gd name="T96" fmla="*/ 225 w 311"/>
                <a:gd name="T97" fmla="*/ 297 h 345"/>
                <a:gd name="T98" fmla="*/ 231 w 311"/>
                <a:gd name="T99" fmla="*/ 298 h 345"/>
                <a:gd name="T100" fmla="*/ 240 w 311"/>
                <a:gd name="T101" fmla="*/ 296 h 345"/>
                <a:gd name="T102" fmla="*/ 249 w 311"/>
                <a:gd name="T103" fmla="*/ 287 h 345"/>
                <a:gd name="T104" fmla="*/ 252 w 311"/>
                <a:gd name="T105" fmla="*/ 283 h 345"/>
                <a:gd name="T106" fmla="*/ 307 w 311"/>
                <a:gd name="T107" fmla="*/ 147 h 345"/>
                <a:gd name="T108" fmla="*/ 311 w 311"/>
                <a:gd name="T109" fmla="*/ 127 h 345"/>
                <a:gd name="T110" fmla="*/ 309 w 311"/>
                <a:gd name="T111" fmla="*/ 107 h 345"/>
                <a:gd name="T112" fmla="*/ 299 w 311"/>
                <a:gd name="T113" fmla="*/ 89 h 345"/>
                <a:gd name="T114" fmla="*/ 284 w 311"/>
                <a:gd name="T115" fmla="*/ 7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345">
                  <a:moveTo>
                    <a:pt x="284" y="76"/>
                  </a:moveTo>
                  <a:lnTo>
                    <a:pt x="251" y="57"/>
                  </a:lnTo>
                  <a:lnTo>
                    <a:pt x="260" y="42"/>
                  </a:lnTo>
                  <a:lnTo>
                    <a:pt x="260" y="42"/>
                  </a:lnTo>
                  <a:lnTo>
                    <a:pt x="262" y="37"/>
                  </a:lnTo>
                  <a:lnTo>
                    <a:pt x="263" y="31"/>
                  </a:lnTo>
                  <a:lnTo>
                    <a:pt x="263" y="26"/>
                  </a:lnTo>
                  <a:lnTo>
                    <a:pt x="263" y="20"/>
                  </a:lnTo>
                  <a:lnTo>
                    <a:pt x="260" y="16"/>
                  </a:lnTo>
                  <a:lnTo>
                    <a:pt x="258" y="11"/>
                  </a:lnTo>
                  <a:lnTo>
                    <a:pt x="255" y="7"/>
                  </a:lnTo>
                  <a:lnTo>
                    <a:pt x="249" y="4"/>
                  </a:lnTo>
                  <a:lnTo>
                    <a:pt x="249" y="4"/>
                  </a:lnTo>
                  <a:lnTo>
                    <a:pt x="243" y="2"/>
                  </a:lnTo>
                  <a:lnTo>
                    <a:pt x="236" y="0"/>
                  </a:lnTo>
                  <a:lnTo>
                    <a:pt x="236" y="0"/>
                  </a:lnTo>
                  <a:lnTo>
                    <a:pt x="229" y="2"/>
                  </a:lnTo>
                  <a:lnTo>
                    <a:pt x="222" y="4"/>
                  </a:lnTo>
                  <a:lnTo>
                    <a:pt x="217" y="8"/>
                  </a:lnTo>
                  <a:lnTo>
                    <a:pt x="212" y="14"/>
                  </a:lnTo>
                  <a:lnTo>
                    <a:pt x="202" y="30"/>
                  </a:lnTo>
                  <a:lnTo>
                    <a:pt x="202" y="30"/>
                  </a:lnTo>
                  <a:lnTo>
                    <a:pt x="191" y="30"/>
                  </a:lnTo>
                  <a:lnTo>
                    <a:pt x="191" y="30"/>
                  </a:lnTo>
                  <a:lnTo>
                    <a:pt x="178" y="31"/>
                  </a:lnTo>
                  <a:lnTo>
                    <a:pt x="164" y="35"/>
                  </a:lnTo>
                  <a:lnTo>
                    <a:pt x="152" y="42"/>
                  </a:lnTo>
                  <a:lnTo>
                    <a:pt x="148" y="47"/>
                  </a:lnTo>
                  <a:lnTo>
                    <a:pt x="143" y="51"/>
                  </a:lnTo>
                  <a:lnTo>
                    <a:pt x="108" y="97"/>
                  </a:lnTo>
                  <a:lnTo>
                    <a:pt x="59" y="162"/>
                  </a:lnTo>
                  <a:lnTo>
                    <a:pt x="12" y="223"/>
                  </a:lnTo>
                  <a:lnTo>
                    <a:pt x="12" y="223"/>
                  </a:lnTo>
                  <a:lnTo>
                    <a:pt x="0" y="240"/>
                  </a:lnTo>
                  <a:lnTo>
                    <a:pt x="0" y="240"/>
                  </a:lnTo>
                  <a:lnTo>
                    <a:pt x="0" y="246"/>
                  </a:lnTo>
                  <a:lnTo>
                    <a:pt x="0" y="246"/>
                  </a:lnTo>
                  <a:lnTo>
                    <a:pt x="0" y="251"/>
                  </a:lnTo>
                  <a:lnTo>
                    <a:pt x="3" y="256"/>
                  </a:lnTo>
                  <a:lnTo>
                    <a:pt x="5" y="263"/>
                  </a:lnTo>
                  <a:lnTo>
                    <a:pt x="11" y="271"/>
                  </a:lnTo>
                  <a:lnTo>
                    <a:pt x="11" y="271"/>
                  </a:lnTo>
                  <a:lnTo>
                    <a:pt x="22" y="283"/>
                  </a:lnTo>
                  <a:lnTo>
                    <a:pt x="35" y="297"/>
                  </a:lnTo>
                  <a:lnTo>
                    <a:pt x="50" y="309"/>
                  </a:lnTo>
                  <a:lnTo>
                    <a:pt x="67" y="320"/>
                  </a:lnTo>
                  <a:lnTo>
                    <a:pt x="67" y="320"/>
                  </a:lnTo>
                  <a:lnTo>
                    <a:pt x="67" y="320"/>
                  </a:lnTo>
                  <a:lnTo>
                    <a:pt x="84" y="328"/>
                  </a:lnTo>
                  <a:lnTo>
                    <a:pt x="98" y="335"/>
                  </a:lnTo>
                  <a:lnTo>
                    <a:pt x="113" y="340"/>
                  </a:lnTo>
                  <a:lnTo>
                    <a:pt x="128" y="343"/>
                  </a:lnTo>
                  <a:lnTo>
                    <a:pt x="128" y="343"/>
                  </a:lnTo>
                  <a:lnTo>
                    <a:pt x="139" y="344"/>
                  </a:lnTo>
                  <a:lnTo>
                    <a:pt x="139" y="344"/>
                  </a:lnTo>
                  <a:lnTo>
                    <a:pt x="147" y="345"/>
                  </a:lnTo>
                  <a:lnTo>
                    <a:pt x="147" y="345"/>
                  </a:lnTo>
                  <a:lnTo>
                    <a:pt x="156" y="344"/>
                  </a:lnTo>
                  <a:lnTo>
                    <a:pt x="156" y="344"/>
                  </a:lnTo>
                  <a:lnTo>
                    <a:pt x="164" y="343"/>
                  </a:lnTo>
                  <a:lnTo>
                    <a:pt x="170" y="339"/>
                  </a:lnTo>
                  <a:lnTo>
                    <a:pt x="170" y="339"/>
                  </a:lnTo>
                  <a:lnTo>
                    <a:pt x="179" y="320"/>
                  </a:lnTo>
                  <a:lnTo>
                    <a:pt x="193" y="286"/>
                  </a:lnTo>
                  <a:lnTo>
                    <a:pt x="262" y="120"/>
                  </a:lnTo>
                  <a:lnTo>
                    <a:pt x="262" y="120"/>
                  </a:lnTo>
                  <a:lnTo>
                    <a:pt x="264" y="109"/>
                  </a:lnTo>
                  <a:lnTo>
                    <a:pt x="266" y="97"/>
                  </a:lnTo>
                  <a:lnTo>
                    <a:pt x="271" y="100"/>
                  </a:lnTo>
                  <a:lnTo>
                    <a:pt x="271" y="100"/>
                  </a:lnTo>
                  <a:lnTo>
                    <a:pt x="275" y="103"/>
                  </a:lnTo>
                  <a:lnTo>
                    <a:pt x="278" y="107"/>
                  </a:lnTo>
                  <a:lnTo>
                    <a:pt x="280" y="111"/>
                  </a:lnTo>
                  <a:lnTo>
                    <a:pt x="283" y="116"/>
                  </a:lnTo>
                  <a:lnTo>
                    <a:pt x="284" y="122"/>
                  </a:lnTo>
                  <a:lnTo>
                    <a:pt x="284" y="127"/>
                  </a:lnTo>
                  <a:lnTo>
                    <a:pt x="283" y="132"/>
                  </a:lnTo>
                  <a:lnTo>
                    <a:pt x="282" y="138"/>
                  </a:lnTo>
                  <a:lnTo>
                    <a:pt x="244" y="231"/>
                  </a:lnTo>
                  <a:lnTo>
                    <a:pt x="244" y="231"/>
                  </a:lnTo>
                  <a:lnTo>
                    <a:pt x="239" y="231"/>
                  </a:lnTo>
                  <a:lnTo>
                    <a:pt x="239" y="231"/>
                  </a:lnTo>
                  <a:lnTo>
                    <a:pt x="232" y="231"/>
                  </a:lnTo>
                  <a:lnTo>
                    <a:pt x="227" y="234"/>
                  </a:lnTo>
                  <a:lnTo>
                    <a:pt x="221" y="239"/>
                  </a:lnTo>
                  <a:lnTo>
                    <a:pt x="217" y="244"/>
                  </a:lnTo>
                  <a:lnTo>
                    <a:pt x="209" y="265"/>
                  </a:lnTo>
                  <a:lnTo>
                    <a:pt x="209" y="265"/>
                  </a:lnTo>
                  <a:lnTo>
                    <a:pt x="208" y="270"/>
                  </a:lnTo>
                  <a:lnTo>
                    <a:pt x="206" y="274"/>
                  </a:lnTo>
                  <a:lnTo>
                    <a:pt x="208" y="278"/>
                  </a:lnTo>
                  <a:lnTo>
                    <a:pt x="209" y="283"/>
                  </a:lnTo>
                  <a:lnTo>
                    <a:pt x="210" y="287"/>
                  </a:lnTo>
                  <a:lnTo>
                    <a:pt x="213" y="290"/>
                  </a:lnTo>
                  <a:lnTo>
                    <a:pt x="217" y="293"/>
                  </a:lnTo>
                  <a:lnTo>
                    <a:pt x="221" y="296"/>
                  </a:lnTo>
                  <a:lnTo>
                    <a:pt x="221" y="296"/>
                  </a:lnTo>
                  <a:lnTo>
                    <a:pt x="225" y="297"/>
                  </a:lnTo>
                  <a:lnTo>
                    <a:pt x="231" y="298"/>
                  </a:lnTo>
                  <a:lnTo>
                    <a:pt x="231" y="298"/>
                  </a:lnTo>
                  <a:lnTo>
                    <a:pt x="236" y="297"/>
                  </a:lnTo>
                  <a:lnTo>
                    <a:pt x="240" y="296"/>
                  </a:lnTo>
                  <a:lnTo>
                    <a:pt x="245" y="291"/>
                  </a:lnTo>
                  <a:lnTo>
                    <a:pt x="249" y="287"/>
                  </a:lnTo>
                  <a:lnTo>
                    <a:pt x="249" y="287"/>
                  </a:lnTo>
                  <a:lnTo>
                    <a:pt x="252" y="283"/>
                  </a:lnTo>
                  <a:lnTo>
                    <a:pt x="307" y="147"/>
                  </a:lnTo>
                  <a:lnTo>
                    <a:pt x="307" y="147"/>
                  </a:lnTo>
                  <a:lnTo>
                    <a:pt x="310" y="138"/>
                  </a:lnTo>
                  <a:lnTo>
                    <a:pt x="311" y="127"/>
                  </a:lnTo>
                  <a:lnTo>
                    <a:pt x="311" y="118"/>
                  </a:lnTo>
                  <a:lnTo>
                    <a:pt x="309" y="107"/>
                  </a:lnTo>
                  <a:lnTo>
                    <a:pt x="305" y="97"/>
                  </a:lnTo>
                  <a:lnTo>
                    <a:pt x="299" y="89"/>
                  </a:lnTo>
                  <a:lnTo>
                    <a:pt x="293" y="83"/>
                  </a:lnTo>
                  <a:lnTo>
                    <a:pt x="284" y="76"/>
                  </a:lnTo>
                  <a:lnTo>
                    <a:pt x="2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Tree>
    <p:extLst>
      <p:ext uri="{BB962C8B-B14F-4D97-AF65-F5344CB8AC3E}">
        <p14:creationId xmlns:p14="http://schemas.microsoft.com/office/powerpoint/2010/main" val="281999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flipH="1">
            <a:off x="55983" y="790196"/>
            <a:ext cx="9052779" cy="3787127"/>
            <a:chOff x="2286000" y="2320926"/>
            <a:chExt cx="7620000" cy="3884612"/>
          </a:xfrm>
          <a:solidFill>
            <a:schemeClr val="bg2">
              <a:lumMod val="95000"/>
            </a:schemeClr>
          </a:solidFill>
        </p:grpSpPr>
        <p:sp>
          <p:nvSpPr>
            <p:cNvPr id="43" name="Freeform 6"/>
            <p:cNvSpPr>
              <a:spLocks noEditPoints="1"/>
            </p:cNvSpPr>
            <p:nvPr/>
          </p:nvSpPr>
          <p:spPr bwMode="auto">
            <a:xfrm>
              <a:off x="4054475" y="3709988"/>
              <a:ext cx="1030288" cy="2493963"/>
            </a:xfrm>
            <a:custGeom>
              <a:avLst/>
              <a:gdLst>
                <a:gd name="T0" fmla="*/ 245 w 649"/>
                <a:gd name="T1" fmla="*/ 35 h 1571"/>
                <a:gd name="T2" fmla="*/ 38 w 649"/>
                <a:gd name="T3" fmla="*/ 55 h 1571"/>
                <a:gd name="T4" fmla="*/ 298 w 649"/>
                <a:gd name="T5" fmla="*/ 1539 h 1571"/>
                <a:gd name="T6" fmla="*/ 608 w 649"/>
                <a:gd name="T7" fmla="*/ 1539 h 1571"/>
                <a:gd name="T8" fmla="*/ 245 w 649"/>
                <a:gd name="T9" fmla="*/ 35 h 1571"/>
                <a:gd name="T10" fmla="*/ 269 w 649"/>
                <a:gd name="T11" fmla="*/ 0 h 1571"/>
                <a:gd name="T12" fmla="*/ 649 w 649"/>
                <a:gd name="T13" fmla="*/ 1571 h 1571"/>
                <a:gd name="T14" fmla="*/ 271 w 649"/>
                <a:gd name="T15" fmla="*/ 1571 h 1571"/>
                <a:gd name="T16" fmla="*/ 0 w 649"/>
                <a:gd name="T17" fmla="*/ 26 h 1571"/>
                <a:gd name="T18" fmla="*/ 269 w 649"/>
                <a:gd name="T1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9" h="1571">
                  <a:moveTo>
                    <a:pt x="245" y="35"/>
                  </a:moveTo>
                  <a:lnTo>
                    <a:pt x="38" y="55"/>
                  </a:lnTo>
                  <a:lnTo>
                    <a:pt x="298" y="1539"/>
                  </a:lnTo>
                  <a:lnTo>
                    <a:pt x="608" y="1539"/>
                  </a:lnTo>
                  <a:lnTo>
                    <a:pt x="245" y="35"/>
                  </a:lnTo>
                  <a:close/>
                  <a:moveTo>
                    <a:pt x="269" y="0"/>
                  </a:moveTo>
                  <a:lnTo>
                    <a:pt x="649" y="1571"/>
                  </a:lnTo>
                  <a:lnTo>
                    <a:pt x="271" y="1571"/>
                  </a:lnTo>
                  <a:lnTo>
                    <a:pt x="0" y="2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noEditPoints="1"/>
            </p:cNvSpPr>
            <p:nvPr/>
          </p:nvSpPr>
          <p:spPr bwMode="auto">
            <a:xfrm>
              <a:off x="4535488" y="3659188"/>
              <a:ext cx="1230313" cy="2544763"/>
            </a:xfrm>
            <a:custGeom>
              <a:avLst/>
              <a:gdLst>
                <a:gd name="T0" fmla="*/ 254 w 775"/>
                <a:gd name="T1" fmla="*/ 35 h 1603"/>
                <a:gd name="T2" fmla="*/ 40 w 775"/>
                <a:gd name="T3" fmla="*/ 57 h 1603"/>
                <a:gd name="T4" fmla="*/ 416 w 775"/>
                <a:gd name="T5" fmla="*/ 1571 h 1603"/>
                <a:gd name="T6" fmla="*/ 731 w 775"/>
                <a:gd name="T7" fmla="*/ 1571 h 1603"/>
                <a:gd name="T8" fmla="*/ 254 w 775"/>
                <a:gd name="T9" fmla="*/ 35 h 1603"/>
                <a:gd name="T10" fmla="*/ 276 w 775"/>
                <a:gd name="T11" fmla="*/ 0 h 1603"/>
                <a:gd name="T12" fmla="*/ 775 w 775"/>
                <a:gd name="T13" fmla="*/ 1603 h 1603"/>
                <a:gd name="T14" fmla="*/ 391 w 775"/>
                <a:gd name="T15" fmla="*/ 1603 h 1603"/>
                <a:gd name="T16" fmla="*/ 0 w 775"/>
                <a:gd name="T17" fmla="*/ 27 h 1603"/>
                <a:gd name="T18" fmla="*/ 276 w 775"/>
                <a:gd name="T19" fmla="*/ 0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5" h="1603">
                  <a:moveTo>
                    <a:pt x="254" y="35"/>
                  </a:moveTo>
                  <a:lnTo>
                    <a:pt x="40" y="57"/>
                  </a:lnTo>
                  <a:lnTo>
                    <a:pt x="416" y="1571"/>
                  </a:lnTo>
                  <a:lnTo>
                    <a:pt x="731" y="1571"/>
                  </a:lnTo>
                  <a:lnTo>
                    <a:pt x="254" y="35"/>
                  </a:lnTo>
                  <a:close/>
                  <a:moveTo>
                    <a:pt x="276" y="0"/>
                  </a:moveTo>
                  <a:lnTo>
                    <a:pt x="775" y="1603"/>
                  </a:lnTo>
                  <a:lnTo>
                    <a:pt x="391" y="1603"/>
                  </a:lnTo>
                  <a:lnTo>
                    <a:pt x="0" y="27"/>
                  </a:lnTo>
                  <a:lnTo>
                    <a:pt x="2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6242050" y="5697538"/>
              <a:ext cx="555625" cy="506413"/>
            </a:xfrm>
            <a:custGeom>
              <a:avLst/>
              <a:gdLst>
                <a:gd name="T0" fmla="*/ 247 w 350"/>
                <a:gd name="T1" fmla="*/ 0 h 319"/>
                <a:gd name="T2" fmla="*/ 350 w 350"/>
                <a:gd name="T3" fmla="*/ 319 h 319"/>
                <a:gd name="T4" fmla="*/ 84 w 350"/>
                <a:gd name="T5" fmla="*/ 319 h 319"/>
                <a:gd name="T6" fmla="*/ 0 w 350"/>
                <a:gd name="T7" fmla="*/ 23 h 319"/>
                <a:gd name="T8" fmla="*/ 247 w 350"/>
                <a:gd name="T9" fmla="*/ 0 h 319"/>
              </a:gdLst>
              <a:ahLst/>
              <a:cxnLst>
                <a:cxn ang="0">
                  <a:pos x="T0" y="T1"/>
                </a:cxn>
                <a:cxn ang="0">
                  <a:pos x="T2" y="T3"/>
                </a:cxn>
                <a:cxn ang="0">
                  <a:pos x="T4" y="T5"/>
                </a:cxn>
                <a:cxn ang="0">
                  <a:pos x="T6" y="T7"/>
                </a:cxn>
                <a:cxn ang="0">
                  <a:pos x="T8" y="T9"/>
                </a:cxn>
              </a:cxnLst>
              <a:rect l="0" t="0" r="r" b="b"/>
              <a:pathLst>
                <a:path w="350" h="319">
                  <a:moveTo>
                    <a:pt x="247" y="0"/>
                  </a:moveTo>
                  <a:lnTo>
                    <a:pt x="350" y="319"/>
                  </a:lnTo>
                  <a:lnTo>
                    <a:pt x="84" y="319"/>
                  </a:lnTo>
                  <a:lnTo>
                    <a:pt x="0" y="23"/>
                  </a:lnTo>
                  <a:lnTo>
                    <a:pt x="2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5759450" y="4419601"/>
              <a:ext cx="387350" cy="350838"/>
            </a:xfrm>
            <a:custGeom>
              <a:avLst/>
              <a:gdLst>
                <a:gd name="T0" fmla="*/ 180 w 244"/>
                <a:gd name="T1" fmla="*/ 0 h 221"/>
                <a:gd name="T2" fmla="*/ 244 w 244"/>
                <a:gd name="T3" fmla="*/ 205 h 221"/>
                <a:gd name="T4" fmla="*/ 58 w 244"/>
                <a:gd name="T5" fmla="*/ 221 h 221"/>
                <a:gd name="T6" fmla="*/ 0 w 244"/>
                <a:gd name="T7" fmla="*/ 14 h 221"/>
                <a:gd name="T8" fmla="*/ 180 w 244"/>
                <a:gd name="T9" fmla="*/ 0 h 221"/>
              </a:gdLst>
              <a:ahLst/>
              <a:cxnLst>
                <a:cxn ang="0">
                  <a:pos x="T0" y="T1"/>
                </a:cxn>
                <a:cxn ang="0">
                  <a:pos x="T2" y="T3"/>
                </a:cxn>
                <a:cxn ang="0">
                  <a:pos x="T4" y="T5"/>
                </a:cxn>
                <a:cxn ang="0">
                  <a:pos x="T6" y="T7"/>
                </a:cxn>
                <a:cxn ang="0">
                  <a:pos x="T8" y="T9"/>
                </a:cxn>
              </a:cxnLst>
              <a:rect l="0" t="0" r="r" b="b"/>
              <a:pathLst>
                <a:path w="244" h="221">
                  <a:moveTo>
                    <a:pt x="180" y="0"/>
                  </a:moveTo>
                  <a:lnTo>
                    <a:pt x="244" y="205"/>
                  </a:lnTo>
                  <a:lnTo>
                    <a:pt x="58" y="221"/>
                  </a:lnTo>
                  <a:lnTo>
                    <a:pt x="0" y="14"/>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5627688" y="3821113"/>
              <a:ext cx="419100" cy="314325"/>
            </a:xfrm>
            <a:custGeom>
              <a:avLst/>
              <a:gdLst>
                <a:gd name="T0" fmla="*/ 208 w 264"/>
                <a:gd name="T1" fmla="*/ 0 h 198"/>
                <a:gd name="T2" fmla="*/ 264 w 264"/>
                <a:gd name="T3" fmla="*/ 180 h 198"/>
                <a:gd name="T4" fmla="*/ 51 w 264"/>
                <a:gd name="T5" fmla="*/ 198 h 198"/>
                <a:gd name="T6" fmla="*/ 0 w 264"/>
                <a:gd name="T7" fmla="*/ 16 h 198"/>
                <a:gd name="T8" fmla="*/ 208 w 264"/>
                <a:gd name="T9" fmla="*/ 0 h 198"/>
              </a:gdLst>
              <a:ahLst/>
              <a:cxnLst>
                <a:cxn ang="0">
                  <a:pos x="T0" y="T1"/>
                </a:cxn>
                <a:cxn ang="0">
                  <a:pos x="T2" y="T3"/>
                </a:cxn>
                <a:cxn ang="0">
                  <a:pos x="T4" y="T5"/>
                </a:cxn>
                <a:cxn ang="0">
                  <a:pos x="T6" y="T7"/>
                </a:cxn>
                <a:cxn ang="0">
                  <a:pos x="T8" y="T9"/>
                </a:cxn>
              </a:cxnLst>
              <a:rect l="0" t="0" r="r" b="b"/>
              <a:pathLst>
                <a:path w="264" h="198">
                  <a:moveTo>
                    <a:pt x="208" y="0"/>
                  </a:moveTo>
                  <a:lnTo>
                    <a:pt x="264" y="180"/>
                  </a:lnTo>
                  <a:lnTo>
                    <a:pt x="51" y="198"/>
                  </a:lnTo>
                  <a:lnTo>
                    <a:pt x="0" y="16"/>
                  </a:lnTo>
                  <a:lnTo>
                    <a:pt x="2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1"/>
            <p:cNvSpPr>
              <a:spLocks/>
            </p:cNvSpPr>
            <p:nvPr/>
          </p:nvSpPr>
          <p:spPr bwMode="auto">
            <a:xfrm>
              <a:off x="5253038" y="2522538"/>
              <a:ext cx="293688" cy="228600"/>
            </a:xfrm>
            <a:custGeom>
              <a:avLst/>
              <a:gdLst>
                <a:gd name="T0" fmla="*/ 143 w 185"/>
                <a:gd name="T1" fmla="*/ 0 h 144"/>
                <a:gd name="T2" fmla="*/ 185 w 185"/>
                <a:gd name="T3" fmla="*/ 134 h 144"/>
                <a:gd name="T4" fmla="*/ 38 w 185"/>
                <a:gd name="T5" fmla="*/ 144 h 144"/>
                <a:gd name="T6" fmla="*/ 0 w 185"/>
                <a:gd name="T7" fmla="*/ 10 h 144"/>
                <a:gd name="T8" fmla="*/ 143 w 185"/>
                <a:gd name="T9" fmla="*/ 0 h 144"/>
              </a:gdLst>
              <a:ahLst/>
              <a:cxnLst>
                <a:cxn ang="0">
                  <a:pos x="T0" y="T1"/>
                </a:cxn>
                <a:cxn ang="0">
                  <a:pos x="T2" y="T3"/>
                </a:cxn>
                <a:cxn ang="0">
                  <a:pos x="T4" y="T5"/>
                </a:cxn>
                <a:cxn ang="0">
                  <a:pos x="T6" y="T7"/>
                </a:cxn>
                <a:cxn ang="0">
                  <a:pos x="T8" y="T9"/>
                </a:cxn>
              </a:cxnLst>
              <a:rect l="0" t="0" r="r" b="b"/>
              <a:pathLst>
                <a:path w="185" h="144">
                  <a:moveTo>
                    <a:pt x="143" y="0"/>
                  </a:moveTo>
                  <a:lnTo>
                    <a:pt x="185" y="134"/>
                  </a:lnTo>
                  <a:lnTo>
                    <a:pt x="38" y="144"/>
                  </a:lnTo>
                  <a:lnTo>
                    <a:pt x="0" y="1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2"/>
            <p:cNvSpPr>
              <a:spLocks/>
            </p:cNvSpPr>
            <p:nvPr/>
          </p:nvSpPr>
          <p:spPr bwMode="auto">
            <a:xfrm>
              <a:off x="5459413" y="2946401"/>
              <a:ext cx="981075" cy="547688"/>
            </a:xfrm>
            <a:custGeom>
              <a:avLst/>
              <a:gdLst>
                <a:gd name="T0" fmla="*/ 578 w 618"/>
                <a:gd name="T1" fmla="*/ 0 h 345"/>
                <a:gd name="T2" fmla="*/ 618 w 618"/>
                <a:gd name="T3" fmla="*/ 70 h 345"/>
                <a:gd name="T4" fmla="*/ 173 w 618"/>
                <a:gd name="T5" fmla="*/ 115 h 345"/>
                <a:gd name="T6" fmla="*/ 173 w 618"/>
                <a:gd name="T7" fmla="*/ 115 h 345"/>
                <a:gd name="T8" fmla="*/ 261 w 618"/>
                <a:gd name="T9" fmla="*/ 329 h 345"/>
                <a:gd name="T10" fmla="*/ 90 w 618"/>
                <a:gd name="T11" fmla="*/ 345 h 345"/>
                <a:gd name="T12" fmla="*/ 2 w 618"/>
                <a:gd name="T13" fmla="*/ 118 h 345"/>
                <a:gd name="T14" fmla="*/ 0 w 618"/>
                <a:gd name="T15" fmla="*/ 102 h 345"/>
                <a:gd name="T16" fmla="*/ 2 w 618"/>
                <a:gd name="T17" fmla="*/ 88 h 345"/>
                <a:gd name="T18" fmla="*/ 11 w 618"/>
                <a:gd name="T19" fmla="*/ 78 h 345"/>
                <a:gd name="T20" fmla="*/ 24 w 618"/>
                <a:gd name="T21" fmla="*/ 69 h 345"/>
                <a:gd name="T22" fmla="*/ 40 w 618"/>
                <a:gd name="T23" fmla="*/ 62 h 345"/>
                <a:gd name="T24" fmla="*/ 58 w 618"/>
                <a:gd name="T25" fmla="*/ 56 h 345"/>
                <a:gd name="T26" fmla="*/ 78 w 618"/>
                <a:gd name="T27" fmla="*/ 51 h 345"/>
                <a:gd name="T28" fmla="*/ 100 w 618"/>
                <a:gd name="T29" fmla="*/ 49 h 345"/>
                <a:gd name="T30" fmla="*/ 120 w 618"/>
                <a:gd name="T31" fmla="*/ 46 h 345"/>
                <a:gd name="T32" fmla="*/ 141 w 618"/>
                <a:gd name="T33" fmla="*/ 44 h 345"/>
                <a:gd name="T34" fmla="*/ 578 w 618"/>
                <a:gd name="T3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345">
                  <a:moveTo>
                    <a:pt x="578" y="0"/>
                  </a:moveTo>
                  <a:lnTo>
                    <a:pt x="618" y="70"/>
                  </a:lnTo>
                  <a:lnTo>
                    <a:pt x="173" y="115"/>
                  </a:lnTo>
                  <a:lnTo>
                    <a:pt x="173" y="115"/>
                  </a:lnTo>
                  <a:lnTo>
                    <a:pt x="261" y="329"/>
                  </a:lnTo>
                  <a:lnTo>
                    <a:pt x="90" y="345"/>
                  </a:lnTo>
                  <a:lnTo>
                    <a:pt x="2" y="118"/>
                  </a:lnTo>
                  <a:lnTo>
                    <a:pt x="0" y="102"/>
                  </a:lnTo>
                  <a:lnTo>
                    <a:pt x="2" y="88"/>
                  </a:lnTo>
                  <a:lnTo>
                    <a:pt x="11" y="78"/>
                  </a:lnTo>
                  <a:lnTo>
                    <a:pt x="24" y="69"/>
                  </a:lnTo>
                  <a:lnTo>
                    <a:pt x="40" y="62"/>
                  </a:lnTo>
                  <a:lnTo>
                    <a:pt x="58" y="56"/>
                  </a:lnTo>
                  <a:lnTo>
                    <a:pt x="78" y="51"/>
                  </a:lnTo>
                  <a:lnTo>
                    <a:pt x="100" y="49"/>
                  </a:lnTo>
                  <a:lnTo>
                    <a:pt x="120" y="46"/>
                  </a:lnTo>
                  <a:lnTo>
                    <a:pt x="141" y="44"/>
                  </a:lnTo>
                  <a:lnTo>
                    <a:pt x="5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3"/>
            <p:cNvSpPr>
              <a:spLocks/>
            </p:cNvSpPr>
            <p:nvPr/>
          </p:nvSpPr>
          <p:spPr bwMode="auto">
            <a:xfrm>
              <a:off x="5980113" y="3143251"/>
              <a:ext cx="558800" cy="404813"/>
            </a:xfrm>
            <a:custGeom>
              <a:avLst/>
              <a:gdLst>
                <a:gd name="T0" fmla="*/ 352 w 352"/>
                <a:gd name="T1" fmla="*/ 0 h 255"/>
                <a:gd name="T2" fmla="*/ 294 w 352"/>
                <a:gd name="T3" fmla="*/ 24 h 255"/>
                <a:gd name="T4" fmla="*/ 242 w 352"/>
                <a:gd name="T5" fmla="*/ 51 h 255"/>
                <a:gd name="T6" fmla="*/ 195 w 352"/>
                <a:gd name="T7" fmla="*/ 85 h 255"/>
                <a:gd name="T8" fmla="*/ 153 w 352"/>
                <a:gd name="T9" fmla="*/ 123 h 255"/>
                <a:gd name="T10" fmla="*/ 120 w 352"/>
                <a:gd name="T11" fmla="*/ 163 h 255"/>
                <a:gd name="T12" fmla="*/ 93 w 352"/>
                <a:gd name="T13" fmla="*/ 208 h 255"/>
                <a:gd name="T14" fmla="*/ 76 w 352"/>
                <a:gd name="T15" fmla="*/ 255 h 255"/>
                <a:gd name="T16" fmla="*/ 70 w 352"/>
                <a:gd name="T17" fmla="*/ 249 h 255"/>
                <a:gd name="T18" fmla="*/ 61 w 352"/>
                <a:gd name="T19" fmla="*/ 237 h 255"/>
                <a:gd name="T20" fmla="*/ 51 w 352"/>
                <a:gd name="T21" fmla="*/ 223 h 255"/>
                <a:gd name="T22" fmla="*/ 40 w 352"/>
                <a:gd name="T23" fmla="*/ 204 h 255"/>
                <a:gd name="T24" fmla="*/ 29 w 352"/>
                <a:gd name="T25" fmla="*/ 182 h 255"/>
                <a:gd name="T26" fmla="*/ 18 w 352"/>
                <a:gd name="T27" fmla="*/ 160 h 255"/>
                <a:gd name="T28" fmla="*/ 10 w 352"/>
                <a:gd name="T29" fmla="*/ 137 h 255"/>
                <a:gd name="T30" fmla="*/ 3 w 352"/>
                <a:gd name="T31" fmla="*/ 114 h 255"/>
                <a:gd name="T32" fmla="*/ 0 w 352"/>
                <a:gd name="T33" fmla="*/ 92 h 255"/>
                <a:gd name="T34" fmla="*/ 2 w 352"/>
                <a:gd name="T35" fmla="*/ 72 h 255"/>
                <a:gd name="T36" fmla="*/ 8 w 352"/>
                <a:gd name="T37" fmla="*/ 56 h 255"/>
                <a:gd name="T38" fmla="*/ 19 w 352"/>
                <a:gd name="T39" fmla="*/ 44 h 255"/>
                <a:gd name="T40" fmla="*/ 35 w 352"/>
                <a:gd name="T41" fmla="*/ 35 h 255"/>
                <a:gd name="T42" fmla="*/ 57 w 352"/>
                <a:gd name="T43" fmla="*/ 29 h 255"/>
                <a:gd name="T44" fmla="*/ 85 w 352"/>
                <a:gd name="T45" fmla="*/ 24 h 255"/>
                <a:gd name="T46" fmla="*/ 117 w 352"/>
                <a:gd name="T47" fmla="*/ 18 h 255"/>
                <a:gd name="T48" fmla="*/ 152 w 352"/>
                <a:gd name="T49" fmla="*/ 13 h 255"/>
                <a:gd name="T50" fmla="*/ 188 w 352"/>
                <a:gd name="T51" fmla="*/ 10 h 255"/>
                <a:gd name="T52" fmla="*/ 223 w 352"/>
                <a:gd name="T53" fmla="*/ 8 h 255"/>
                <a:gd name="T54" fmla="*/ 256 w 352"/>
                <a:gd name="T55" fmla="*/ 5 h 255"/>
                <a:gd name="T56" fmla="*/ 287 w 352"/>
                <a:gd name="T57" fmla="*/ 3 h 255"/>
                <a:gd name="T58" fmla="*/ 313 w 352"/>
                <a:gd name="T59" fmla="*/ 2 h 255"/>
                <a:gd name="T60" fmla="*/ 335 w 352"/>
                <a:gd name="T61" fmla="*/ 2 h 255"/>
                <a:gd name="T62" fmla="*/ 348 w 352"/>
                <a:gd name="T63" fmla="*/ 0 h 255"/>
                <a:gd name="T64" fmla="*/ 352 w 352"/>
                <a:gd name="T6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255">
                  <a:moveTo>
                    <a:pt x="352" y="0"/>
                  </a:moveTo>
                  <a:lnTo>
                    <a:pt x="294" y="24"/>
                  </a:lnTo>
                  <a:lnTo>
                    <a:pt x="242" y="51"/>
                  </a:lnTo>
                  <a:lnTo>
                    <a:pt x="195" y="85"/>
                  </a:lnTo>
                  <a:lnTo>
                    <a:pt x="153" y="123"/>
                  </a:lnTo>
                  <a:lnTo>
                    <a:pt x="120" y="163"/>
                  </a:lnTo>
                  <a:lnTo>
                    <a:pt x="93" y="208"/>
                  </a:lnTo>
                  <a:lnTo>
                    <a:pt x="76" y="255"/>
                  </a:lnTo>
                  <a:lnTo>
                    <a:pt x="70" y="249"/>
                  </a:lnTo>
                  <a:lnTo>
                    <a:pt x="61" y="237"/>
                  </a:lnTo>
                  <a:lnTo>
                    <a:pt x="51" y="223"/>
                  </a:lnTo>
                  <a:lnTo>
                    <a:pt x="40" y="204"/>
                  </a:lnTo>
                  <a:lnTo>
                    <a:pt x="29" y="182"/>
                  </a:lnTo>
                  <a:lnTo>
                    <a:pt x="18" y="160"/>
                  </a:lnTo>
                  <a:lnTo>
                    <a:pt x="10" y="137"/>
                  </a:lnTo>
                  <a:lnTo>
                    <a:pt x="3" y="114"/>
                  </a:lnTo>
                  <a:lnTo>
                    <a:pt x="0" y="92"/>
                  </a:lnTo>
                  <a:lnTo>
                    <a:pt x="2" y="72"/>
                  </a:lnTo>
                  <a:lnTo>
                    <a:pt x="8" y="56"/>
                  </a:lnTo>
                  <a:lnTo>
                    <a:pt x="19" y="44"/>
                  </a:lnTo>
                  <a:lnTo>
                    <a:pt x="35" y="35"/>
                  </a:lnTo>
                  <a:lnTo>
                    <a:pt x="57" y="29"/>
                  </a:lnTo>
                  <a:lnTo>
                    <a:pt x="85" y="24"/>
                  </a:lnTo>
                  <a:lnTo>
                    <a:pt x="117" y="18"/>
                  </a:lnTo>
                  <a:lnTo>
                    <a:pt x="152" y="13"/>
                  </a:lnTo>
                  <a:lnTo>
                    <a:pt x="188" y="10"/>
                  </a:lnTo>
                  <a:lnTo>
                    <a:pt x="223" y="8"/>
                  </a:lnTo>
                  <a:lnTo>
                    <a:pt x="256" y="5"/>
                  </a:lnTo>
                  <a:lnTo>
                    <a:pt x="287" y="3"/>
                  </a:lnTo>
                  <a:lnTo>
                    <a:pt x="313" y="2"/>
                  </a:lnTo>
                  <a:lnTo>
                    <a:pt x="335" y="2"/>
                  </a:lnTo>
                  <a:lnTo>
                    <a:pt x="348" y="0"/>
                  </a:lnTo>
                  <a:lnTo>
                    <a:pt x="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4"/>
            <p:cNvSpPr>
              <a:spLocks/>
            </p:cNvSpPr>
            <p:nvPr/>
          </p:nvSpPr>
          <p:spPr bwMode="auto">
            <a:xfrm>
              <a:off x="3833813" y="3173413"/>
              <a:ext cx="279400" cy="342900"/>
            </a:xfrm>
            <a:custGeom>
              <a:avLst/>
              <a:gdLst>
                <a:gd name="T0" fmla="*/ 138 w 176"/>
                <a:gd name="T1" fmla="*/ 0 h 216"/>
                <a:gd name="T2" fmla="*/ 176 w 176"/>
                <a:gd name="T3" fmla="*/ 202 h 216"/>
                <a:gd name="T4" fmla="*/ 32 w 176"/>
                <a:gd name="T5" fmla="*/ 216 h 216"/>
                <a:gd name="T6" fmla="*/ 0 w 176"/>
                <a:gd name="T7" fmla="*/ 12 h 216"/>
                <a:gd name="T8" fmla="*/ 138 w 176"/>
                <a:gd name="T9" fmla="*/ 0 h 216"/>
              </a:gdLst>
              <a:ahLst/>
              <a:cxnLst>
                <a:cxn ang="0">
                  <a:pos x="T0" y="T1"/>
                </a:cxn>
                <a:cxn ang="0">
                  <a:pos x="T2" y="T3"/>
                </a:cxn>
                <a:cxn ang="0">
                  <a:pos x="T4" y="T5"/>
                </a:cxn>
                <a:cxn ang="0">
                  <a:pos x="T6" y="T7"/>
                </a:cxn>
                <a:cxn ang="0">
                  <a:pos x="T8" y="T9"/>
                </a:cxn>
              </a:cxnLst>
              <a:rect l="0" t="0" r="r" b="b"/>
              <a:pathLst>
                <a:path w="176" h="216">
                  <a:moveTo>
                    <a:pt x="138" y="0"/>
                  </a:moveTo>
                  <a:lnTo>
                    <a:pt x="176" y="202"/>
                  </a:lnTo>
                  <a:lnTo>
                    <a:pt x="32" y="216"/>
                  </a:lnTo>
                  <a:lnTo>
                    <a:pt x="0" y="12"/>
                  </a:lnTo>
                  <a:lnTo>
                    <a:pt x="1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5"/>
            <p:cNvSpPr>
              <a:spLocks/>
            </p:cNvSpPr>
            <p:nvPr/>
          </p:nvSpPr>
          <p:spPr bwMode="auto">
            <a:xfrm>
              <a:off x="4248150" y="3146426"/>
              <a:ext cx="757238" cy="336550"/>
            </a:xfrm>
            <a:custGeom>
              <a:avLst/>
              <a:gdLst>
                <a:gd name="T0" fmla="*/ 424 w 477"/>
                <a:gd name="T1" fmla="*/ 0 h 212"/>
                <a:gd name="T2" fmla="*/ 477 w 477"/>
                <a:gd name="T3" fmla="*/ 169 h 212"/>
                <a:gd name="T4" fmla="*/ 16 w 477"/>
                <a:gd name="T5" fmla="*/ 212 h 212"/>
                <a:gd name="T6" fmla="*/ 0 w 477"/>
                <a:gd name="T7" fmla="*/ 148 h 212"/>
                <a:gd name="T8" fmla="*/ 317 w 477"/>
                <a:gd name="T9" fmla="*/ 118 h 212"/>
                <a:gd name="T10" fmla="*/ 287 w 477"/>
                <a:gd name="T11" fmla="*/ 13 h 212"/>
                <a:gd name="T12" fmla="*/ 424 w 477"/>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477" h="212">
                  <a:moveTo>
                    <a:pt x="424" y="0"/>
                  </a:moveTo>
                  <a:lnTo>
                    <a:pt x="477" y="169"/>
                  </a:lnTo>
                  <a:lnTo>
                    <a:pt x="16" y="212"/>
                  </a:lnTo>
                  <a:lnTo>
                    <a:pt x="0" y="148"/>
                  </a:lnTo>
                  <a:lnTo>
                    <a:pt x="317" y="118"/>
                  </a:lnTo>
                  <a:lnTo>
                    <a:pt x="287" y="13"/>
                  </a:lnTo>
                  <a:lnTo>
                    <a:pt x="4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7"/>
            <p:cNvSpPr>
              <a:spLocks/>
            </p:cNvSpPr>
            <p:nvPr/>
          </p:nvSpPr>
          <p:spPr bwMode="auto">
            <a:xfrm>
              <a:off x="4552950" y="2433638"/>
              <a:ext cx="241300" cy="293688"/>
            </a:xfrm>
            <a:custGeom>
              <a:avLst/>
              <a:gdLst>
                <a:gd name="T0" fmla="*/ 121 w 152"/>
                <a:gd name="T1" fmla="*/ 0 h 185"/>
                <a:gd name="T2" fmla="*/ 152 w 152"/>
                <a:gd name="T3" fmla="*/ 172 h 185"/>
                <a:gd name="T4" fmla="*/ 27 w 152"/>
                <a:gd name="T5" fmla="*/ 185 h 185"/>
                <a:gd name="T6" fmla="*/ 0 w 152"/>
                <a:gd name="T7" fmla="*/ 12 h 185"/>
                <a:gd name="T8" fmla="*/ 121 w 152"/>
                <a:gd name="T9" fmla="*/ 0 h 185"/>
              </a:gdLst>
              <a:ahLst/>
              <a:cxnLst>
                <a:cxn ang="0">
                  <a:pos x="T0" y="T1"/>
                </a:cxn>
                <a:cxn ang="0">
                  <a:pos x="T2" y="T3"/>
                </a:cxn>
                <a:cxn ang="0">
                  <a:pos x="T4" y="T5"/>
                </a:cxn>
                <a:cxn ang="0">
                  <a:pos x="T6" y="T7"/>
                </a:cxn>
                <a:cxn ang="0">
                  <a:pos x="T8" y="T9"/>
                </a:cxn>
              </a:cxnLst>
              <a:rect l="0" t="0" r="r" b="b"/>
              <a:pathLst>
                <a:path w="152" h="185">
                  <a:moveTo>
                    <a:pt x="121" y="0"/>
                  </a:moveTo>
                  <a:lnTo>
                    <a:pt x="152" y="172"/>
                  </a:lnTo>
                  <a:lnTo>
                    <a:pt x="27" y="185"/>
                  </a:lnTo>
                  <a:lnTo>
                    <a:pt x="0" y="12"/>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0"/>
            <p:cNvSpPr>
              <a:spLocks/>
            </p:cNvSpPr>
            <p:nvPr/>
          </p:nvSpPr>
          <p:spPr bwMode="auto">
            <a:xfrm>
              <a:off x="3290888" y="4957763"/>
              <a:ext cx="230188" cy="442913"/>
            </a:xfrm>
            <a:custGeom>
              <a:avLst/>
              <a:gdLst>
                <a:gd name="T0" fmla="*/ 119 w 145"/>
                <a:gd name="T1" fmla="*/ 0 h 279"/>
                <a:gd name="T2" fmla="*/ 145 w 145"/>
                <a:gd name="T3" fmla="*/ 266 h 279"/>
                <a:gd name="T4" fmla="*/ 20 w 145"/>
                <a:gd name="T5" fmla="*/ 279 h 279"/>
                <a:gd name="T6" fmla="*/ 0 w 145"/>
                <a:gd name="T7" fmla="*/ 12 h 279"/>
                <a:gd name="T8" fmla="*/ 119 w 145"/>
                <a:gd name="T9" fmla="*/ 0 h 279"/>
              </a:gdLst>
              <a:ahLst/>
              <a:cxnLst>
                <a:cxn ang="0">
                  <a:pos x="T0" y="T1"/>
                </a:cxn>
                <a:cxn ang="0">
                  <a:pos x="T2" y="T3"/>
                </a:cxn>
                <a:cxn ang="0">
                  <a:pos x="T4" y="T5"/>
                </a:cxn>
                <a:cxn ang="0">
                  <a:pos x="T6" y="T7"/>
                </a:cxn>
                <a:cxn ang="0">
                  <a:pos x="T8" y="T9"/>
                </a:cxn>
              </a:cxnLst>
              <a:rect l="0" t="0" r="r" b="b"/>
              <a:pathLst>
                <a:path w="145" h="279">
                  <a:moveTo>
                    <a:pt x="119" y="0"/>
                  </a:moveTo>
                  <a:lnTo>
                    <a:pt x="145" y="266"/>
                  </a:lnTo>
                  <a:lnTo>
                    <a:pt x="20" y="279"/>
                  </a:lnTo>
                  <a:lnTo>
                    <a:pt x="0" y="1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3227388" y="3933826"/>
              <a:ext cx="206375" cy="360363"/>
            </a:xfrm>
            <a:custGeom>
              <a:avLst/>
              <a:gdLst>
                <a:gd name="T0" fmla="*/ 110 w 130"/>
                <a:gd name="T1" fmla="*/ 0 h 227"/>
                <a:gd name="T2" fmla="*/ 130 w 130"/>
                <a:gd name="T3" fmla="*/ 217 h 227"/>
                <a:gd name="T4" fmla="*/ 18 w 130"/>
                <a:gd name="T5" fmla="*/ 227 h 227"/>
                <a:gd name="T6" fmla="*/ 0 w 130"/>
                <a:gd name="T7" fmla="*/ 9 h 227"/>
                <a:gd name="T8" fmla="*/ 110 w 130"/>
                <a:gd name="T9" fmla="*/ 0 h 227"/>
              </a:gdLst>
              <a:ahLst/>
              <a:cxnLst>
                <a:cxn ang="0">
                  <a:pos x="T0" y="T1"/>
                </a:cxn>
                <a:cxn ang="0">
                  <a:pos x="T2" y="T3"/>
                </a:cxn>
                <a:cxn ang="0">
                  <a:pos x="T4" y="T5"/>
                </a:cxn>
                <a:cxn ang="0">
                  <a:pos x="T6" y="T7"/>
                </a:cxn>
                <a:cxn ang="0">
                  <a:pos x="T8" y="T9"/>
                </a:cxn>
              </a:cxnLst>
              <a:rect l="0" t="0" r="r" b="b"/>
              <a:pathLst>
                <a:path w="130" h="227">
                  <a:moveTo>
                    <a:pt x="110" y="0"/>
                  </a:moveTo>
                  <a:lnTo>
                    <a:pt x="130" y="217"/>
                  </a:lnTo>
                  <a:lnTo>
                    <a:pt x="18" y="227"/>
                  </a:lnTo>
                  <a:lnTo>
                    <a:pt x="0" y="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3270250" y="2671763"/>
              <a:ext cx="177800" cy="271463"/>
            </a:xfrm>
            <a:custGeom>
              <a:avLst/>
              <a:gdLst>
                <a:gd name="T0" fmla="*/ 94 w 112"/>
                <a:gd name="T1" fmla="*/ 0 h 171"/>
                <a:gd name="T2" fmla="*/ 112 w 112"/>
                <a:gd name="T3" fmla="*/ 163 h 171"/>
                <a:gd name="T4" fmla="*/ 14 w 112"/>
                <a:gd name="T5" fmla="*/ 171 h 171"/>
                <a:gd name="T6" fmla="*/ 0 w 112"/>
                <a:gd name="T7" fmla="*/ 8 h 171"/>
                <a:gd name="T8" fmla="*/ 94 w 112"/>
                <a:gd name="T9" fmla="*/ 0 h 171"/>
              </a:gdLst>
              <a:ahLst/>
              <a:cxnLst>
                <a:cxn ang="0">
                  <a:pos x="T0" y="T1"/>
                </a:cxn>
                <a:cxn ang="0">
                  <a:pos x="T2" y="T3"/>
                </a:cxn>
                <a:cxn ang="0">
                  <a:pos x="T4" y="T5"/>
                </a:cxn>
                <a:cxn ang="0">
                  <a:pos x="T6" y="T7"/>
                </a:cxn>
                <a:cxn ang="0">
                  <a:pos x="T8" y="T9"/>
                </a:cxn>
              </a:cxnLst>
              <a:rect l="0" t="0" r="r" b="b"/>
              <a:pathLst>
                <a:path w="112" h="171">
                  <a:moveTo>
                    <a:pt x="94" y="0"/>
                  </a:moveTo>
                  <a:lnTo>
                    <a:pt x="112" y="163"/>
                  </a:lnTo>
                  <a:lnTo>
                    <a:pt x="14" y="171"/>
                  </a:lnTo>
                  <a:lnTo>
                    <a:pt x="0" y="8"/>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3"/>
            <p:cNvSpPr>
              <a:spLocks/>
            </p:cNvSpPr>
            <p:nvPr/>
          </p:nvSpPr>
          <p:spPr bwMode="auto">
            <a:xfrm>
              <a:off x="6326188" y="2578101"/>
              <a:ext cx="619125" cy="109538"/>
            </a:xfrm>
            <a:custGeom>
              <a:avLst/>
              <a:gdLst>
                <a:gd name="T0" fmla="*/ 368 w 390"/>
                <a:gd name="T1" fmla="*/ 0 h 69"/>
                <a:gd name="T2" fmla="*/ 390 w 390"/>
                <a:gd name="T3" fmla="*/ 37 h 69"/>
                <a:gd name="T4" fmla="*/ 19 w 390"/>
                <a:gd name="T5" fmla="*/ 69 h 69"/>
                <a:gd name="T6" fmla="*/ 0 w 390"/>
                <a:gd name="T7" fmla="*/ 32 h 69"/>
                <a:gd name="T8" fmla="*/ 368 w 390"/>
                <a:gd name="T9" fmla="*/ 0 h 69"/>
              </a:gdLst>
              <a:ahLst/>
              <a:cxnLst>
                <a:cxn ang="0">
                  <a:pos x="T0" y="T1"/>
                </a:cxn>
                <a:cxn ang="0">
                  <a:pos x="T2" y="T3"/>
                </a:cxn>
                <a:cxn ang="0">
                  <a:pos x="T4" y="T5"/>
                </a:cxn>
                <a:cxn ang="0">
                  <a:pos x="T6" y="T7"/>
                </a:cxn>
                <a:cxn ang="0">
                  <a:pos x="T8" y="T9"/>
                </a:cxn>
              </a:cxnLst>
              <a:rect l="0" t="0" r="r" b="b"/>
              <a:pathLst>
                <a:path w="390" h="69">
                  <a:moveTo>
                    <a:pt x="368" y="0"/>
                  </a:moveTo>
                  <a:lnTo>
                    <a:pt x="390" y="37"/>
                  </a:lnTo>
                  <a:lnTo>
                    <a:pt x="19" y="69"/>
                  </a:lnTo>
                  <a:lnTo>
                    <a:pt x="0" y="32"/>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4"/>
            <p:cNvSpPr>
              <a:spLocks/>
            </p:cNvSpPr>
            <p:nvPr/>
          </p:nvSpPr>
          <p:spPr bwMode="auto">
            <a:xfrm>
              <a:off x="2286000" y="5516563"/>
              <a:ext cx="735013" cy="688975"/>
            </a:xfrm>
            <a:custGeom>
              <a:avLst/>
              <a:gdLst>
                <a:gd name="T0" fmla="*/ 0 w 463"/>
                <a:gd name="T1" fmla="*/ 0 h 434"/>
                <a:gd name="T2" fmla="*/ 45 w 463"/>
                <a:gd name="T3" fmla="*/ 13 h 434"/>
                <a:gd name="T4" fmla="*/ 92 w 463"/>
                <a:gd name="T5" fmla="*/ 28 h 434"/>
                <a:gd name="T6" fmla="*/ 138 w 463"/>
                <a:gd name="T7" fmla="*/ 45 h 434"/>
                <a:gd name="T8" fmla="*/ 183 w 463"/>
                <a:gd name="T9" fmla="*/ 63 h 434"/>
                <a:gd name="T10" fmla="*/ 227 w 463"/>
                <a:gd name="T11" fmla="*/ 85 h 434"/>
                <a:gd name="T12" fmla="*/ 269 w 463"/>
                <a:gd name="T13" fmla="*/ 108 h 434"/>
                <a:gd name="T14" fmla="*/ 308 w 463"/>
                <a:gd name="T15" fmla="*/ 133 h 434"/>
                <a:gd name="T16" fmla="*/ 345 w 463"/>
                <a:gd name="T17" fmla="*/ 160 h 434"/>
                <a:gd name="T18" fmla="*/ 377 w 463"/>
                <a:gd name="T19" fmla="*/ 191 h 434"/>
                <a:gd name="T20" fmla="*/ 406 w 463"/>
                <a:gd name="T21" fmla="*/ 224 h 434"/>
                <a:gd name="T22" fmla="*/ 429 w 463"/>
                <a:gd name="T23" fmla="*/ 261 h 434"/>
                <a:gd name="T24" fmla="*/ 447 w 463"/>
                <a:gd name="T25" fmla="*/ 299 h 434"/>
                <a:gd name="T26" fmla="*/ 458 w 463"/>
                <a:gd name="T27" fmla="*/ 341 h 434"/>
                <a:gd name="T28" fmla="*/ 463 w 463"/>
                <a:gd name="T29" fmla="*/ 386 h 434"/>
                <a:gd name="T30" fmla="*/ 461 w 463"/>
                <a:gd name="T31" fmla="*/ 434 h 434"/>
                <a:gd name="T32" fmla="*/ 342 w 463"/>
                <a:gd name="T33" fmla="*/ 434 h 434"/>
                <a:gd name="T34" fmla="*/ 343 w 463"/>
                <a:gd name="T35" fmla="*/ 390 h 434"/>
                <a:gd name="T36" fmla="*/ 339 w 463"/>
                <a:gd name="T37" fmla="*/ 351 h 434"/>
                <a:gd name="T38" fmla="*/ 327 w 463"/>
                <a:gd name="T39" fmla="*/ 313 h 434"/>
                <a:gd name="T40" fmla="*/ 310 w 463"/>
                <a:gd name="T41" fmla="*/ 278 h 434"/>
                <a:gd name="T42" fmla="*/ 288 w 463"/>
                <a:gd name="T43" fmla="*/ 246 h 434"/>
                <a:gd name="T44" fmla="*/ 262 w 463"/>
                <a:gd name="T45" fmla="*/ 217 h 434"/>
                <a:gd name="T46" fmla="*/ 233 w 463"/>
                <a:gd name="T47" fmla="*/ 191 h 434"/>
                <a:gd name="T48" fmla="*/ 199 w 463"/>
                <a:gd name="T49" fmla="*/ 166 h 434"/>
                <a:gd name="T50" fmla="*/ 163 w 463"/>
                <a:gd name="T51" fmla="*/ 143 h 434"/>
                <a:gd name="T52" fmla="*/ 124 w 463"/>
                <a:gd name="T53" fmla="*/ 124 h 434"/>
                <a:gd name="T54" fmla="*/ 83 w 463"/>
                <a:gd name="T55" fmla="*/ 105 h 434"/>
                <a:gd name="T56" fmla="*/ 42 w 463"/>
                <a:gd name="T57" fmla="*/ 89 h 434"/>
                <a:gd name="T58" fmla="*/ 0 w 463"/>
                <a:gd name="T59" fmla="*/ 74 h 434"/>
                <a:gd name="T60" fmla="*/ 0 w 463"/>
                <a:gd name="T6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434">
                  <a:moveTo>
                    <a:pt x="0" y="0"/>
                  </a:moveTo>
                  <a:lnTo>
                    <a:pt x="45" y="13"/>
                  </a:lnTo>
                  <a:lnTo>
                    <a:pt x="92" y="28"/>
                  </a:lnTo>
                  <a:lnTo>
                    <a:pt x="138" y="45"/>
                  </a:lnTo>
                  <a:lnTo>
                    <a:pt x="183" y="63"/>
                  </a:lnTo>
                  <a:lnTo>
                    <a:pt x="227" y="85"/>
                  </a:lnTo>
                  <a:lnTo>
                    <a:pt x="269" y="108"/>
                  </a:lnTo>
                  <a:lnTo>
                    <a:pt x="308" y="133"/>
                  </a:lnTo>
                  <a:lnTo>
                    <a:pt x="345" y="160"/>
                  </a:lnTo>
                  <a:lnTo>
                    <a:pt x="377" y="191"/>
                  </a:lnTo>
                  <a:lnTo>
                    <a:pt x="406" y="224"/>
                  </a:lnTo>
                  <a:lnTo>
                    <a:pt x="429" y="261"/>
                  </a:lnTo>
                  <a:lnTo>
                    <a:pt x="447" y="299"/>
                  </a:lnTo>
                  <a:lnTo>
                    <a:pt x="458" y="341"/>
                  </a:lnTo>
                  <a:lnTo>
                    <a:pt x="463" y="386"/>
                  </a:lnTo>
                  <a:lnTo>
                    <a:pt x="461" y="434"/>
                  </a:lnTo>
                  <a:lnTo>
                    <a:pt x="342" y="434"/>
                  </a:lnTo>
                  <a:lnTo>
                    <a:pt x="343" y="390"/>
                  </a:lnTo>
                  <a:lnTo>
                    <a:pt x="339" y="351"/>
                  </a:lnTo>
                  <a:lnTo>
                    <a:pt x="327" y="313"/>
                  </a:lnTo>
                  <a:lnTo>
                    <a:pt x="310" y="278"/>
                  </a:lnTo>
                  <a:lnTo>
                    <a:pt x="288" y="246"/>
                  </a:lnTo>
                  <a:lnTo>
                    <a:pt x="262" y="217"/>
                  </a:lnTo>
                  <a:lnTo>
                    <a:pt x="233" y="191"/>
                  </a:lnTo>
                  <a:lnTo>
                    <a:pt x="199" y="166"/>
                  </a:lnTo>
                  <a:lnTo>
                    <a:pt x="163" y="143"/>
                  </a:lnTo>
                  <a:lnTo>
                    <a:pt x="124" y="124"/>
                  </a:lnTo>
                  <a:lnTo>
                    <a:pt x="83" y="105"/>
                  </a:lnTo>
                  <a:lnTo>
                    <a:pt x="42" y="89"/>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5"/>
            <p:cNvSpPr>
              <a:spLocks noEditPoints="1"/>
            </p:cNvSpPr>
            <p:nvPr/>
          </p:nvSpPr>
          <p:spPr bwMode="auto">
            <a:xfrm>
              <a:off x="2286000" y="2320926"/>
              <a:ext cx="7620000" cy="3875088"/>
            </a:xfrm>
            <a:custGeom>
              <a:avLst/>
              <a:gdLst>
                <a:gd name="T0" fmla="*/ 2639 w 4800"/>
                <a:gd name="T1" fmla="*/ 1721 h 2441"/>
                <a:gd name="T2" fmla="*/ 2458 w 4800"/>
                <a:gd name="T3" fmla="*/ 1093 h 2441"/>
                <a:gd name="T4" fmla="*/ 3696 w 4800"/>
                <a:gd name="T5" fmla="*/ 511 h 2441"/>
                <a:gd name="T6" fmla="*/ 3191 w 4800"/>
                <a:gd name="T7" fmla="*/ 707 h 2441"/>
                <a:gd name="T8" fmla="*/ 3060 w 4800"/>
                <a:gd name="T9" fmla="*/ 1099 h 2441"/>
                <a:gd name="T10" fmla="*/ 3162 w 4800"/>
                <a:gd name="T11" fmla="*/ 1540 h 2441"/>
                <a:gd name="T12" fmla="*/ 3318 w 4800"/>
                <a:gd name="T13" fmla="*/ 1871 h 2441"/>
                <a:gd name="T14" fmla="*/ 3799 w 4800"/>
                <a:gd name="T15" fmla="*/ 1447 h 2441"/>
                <a:gd name="T16" fmla="*/ 3639 w 4800"/>
                <a:gd name="T17" fmla="*/ 1016 h 2441"/>
                <a:gd name="T18" fmla="*/ 3754 w 4800"/>
                <a:gd name="T19" fmla="*/ 838 h 2441"/>
                <a:gd name="T20" fmla="*/ 4182 w 4800"/>
                <a:gd name="T21" fmla="*/ 764 h 2441"/>
                <a:gd name="T22" fmla="*/ 3882 w 4800"/>
                <a:gd name="T23" fmla="*/ 501 h 2441"/>
                <a:gd name="T24" fmla="*/ 1756 w 4800"/>
                <a:gd name="T25" fmla="*/ 485 h 2441"/>
                <a:gd name="T26" fmla="*/ 3612 w 4800"/>
                <a:gd name="T27" fmla="*/ 342 h 2441"/>
                <a:gd name="T28" fmla="*/ 2940 w 4800"/>
                <a:gd name="T29" fmla="*/ 491 h 2441"/>
                <a:gd name="T30" fmla="*/ 2624 w 4800"/>
                <a:gd name="T31" fmla="*/ 773 h 2441"/>
                <a:gd name="T32" fmla="*/ 2538 w 4800"/>
                <a:gd name="T33" fmla="*/ 1127 h 2441"/>
                <a:gd name="T34" fmla="*/ 2796 w 4800"/>
                <a:gd name="T35" fmla="*/ 1821 h 2441"/>
                <a:gd name="T36" fmla="*/ 3101 w 4800"/>
                <a:gd name="T37" fmla="*/ 1620 h 2441"/>
                <a:gd name="T38" fmla="*/ 2983 w 4800"/>
                <a:gd name="T39" fmla="*/ 988 h 2441"/>
                <a:gd name="T40" fmla="*/ 3239 w 4800"/>
                <a:gd name="T41" fmla="*/ 600 h 2441"/>
                <a:gd name="T42" fmla="*/ 3914 w 4800"/>
                <a:gd name="T43" fmla="*/ 466 h 2441"/>
                <a:gd name="T44" fmla="*/ 3927 w 4800"/>
                <a:gd name="T45" fmla="*/ 348 h 2441"/>
                <a:gd name="T46" fmla="*/ 1631 w 4800"/>
                <a:gd name="T47" fmla="*/ 364 h 2441"/>
                <a:gd name="T48" fmla="*/ 1725 w 4800"/>
                <a:gd name="T49" fmla="*/ 464 h 2441"/>
                <a:gd name="T50" fmla="*/ 1933 w 4800"/>
                <a:gd name="T51" fmla="*/ 394 h 2441"/>
                <a:gd name="T52" fmla="*/ 4070 w 4800"/>
                <a:gd name="T53" fmla="*/ 169 h 2441"/>
                <a:gd name="T54" fmla="*/ 1839 w 4800"/>
                <a:gd name="T55" fmla="*/ 477 h 2441"/>
                <a:gd name="T56" fmla="*/ 2521 w 4800"/>
                <a:gd name="T57" fmla="*/ 806 h 2441"/>
                <a:gd name="T58" fmla="*/ 2612 w 4800"/>
                <a:gd name="T59" fmla="*/ 670 h 2441"/>
                <a:gd name="T60" fmla="*/ 3167 w 4800"/>
                <a:gd name="T61" fmla="*/ 367 h 2441"/>
                <a:gd name="T62" fmla="*/ 3924 w 4800"/>
                <a:gd name="T63" fmla="*/ 312 h 2441"/>
                <a:gd name="T64" fmla="*/ 756 w 4800"/>
                <a:gd name="T65" fmla="*/ 0 h 2441"/>
                <a:gd name="T66" fmla="*/ 1568 w 4800"/>
                <a:gd name="T67" fmla="*/ 400 h 2441"/>
                <a:gd name="T68" fmla="*/ 1709 w 4800"/>
                <a:gd name="T69" fmla="*/ 313 h 2441"/>
                <a:gd name="T70" fmla="*/ 1937 w 4800"/>
                <a:gd name="T71" fmla="*/ 341 h 2441"/>
                <a:gd name="T72" fmla="*/ 2346 w 4800"/>
                <a:gd name="T73" fmla="*/ 84 h 2441"/>
                <a:gd name="T74" fmla="*/ 4137 w 4800"/>
                <a:gd name="T75" fmla="*/ 162 h 2441"/>
                <a:gd name="T76" fmla="*/ 4247 w 4800"/>
                <a:gd name="T77" fmla="*/ 377 h 2441"/>
                <a:gd name="T78" fmla="*/ 4607 w 4800"/>
                <a:gd name="T79" fmla="*/ 555 h 2441"/>
                <a:gd name="T80" fmla="*/ 4442 w 4800"/>
                <a:gd name="T81" fmla="*/ 755 h 2441"/>
                <a:gd name="T82" fmla="*/ 4337 w 4800"/>
                <a:gd name="T83" fmla="*/ 795 h 2441"/>
                <a:gd name="T84" fmla="*/ 3876 w 4800"/>
                <a:gd name="T85" fmla="*/ 847 h 2441"/>
                <a:gd name="T86" fmla="*/ 3719 w 4800"/>
                <a:gd name="T87" fmla="*/ 999 h 2441"/>
                <a:gd name="T88" fmla="*/ 3852 w 4800"/>
                <a:gd name="T89" fmla="*/ 1374 h 2441"/>
                <a:gd name="T90" fmla="*/ 3891 w 4800"/>
                <a:gd name="T91" fmla="*/ 1448 h 2441"/>
                <a:gd name="T92" fmla="*/ 4316 w 4800"/>
                <a:gd name="T93" fmla="*/ 2121 h 2441"/>
                <a:gd name="T94" fmla="*/ 4111 w 4800"/>
                <a:gd name="T95" fmla="*/ 1965 h 2441"/>
                <a:gd name="T96" fmla="*/ 3500 w 4800"/>
                <a:gd name="T97" fmla="*/ 2170 h 2441"/>
                <a:gd name="T98" fmla="*/ 3311 w 4800"/>
                <a:gd name="T99" fmla="*/ 2041 h 2441"/>
                <a:gd name="T100" fmla="*/ 3289 w 4800"/>
                <a:gd name="T101" fmla="*/ 2441 h 2441"/>
                <a:gd name="T102" fmla="*/ 2806 w 4800"/>
                <a:gd name="T103" fmla="*/ 1984 h 2441"/>
                <a:gd name="T104" fmla="*/ 1396 w 4800"/>
                <a:gd name="T105" fmla="*/ 808 h 2441"/>
                <a:gd name="T106" fmla="*/ 934 w 4800"/>
                <a:gd name="T107" fmla="*/ 1416 h 2441"/>
                <a:gd name="T108" fmla="*/ 612 w 4800"/>
                <a:gd name="T109" fmla="*/ 1480 h 2441"/>
                <a:gd name="T110" fmla="*/ 0 w 4800"/>
                <a:gd name="T111" fmla="*/ 1748 h 2441"/>
                <a:gd name="T112" fmla="*/ 548 w 4800"/>
                <a:gd name="T113" fmla="*/ 1451 h 2441"/>
                <a:gd name="T114" fmla="*/ 927 w 4800"/>
                <a:gd name="T115" fmla="*/ 1368 h 2441"/>
                <a:gd name="T116" fmla="*/ 365 w 4800"/>
                <a:gd name="T117" fmla="*/ 528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00" h="2441">
                  <a:moveTo>
                    <a:pt x="2502" y="852"/>
                  </a:moveTo>
                  <a:lnTo>
                    <a:pt x="1969" y="911"/>
                  </a:lnTo>
                  <a:lnTo>
                    <a:pt x="2300" y="1978"/>
                  </a:lnTo>
                  <a:lnTo>
                    <a:pt x="2301" y="1983"/>
                  </a:lnTo>
                  <a:lnTo>
                    <a:pt x="2769" y="1933"/>
                  </a:lnTo>
                  <a:lnTo>
                    <a:pt x="2767" y="1929"/>
                  </a:lnTo>
                  <a:lnTo>
                    <a:pt x="2698" y="1824"/>
                  </a:lnTo>
                  <a:lnTo>
                    <a:pt x="2639" y="1721"/>
                  </a:lnTo>
                  <a:lnTo>
                    <a:pt x="2586" y="1617"/>
                  </a:lnTo>
                  <a:lnTo>
                    <a:pt x="2543" y="1515"/>
                  </a:lnTo>
                  <a:lnTo>
                    <a:pt x="2506" y="1413"/>
                  </a:lnTo>
                  <a:lnTo>
                    <a:pt x="2479" y="1314"/>
                  </a:lnTo>
                  <a:lnTo>
                    <a:pt x="2477" y="1306"/>
                  </a:lnTo>
                  <a:lnTo>
                    <a:pt x="2465" y="1232"/>
                  </a:lnTo>
                  <a:lnTo>
                    <a:pt x="2460" y="1162"/>
                  </a:lnTo>
                  <a:lnTo>
                    <a:pt x="2458" y="1093"/>
                  </a:lnTo>
                  <a:lnTo>
                    <a:pt x="2461" y="1029"/>
                  </a:lnTo>
                  <a:lnTo>
                    <a:pt x="2470" y="969"/>
                  </a:lnTo>
                  <a:lnTo>
                    <a:pt x="2483" y="911"/>
                  </a:lnTo>
                  <a:lnTo>
                    <a:pt x="2500" y="856"/>
                  </a:lnTo>
                  <a:lnTo>
                    <a:pt x="2502" y="852"/>
                  </a:lnTo>
                  <a:close/>
                  <a:moveTo>
                    <a:pt x="3882" y="501"/>
                  </a:moveTo>
                  <a:lnTo>
                    <a:pt x="3786" y="504"/>
                  </a:lnTo>
                  <a:lnTo>
                    <a:pt x="3696" y="511"/>
                  </a:lnTo>
                  <a:lnTo>
                    <a:pt x="3612" y="523"/>
                  </a:lnTo>
                  <a:lnTo>
                    <a:pt x="3533" y="537"/>
                  </a:lnTo>
                  <a:lnTo>
                    <a:pt x="3460" y="556"/>
                  </a:lnTo>
                  <a:lnTo>
                    <a:pt x="3393" y="578"/>
                  </a:lnTo>
                  <a:lnTo>
                    <a:pt x="3334" y="606"/>
                  </a:lnTo>
                  <a:lnTo>
                    <a:pt x="3280" y="635"/>
                  </a:lnTo>
                  <a:lnTo>
                    <a:pt x="3232" y="670"/>
                  </a:lnTo>
                  <a:lnTo>
                    <a:pt x="3191" y="707"/>
                  </a:lnTo>
                  <a:lnTo>
                    <a:pt x="3156" y="748"/>
                  </a:lnTo>
                  <a:lnTo>
                    <a:pt x="3127" y="792"/>
                  </a:lnTo>
                  <a:lnTo>
                    <a:pt x="3104" y="838"/>
                  </a:lnTo>
                  <a:lnTo>
                    <a:pt x="3087" y="888"/>
                  </a:lnTo>
                  <a:lnTo>
                    <a:pt x="3073" y="939"/>
                  </a:lnTo>
                  <a:lnTo>
                    <a:pt x="3065" y="991"/>
                  </a:lnTo>
                  <a:lnTo>
                    <a:pt x="3060" y="1045"/>
                  </a:lnTo>
                  <a:lnTo>
                    <a:pt x="3060" y="1099"/>
                  </a:lnTo>
                  <a:lnTo>
                    <a:pt x="3065" y="1156"/>
                  </a:lnTo>
                  <a:lnTo>
                    <a:pt x="3072" y="1211"/>
                  </a:lnTo>
                  <a:lnTo>
                    <a:pt x="3081" y="1268"/>
                  </a:lnTo>
                  <a:lnTo>
                    <a:pt x="3094" y="1323"/>
                  </a:lnTo>
                  <a:lnTo>
                    <a:pt x="3108" y="1379"/>
                  </a:lnTo>
                  <a:lnTo>
                    <a:pt x="3124" y="1434"/>
                  </a:lnTo>
                  <a:lnTo>
                    <a:pt x="3142" y="1488"/>
                  </a:lnTo>
                  <a:lnTo>
                    <a:pt x="3162" y="1540"/>
                  </a:lnTo>
                  <a:lnTo>
                    <a:pt x="3183" y="1590"/>
                  </a:lnTo>
                  <a:lnTo>
                    <a:pt x="3203" y="1639"/>
                  </a:lnTo>
                  <a:lnTo>
                    <a:pt x="3223" y="1684"/>
                  </a:lnTo>
                  <a:lnTo>
                    <a:pt x="3244" y="1728"/>
                  </a:lnTo>
                  <a:lnTo>
                    <a:pt x="3264" y="1769"/>
                  </a:lnTo>
                  <a:lnTo>
                    <a:pt x="3283" y="1807"/>
                  </a:lnTo>
                  <a:lnTo>
                    <a:pt x="3302" y="1840"/>
                  </a:lnTo>
                  <a:lnTo>
                    <a:pt x="3318" y="1871"/>
                  </a:lnTo>
                  <a:lnTo>
                    <a:pt x="3319" y="1873"/>
                  </a:lnTo>
                  <a:lnTo>
                    <a:pt x="4006" y="1801"/>
                  </a:lnTo>
                  <a:lnTo>
                    <a:pt x="4004" y="1798"/>
                  </a:lnTo>
                  <a:lnTo>
                    <a:pt x="3955" y="1719"/>
                  </a:lnTo>
                  <a:lnTo>
                    <a:pt x="3910" y="1645"/>
                  </a:lnTo>
                  <a:lnTo>
                    <a:pt x="3871" y="1575"/>
                  </a:lnTo>
                  <a:lnTo>
                    <a:pt x="3833" y="1510"/>
                  </a:lnTo>
                  <a:lnTo>
                    <a:pt x="3799" y="1447"/>
                  </a:lnTo>
                  <a:lnTo>
                    <a:pt x="3769" y="1389"/>
                  </a:lnTo>
                  <a:lnTo>
                    <a:pt x="3743" y="1332"/>
                  </a:lnTo>
                  <a:lnTo>
                    <a:pt x="3716" y="1277"/>
                  </a:lnTo>
                  <a:lnTo>
                    <a:pt x="3692" y="1218"/>
                  </a:lnTo>
                  <a:lnTo>
                    <a:pt x="3671" y="1160"/>
                  </a:lnTo>
                  <a:lnTo>
                    <a:pt x="3654" y="1100"/>
                  </a:lnTo>
                  <a:lnTo>
                    <a:pt x="3642" y="1041"/>
                  </a:lnTo>
                  <a:lnTo>
                    <a:pt x="3639" y="1016"/>
                  </a:lnTo>
                  <a:lnTo>
                    <a:pt x="3638" y="991"/>
                  </a:lnTo>
                  <a:lnTo>
                    <a:pt x="3639" y="967"/>
                  </a:lnTo>
                  <a:lnTo>
                    <a:pt x="3644" y="943"/>
                  </a:lnTo>
                  <a:lnTo>
                    <a:pt x="3652" y="920"/>
                  </a:lnTo>
                  <a:lnTo>
                    <a:pt x="3667" y="898"/>
                  </a:lnTo>
                  <a:lnTo>
                    <a:pt x="3687" y="878"/>
                  </a:lnTo>
                  <a:lnTo>
                    <a:pt x="3718" y="856"/>
                  </a:lnTo>
                  <a:lnTo>
                    <a:pt x="3754" y="838"/>
                  </a:lnTo>
                  <a:lnTo>
                    <a:pt x="3796" y="822"/>
                  </a:lnTo>
                  <a:lnTo>
                    <a:pt x="3843" y="809"/>
                  </a:lnTo>
                  <a:lnTo>
                    <a:pt x="3892" y="798"/>
                  </a:lnTo>
                  <a:lnTo>
                    <a:pt x="3946" y="789"/>
                  </a:lnTo>
                  <a:lnTo>
                    <a:pt x="4003" y="780"/>
                  </a:lnTo>
                  <a:lnTo>
                    <a:pt x="4061" y="774"/>
                  </a:lnTo>
                  <a:lnTo>
                    <a:pt x="4121" y="769"/>
                  </a:lnTo>
                  <a:lnTo>
                    <a:pt x="4182" y="764"/>
                  </a:lnTo>
                  <a:lnTo>
                    <a:pt x="4241" y="761"/>
                  </a:lnTo>
                  <a:lnTo>
                    <a:pt x="4246" y="761"/>
                  </a:lnTo>
                  <a:lnTo>
                    <a:pt x="4183" y="560"/>
                  </a:lnTo>
                  <a:lnTo>
                    <a:pt x="4179" y="509"/>
                  </a:lnTo>
                  <a:lnTo>
                    <a:pt x="4175" y="509"/>
                  </a:lnTo>
                  <a:lnTo>
                    <a:pt x="4077" y="504"/>
                  </a:lnTo>
                  <a:lnTo>
                    <a:pt x="3985" y="501"/>
                  </a:lnTo>
                  <a:lnTo>
                    <a:pt x="3882" y="501"/>
                  </a:lnTo>
                  <a:close/>
                  <a:moveTo>
                    <a:pt x="1583" y="432"/>
                  </a:moveTo>
                  <a:lnTo>
                    <a:pt x="902" y="505"/>
                  </a:lnTo>
                  <a:lnTo>
                    <a:pt x="896" y="505"/>
                  </a:lnTo>
                  <a:lnTo>
                    <a:pt x="940" y="818"/>
                  </a:lnTo>
                  <a:lnTo>
                    <a:pt x="1825" y="726"/>
                  </a:lnTo>
                  <a:lnTo>
                    <a:pt x="1831" y="725"/>
                  </a:lnTo>
                  <a:lnTo>
                    <a:pt x="1760" y="485"/>
                  </a:lnTo>
                  <a:lnTo>
                    <a:pt x="1756" y="485"/>
                  </a:lnTo>
                  <a:lnTo>
                    <a:pt x="1712" y="482"/>
                  </a:lnTo>
                  <a:lnTo>
                    <a:pt x="1671" y="475"/>
                  </a:lnTo>
                  <a:lnTo>
                    <a:pt x="1635" y="464"/>
                  </a:lnTo>
                  <a:lnTo>
                    <a:pt x="1606" y="451"/>
                  </a:lnTo>
                  <a:lnTo>
                    <a:pt x="1584" y="434"/>
                  </a:lnTo>
                  <a:lnTo>
                    <a:pt x="1583" y="432"/>
                  </a:lnTo>
                  <a:close/>
                  <a:moveTo>
                    <a:pt x="3718" y="341"/>
                  </a:moveTo>
                  <a:lnTo>
                    <a:pt x="3612" y="342"/>
                  </a:lnTo>
                  <a:lnTo>
                    <a:pt x="3511" y="348"/>
                  </a:lnTo>
                  <a:lnTo>
                    <a:pt x="3415" y="358"/>
                  </a:lnTo>
                  <a:lnTo>
                    <a:pt x="3322" y="371"/>
                  </a:lnTo>
                  <a:lnTo>
                    <a:pt x="3233" y="389"/>
                  </a:lnTo>
                  <a:lnTo>
                    <a:pt x="3151" y="411"/>
                  </a:lnTo>
                  <a:lnTo>
                    <a:pt x="3073" y="434"/>
                  </a:lnTo>
                  <a:lnTo>
                    <a:pt x="3004" y="461"/>
                  </a:lnTo>
                  <a:lnTo>
                    <a:pt x="2940" y="491"/>
                  </a:lnTo>
                  <a:lnTo>
                    <a:pt x="2883" y="521"/>
                  </a:lnTo>
                  <a:lnTo>
                    <a:pt x="2831" y="555"/>
                  </a:lnTo>
                  <a:lnTo>
                    <a:pt x="2784" y="590"/>
                  </a:lnTo>
                  <a:lnTo>
                    <a:pt x="2743" y="624"/>
                  </a:lnTo>
                  <a:lnTo>
                    <a:pt x="2707" y="661"/>
                  </a:lnTo>
                  <a:lnTo>
                    <a:pt x="2675" y="699"/>
                  </a:lnTo>
                  <a:lnTo>
                    <a:pt x="2647" y="737"/>
                  </a:lnTo>
                  <a:lnTo>
                    <a:pt x="2624" y="773"/>
                  </a:lnTo>
                  <a:lnTo>
                    <a:pt x="2605" y="811"/>
                  </a:lnTo>
                  <a:lnTo>
                    <a:pt x="2588" y="846"/>
                  </a:lnTo>
                  <a:lnTo>
                    <a:pt x="2575" y="882"/>
                  </a:lnTo>
                  <a:lnTo>
                    <a:pt x="2564" y="916"/>
                  </a:lnTo>
                  <a:lnTo>
                    <a:pt x="2556" y="948"/>
                  </a:lnTo>
                  <a:lnTo>
                    <a:pt x="2550" y="980"/>
                  </a:lnTo>
                  <a:lnTo>
                    <a:pt x="2540" y="1051"/>
                  </a:lnTo>
                  <a:lnTo>
                    <a:pt x="2538" y="1127"/>
                  </a:lnTo>
                  <a:lnTo>
                    <a:pt x="2544" y="1204"/>
                  </a:lnTo>
                  <a:lnTo>
                    <a:pt x="2557" y="1284"/>
                  </a:lnTo>
                  <a:lnTo>
                    <a:pt x="2577" y="1367"/>
                  </a:lnTo>
                  <a:lnTo>
                    <a:pt x="2605" y="1453"/>
                  </a:lnTo>
                  <a:lnTo>
                    <a:pt x="2641" y="1540"/>
                  </a:lnTo>
                  <a:lnTo>
                    <a:pt x="2685" y="1632"/>
                  </a:lnTo>
                  <a:lnTo>
                    <a:pt x="2736" y="1725"/>
                  </a:lnTo>
                  <a:lnTo>
                    <a:pt x="2796" y="1821"/>
                  </a:lnTo>
                  <a:lnTo>
                    <a:pt x="2863" y="1920"/>
                  </a:lnTo>
                  <a:lnTo>
                    <a:pt x="2865" y="1923"/>
                  </a:lnTo>
                  <a:lnTo>
                    <a:pt x="3217" y="1885"/>
                  </a:lnTo>
                  <a:lnTo>
                    <a:pt x="3225" y="1884"/>
                  </a:lnTo>
                  <a:lnTo>
                    <a:pt x="3222" y="1881"/>
                  </a:lnTo>
                  <a:lnTo>
                    <a:pt x="3177" y="1792"/>
                  </a:lnTo>
                  <a:lnTo>
                    <a:pt x="3137" y="1705"/>
                  </a:lnTo>
                  <a:lnTo>
                    <a:pt x="3101" y="1620"/>
                  </a:lnTo>
                  <a:lnTo>
                    <a:pt x="3066" y="1528"/>
                  </a:lnTo>
                  <a:lnTo>
                    <a:pt x="3037" y="1440"/>
                  </a:lnTo>
                  <a:lnTo>
                    <a:pt x="3014" y="1355"/>
                  </a:lnTo>
                  <a:lnTo>
                    <a:pt x="2996" y="1275"/>
                  </a:lnTo>
                  <a:lnTo>
                    <a:pt x="2985" y="1197"/>
                  </a:lnTo>
                  <a:lnTo>
                    <a:pt x="2979" y="1122"/>
                  </a:lnTo>
                  <a:lnTo>
                    <a:pt x="2979" y="1052"/>
                  </a:lnTo>
                  <a:lnTo>
                    <a:pt x="2983" y="988"/>
                  </a:lnTo>
                  <a:lnTo>
                    <a:pt x="2995" y="927"/>
                  </a:lnTo>
                  <a:lnTo>
                    <a:pt x="3009" y="872"/>
                  </a:lnTo>
                  <a:lnTo>
                    <a:pt x="3031" y="820"/>
                  </a:lnTo>
                  <a:lnTo>
                    <a:pt x="3057" y="770"/>
                  </a:lnTo>
                  <a:lnTo>
                    <a:pt x="3092" y="722"/>
                  </a:lnTo>
                  <a:lnTo>
                    <a:pt x="3135" y="677"/>
                  </a:lnTo>
                  <a:lnTo>
                    <a:pt x="3184" y="636"/>
                  </a:lnTo>
                  <a:lnTo>
                    <a:pt x="3239" y="600"/>
                  </a:lnTo>
                  <a:lnTo>
                    <a:pt x="3300" y="568"/>
                  </a:lnTo>
                  <a:lnTo>
                    <a:pt x="3367" y="540"/>
                  </a:lnTo>
                  <a:lnTo>
                    <a:pt x="3441" y="518"/>
                  </a:lnTo>
                  <a:lnTo>
                    <a:pt x="3521" y="499"/>
                  </a:lnTo>
                  <a:lnTo>
                    <a:pt x="3610" y="485"/>
                  </a:lnTo>
                  <a:lnTo>
                    <a:pt x="3705" y="475"/>
                  </a:lnTo>
                  <a:lnTo>
                    <a:pt x="3807" y="469"/>
                  </a:lnTo>
                  <a:lnTo>
                    <a:pt x="3914" y="466"/>
                  </a:lnTo>
                  <a:lnTo>
                    <a:pt x="3996" y="467"/>
                  </a:lnTo>
                  <a:lnTo>
                    <a:pt x="4081" y="470"/>
                  </a:lnTo>
                  <a:lnTo>
                    <a:pt x="4170" y="476"/>
                  </a:lnTo>
                  <a:lnTo>
                    <a:pt x="4176" y="476"/>
                  </a:lnTo>
                  <a:lnTo>
                    <a:pt x="4166" y="368"/>
                  </a:lnTo>
                  <a:lnTo>
                    <a:pt x="4161" y="367"/>
                  </a:lnTo>
                  <a:lnTo>
                    <a:pt x="4041" y="355"/>
                  </a:lnTo>
                  <a:lnTo>
                    <a:pt x="3927" y="348"/>
                  </a:lnTo>
                  <a:lnTo>
                    <a:pt x="3820" y="342"/>
                  </a:lnTo>
                  <a:lnTo>
                    <a:pt x="3718" y="341"/>
                  </a:lnTo>
                  <a:close/>
                  <a:moveTo>
                    <a:pt x="1780" y="325"/>
                  </a:moveTo>
                  <a:lnTo>
                    <a:pt x="1744" y="326"/>
                  </a:lnTo>
                  <a:lnTo>
                    <a:pt x="1709" y="332"/>
                  </a:lnTo>
                  <a:lnTo>
                    <a:pt x="1679" y="341"/>
                  </a:lnTo>
                  <a:lnTo>
                    <a:pt x="1652" y="351"/>
                  </a:lnTo>
                  <a:lnTo>
                    <a:pt x="1631" y="364"/>
                  </a:lnTo>
                  <a:lnTo>
                    <a:pt x="1616" y="378"/>
                  </a:lnTo>
                  <a:lnTo>
                    <a:pt x="1610" y="394"/>
                  </a:lnTo>
                  <a:lnTo>
                    <a:pt x="1612" y="411"/>
                  </a:lnTo>
                  <a:lnTo>
                    <a:pt x="1622" y="425"/>
                  </a:lnTo>
                  <a:lnTo>
                    <a:pt x="1639" y="438"/>
                  </a:lnTo>
                  <a:lnTo>
                    <a:pt x="1663" y="450"/>
                  </a:lnTo>
                  <a:lnTo>
                    <a:pt x="1692" y="459"/>
                  </a:lnTo>
                  <a:lnTo>
                    <a:pt x="1725" y="464"/>
                  </a:lnTo>
                  <a:lnTo>
                    <a:pt x="1763" y="466"/>
                  </a:lnTo>
                  <a:lnTo>
                    <a:pt x="1799" y="464"/>
                  </a:lnTo>
                  <a:lnTo>
                    <a:pt x="1834" y="459"/>
                  </a:lnTo>
                  <a:lnTo>
                    <a:pt x="1866" y="450"/>
                  </a:lnTo>
                  <a:lnTo>
                    <a:pt x="1892" y="438"/>
                  </a:lnTo>
                  <a:lnTo>
                    <a:pt x="1913" y="425"/>
                  </a:lnTo>
                  <a:lnTo>
                    <a:pt x="1927" y="411"/>
                  </a:lnTo>
                  <a:lnTo>
                    <a:pt x="1933" y="394"/>
                  </a:lnTo>
                  <a:lnTo>
                    <a:pt x="1930" y="378"/>
                  </a:lnTo>
                  <a:lnTo>
                    <a:pt x="1920" y="364"/>
                  </a:lnTo>
                  <a:lnTo>
                    <a:pt x="1901" y="351"/>
                  </a:lnTo>
                  <a:lnTo>
                    <a:pt x="1878" y="341"/>
                  </a:lnTo>
                  <a:lnTo>
                    <a:pt x="1849" y="332"/>
                  </a:lnTo>
                  <a:lnTo>
                    <a:pt x="1817" y="326"/>
                  </a:lnTo>
                  <a:lnTo>
                    <a:pt x="1780" y="325"/>
                  </a:lnTo>
                  <a:close/>
                  <a:moveTo>
                    <a:pt x="4070" y="169"/>
                  </a:moveTo>
                  <a:lnTo>
                    <a:pt x="1974" y="390"/>
                  </a:lnTo>
                  <a:lnTo>
                    <a:pt x="1974" y="393"/>
                  </a:lnTo>
                  <a:lnTo>
                    <a:pt x="1969" y="411"/>
                  </a:lnTo>
                  <a:lnTo>
                    <a:pt x="1956" y="428"/>
                  </a:lnTo>
                  <a:lnTo>
                    <a:pt x="1936" y="444"/>
                  </a:lnTo>
                  <a:lnTo>
                    <a:pt x="1910" y="457"/>
                  </a:lnTo>
                  <a:lnTo>
                    <a:pt x="1876" y="469"/>
                  </a:lnTo>
                  <a:lnTo>
                    <a:pt x="1839" y="477"/>
                  </a:lnTo>
                  <a:lnTo>
                    <a:pt x="1836" y="479"/>
                  </a:lnTo>
                  <a:lnTo>
                    <a:pt x="1956" y="870"/>
                  </a:lnTo>
                  <a:lnTo>
                    <a:pt x="1958" y="873"/>
                  </a:lnTo>
                  <a:lnTo>
                    <a:pt x="2495" y="814"/>
                  </a:lnTo>
                  <a:lnTo>
                    <a:pt x="2496" y="814"/>
                  </a:lnTo>
                  <a:lnTo>
                    <a:pt x="2496" y="814"/>
                  </a:lnTo>
                  <a:lnTo>
                    <a:pt x="2511" y="812"/>
                  </a:lnTo>
                  <a:lnTo>
                    <a:pt x="2521" y="806"/>
                  </a:lnTo>
                  <a:lnTo>
                    <a:pt x="2528" y="799"/>
                  </a:lnTo>
                  <a:lnTo>
                    <a:pt x="2532" y="790"/>
                  </a:lnTo>
                  <a:lnTo>
                    <a:pt x="2535" y="782"/>
                  </a:lnTo>
                  <a:lnTo>
                    <a:pt x="2537" y="777"/>
                  </a:lnTo>
                  <a:lnTo>
                    <a:pt x="2538" y="774"/>
                  </a:lnTo>
                  <a:lnTo>
                    <a:pt x="2559" y="742"/>
                  </a:lnTo>
                  <a:lnTo>
                    <a:pt x="2579" y="710"/>
                  </a:lnTo>
                  <a:lnTo>
                    <a:pt x="2612" y="670"/>
                  </a:lnTo>
                  <a:lnTo>
                    <a:pt x="2649" y="630"/>
                  </a:lnTo>
                  <a:lnTo>
                    <a:pt x="2689" y="592"/>
                  </a:lnTo>
                  <a:lnTo>
                    <a:pt x="2752" y="544"/>
                  </a:lnTo>
                  <a:lnTo>
                    <a:pt x="2822" y="499"/>
                  </a:lnTo>
                  <a:lnTo>
                    <a:pt x="2899" y="460"/>
                  </a:lnTo>
                  <a:lnTo>
                    <a:pt x="2983" y="424"/>
                  </a:lnTo>
                  <a:lnTo>
                    <a:pt x="3072" y="393"/>
                  </a:lnTo>
                  <a:lnTo>
                    <a:pt x="3167" y="367"/>
                  </a:lnTo>
                  <a:lnTo>
                    <a:pt x="3268" y="346"/>
                  </a:lnTo>
                  <a:lnTo>
                    <a:pt x="3375" y="329"/>
                  </a:lnTo>
                  <a:lnTo>
                    <a:pt x="3488" y="317"/>
                  </a:lnTo>
                  <a:lnTo>
                    <a:pt x="3604" y="310"/>
                  </a:lnTo>
                  <a:lnTo>
                    <a:pt x="3727" y="307"/>
                  </a:lnTo>
                  <a:lnTo>
                    <a:pt x="3824" y="309"/>
                  </a:lnTo>
                  <a:lnTo>
                    <a:pt x="3924" y="313"/>
                  </a:lnTo>
                  <a:lnTo>
                    <a:pt x="3924" y="312"/>
                  </a:lnTo>
                  <a:lnTo>
                    <a:pt x="3927" y="313"/>
                  </a:lnTo>
                  <a:lnTo>
                    <a:pt x="3997" y="319"/>
                  </a:lnTo>
                  <a:lnTo>
                    <a:pt x="4074" y="328"/>
                  </a:lnTo>
                  <a:lnTo>
                    <a:pt x="4157" y="336"/>
                  </a:lnTo>
                  <a:lnTo>
                    <a:pt x="4163" y="338"/>
                  </a:lnTo>
                  <a:lnTo>
                    <a:pt x="4160" y="304"/>
                  </a:lnTo>
                  <a:lnTo>
                    <a:pt x="4070" y="169"/>
                  </a:lnTo>
                  <a:close/>
                  <a:moveTo>
                    <a:pt x="756" y="0"/>
                  </a:moveTo>
                  <a:lnTo>
                    <a:pt x="826" y="0"/>
                  </a:lnTo>
                  <a:lnTo>
                    <a:pt x="892" y="472"/>
                  </a:lnTo>
                  <a:lnTo>
                    <a:pt x="1251" y="434"/>
                  </a:lnTo>
                  <a:lnTo>
                    <a:pt x="1257" y="434"/>
                  </a:lnTo>
                  <a:lnTo>
                    <a:pt x="1185" y="204"/>
                  </a:lnTo>
                  <a:lnTo>
                    <a:pt x="1216" y="201"/>
                  </a:lnTo>
                  <a:lnTo>
                    <a:pt x="1289" y="431"/>
                  </a:lnTo>
                  <a:lnTo>
                    <a:pt x="1568" y="400"/>
                  </a:lnTo>
                  <a:lnTo>
                    <a:pt x="1568" y="399"/>
                  </a:lnTo>
                  <a:lnTo>
                    <a:pt x="1574" y="380"/>
                  </a:lnTo>
                  <a:lnTo>
                    <a:pt x="1587" y="364"/>
                  </a:lnTo>
                  <a:lnTo>
                    <a:pt x="1607" y="348"/>
                  </a:lnTo>
                  <a:lnTo>
                    <a:pt x="1635" y="333"/>
                  </a:lnTo>
                  <a:lnTo>
                    <a:pt x="1668" y="322"/>
                  </a:lnTo>
                  <a:lnTo>
                    <a:pt x="1705" y="313"/>
                  </a:lnTo>
                  <a:lnTo>
                    <a:pt x="1709" y="313"/>
                  </a:lnTo>
                  <a:lnTo>
                    <a:pt x="1617" y="0"/>
                  </a:lnTo>
                  <a:lnTo>
                    <a:pt x="1687" y="0"/>
                  </a:lnTo>
                  <a:lnTo>
                    <a:pt x="1782" y="307"/>
                  </a:lnTo>
                  <a:lnTo>
                    <a:pt x="1786" y="307"/>
                  </a:lnTo>
                  <a:lnTo>
                    <a:pt x="1831" y="310"/>
                  </a:lnTo>
                  <a:lnTo>
                    <a:pt x="1872" y="316"/>
                  </a:lnTo>
                  <a:lnTo>
                    <a:pt x="1907" y="328"/>
                  </a:lnTo>
                  <a:lnTo>
                    <a:pt x="1937" y="341"/>
                  </a:lnTo>
                  <a:lnTo>
                    <a:pt x="1959" y="358"/>
                  </a:lnTo>
                  <a:lnTo>
                    <a:pt x="1961" y="360"/>
                  </a:lnTo>
                  <a:lnTo>
                    <a:pt x="2461" y="307"/>
                  </a:lnTo>
                  <a:lnTo>
                    <a:pt x="2465" y="306"/>
                  </a:lnTo>
                  <a:lnTo>
                    <a:pt x="2340" y="90"/>
                  </a:lnTo>
                  <a:lnTo>
                    <a:pt x="2340" y="89"/>
                  </a:lnTo>
                  <a:lnTo>
                    <a:pt x="2342" y="86"/>
                  </a:lnTo>
                  <a:lnTo>
                    <a:pt x="2346" y="84"/>
                  </a:lnTo>
                  <a:lnTo>
                    <a:pt x="2352" y="83"/>
                  </a:lnTo>
                  <a:lnTo>
                    <a:pt x="2794" y="42"/>
                  </a:lnTo>
                  <a:lnTo>
                    <a:pt x="2801" y="54"/>
                  </a:lnTo>
                  <a:lnTo>
                    <a:pt x="2372" y="93"/>
                  </a:lnTo>
                  <a:lnTo>
                    <a:pt x="2496" y="303"/>
                  </a:lnTo>
                  <a:lnTo>
                    <a:pt x="4432" y="99"/>
                  </a:lnTo>
                  <a:lnTo>
                    <a:pt x="4442" y="128"/>
                  </a:lnTo>
                  <a:lnTo>
                    <a:pt x="4137" y="162"/>
                  </a:lnTo>
                  <a:lnTo>
                    <a:pt x="4234" y="304"/>
                  </a:lnTo>
                  <a:lnTo>
                    <a:pt x="4239" y="346"/>
                  </a:lnTo>
                  <a:lnTo>
                    <a:pt x="4243" y="346"/>
                  </a:lnTo>
                  <a:lnTo>
                    <a:pt x="4390" y="367"/>
                  </a:lnTo>
                  <a:lnTo>
                    <a:pt x="4544" y="392"/>
                  </a:lnTo>
                  <a:lnTo>
                    <a:pt x="4556" y="422"/>
                  </a:lnTo>
                  <a:lnTo>
                    <a:pt x="4400" y="397"/>
                  </a:lnTo>
                  <a:lnTo>
                    <a:pt x="4247" y="377"/>
                  </a:lnTo>
                  <a:lnTo>
                    <a:pt x="4241" y="377"/>
                  </a:lnTo>
                  <a:lnTo>
                    <a:pt x="4252" y="479"/>
                  </a:lnTo>
                  <a:lnTo>
                    <a:pt x="4253" y="482"/>
                  </a:lnTo>
                  <a:lnTo>
                    <a:pt x="4257" y="482"/>
                  </a:lnTo>
                  <a:lnTo>
                    <a:pt x="4374" y="493"/>
                  </a:lnTo>
                  <a:lnTo>
                    <a:pt x="4486" y="505"/>
                  </a:lnTo>
                  <a:lnTo>
                    <a:pt x="4592" y="518"/>
                  </a:lnTo>
                  <a:lnTo>
                    <a:pt x="4607" y="555"/>
                  </a:lnTo>
                  <a:lnTo>
                    <a:pt x="4497" y="540"/>
                  </a:lnTo>
                  <a:lnTo>
                    <a:pt x="4381" y="527"/>
                  </a:lnTo>
                  <a:lnTo>
                    <a:pt x="4262" y="515"/>
                  </a:lnTo>
                  <a:lnTo>
                    <a:pt x="4256" y="515"/>
                  </a:lnTo>
                  <a:lnTo>
                    <a:pt x="4260" y="562"/>
                  </a:lnTo>
                  <a:lnTo>
                    <a:pt x="4324" y="758"/>
                  </a:lnTo>
                  <a:lnTo>
                    <a:pt x="4330" y="757"/>
                  </a:lnTo>
                  <a:lnTo>
                    <a:pt x="4442" y="755"/>
                  </a:lnTo>
                  <a:lnTo>
                    <a:pt x="4561" y="754"/>
                  </a:lnTo>
                  <a:lnTo>
                    <a:pt x="4684" y="755"/>
                  </a:lnTo>
                  <a:lnTo>
                    <a:pt x="4698" y="792"/>
                  </a:lnTo>
                  <a:lnTo>
                    <a:pt x="4566" y="790"/>
                  </a:lnTo>
                  <a:lnTo>
                    <a:pt x="4513" y="792"/>
                  </a:lnTo>
                  <a:lnTo>
                    <a:pt x="4457" y="792"/>
                  </a:lnTo>
                  <a:lnTo>
                    <a:pt x="4399" y="793"/>
                  </a:lnTo>
                  <a:lnTo>
                    <a:pt x="4337" y="795"/>
                  </a:lnTo>
                  <a:lnTo>
                    <a:pt x="4276" y="798"/>
                  </a:lnTo>
                  <a:lnTo>
                    <a:pt x="4214" y="802"/>
                  </a:lnTo>
                  <a:lnTo>
                    <a:pt x="4151" y="806"/>
                  </a:lnTo>
                  <a:lnTo>
                    <a:pt x="4092" y="812"/>
                  </a:lnTo>
                  <a:lnTo>
                    <a:pt x="4032" y="818"/>
                  </a:lnTo>
                  <a:lnTo>
                    <a:pt x="3977" y="827"/>
                  </a:lnTo>
                  <a:lnTo>
                    <a:pt x="3924" y="836"/>
                  </a:lnTo>
                  <a:lnTo>
                    <a:pt x="3876" y="847"/>
                  </a:lnTo>
                  <a:lnTo>
                    <a:pt x="3834" y="860"/>
                  </a:lnTo>
                  <a:lnTo>
                    <a:pt x="3798" y="875"/>
                  </a:lnTo>
                  <a:lnTo>
                    <a:pt x="3769" y="891"/>
                  </a:lnTo>
                  <a:lnTo>
                    <a:pt x="3748" y="910"/>
                  </a:lnTo>
                  <a:lnTo>
                    <a:pt x="3741" y="919"/>
                  </a:lnTo>
                  <a:lnTo>
                    <a:pt x="3735" y="929"/>
                  </a:lnTo>
                  <a:lnTo>
                    <a:pt x="3724" y="962"/>
                  </a:lnTo>
                  <a:lnTo>
                    <a:pt x="3719" y="999"/>
                  </a:lnTo>
                  <a:lnTo>
                    <a:pt x="3722" y="1035"/>
                  </a:lnTo>
                  <a:lnTo>
                    <a:pt x="3731" y="1074"/>
                  </a:lnTo>
                  <a:lnTo>
                    <a:pt x="3743" y="1115"/>
                  </a:lnTo>
                  <a:lnTo>
                    <a:pt x="3757" y="1160"/>
                  </a:lnTo>
                  <a:lnTo>
                    <a:pt x="3775" y="1208"/>
                  </a:lnTo>
                  <a:lnTo>
                    <a:pt x="3796" y="1261"/>
                  </a:lnTo>
                  <a:lnTo>
                    <a:pt x="3821" y="1314"/>
                  </a:lnTo>
                  <a:lnTo>
                    <a:pt x="3852" y="1374"/>
                  </a:lnTo>
                  <a:lnTo>
                    <a:pt x="3853" y="1377"/>
                  </a:lnTo>
                  <a:lnTo>
                    <a:pt x="4800" y="1354"/>
                  </a:lnTo>
                  <a:lnTo>
                    <a:pt x="4800" y="1400"/>
                  </a:lnTo>
                  <a:lnTo>
                    <a:pt x="3884" y="1422"/>
                  </a:lnTo>
                  <a:lnTo>
                    <a:pt x="3876" y="1422"/>
                  </a:lnTo>
                  <a:lnTo>
                    <a:pt x="3879" y="1427"/>
                  </a:lnTo>
                  <a:lnTo>
                    <a:pt x="3884" y="1437"/>
                  </a:lnTo>
                  <a:lnTo>
                    <a:pt x="3891" y="1448"/>
                  </a:lnTo>
                  <a:lnTo>
                    <a:pt x="3932" y="1521"/>
                  </a:lnTo>
                  <a:lnTo>
                    <a:pt x="3975" y="1597"/>
                  </a:lnTo>
                  <a:lnTo>
                    <a:pt x="4022" y="1675"/>
                  </a:lnTo>
                  <a:lnTo>
                    <a:pt x="4073" y="1757"/>
                  </a:lnTo>
                  <a:lnTo>
                    <a:pt x="4127" y="1843"/>
                  </a:lnTo>
                  <a:lnTo>
                    <a:pt x="4186" y="1932"/>
                  </a:lnTo>
                  <a:lnTo>
                    <a:pt x="4249" y="2025"/>
                  </a:lnTo>
                  <a:lnTo>
                    <a:pt x="4316" y="2121"/>
                  </a:lnTo>
                  <a:lnTo>
                    <a:pt x="4387" y="2223"/>
                  </a:lnTo>
                  <a:lnTo>
                    <a:pt x="4464" y="2329"/>
                  </a:lnTo>
                  <a:lnTo>
                    <a:pt x="4545" y="2441"/>
                  </a:lnTo>
                  <a:lnTo>
                    <a:pt x="4439" y="2441"/>
                  </a:lnTo>
                  <a:lnTo>
                    <a:pt x="4351" y="2317"/>
                  </a:lnTo>
                  <a:lnTo>
                    <a:pt x="4266" y="2197"/>
                  </a:lnTo>
                  <a:lnTo>
                    <a:pt x="4188" y="2079"/>
                  </a:lnTo>
                  <a:lnTo>
                    <a:pt x="4111" y="1965"/>
                  </a:lnTo>
                  <a:lnTo>
                    <a:pt x="4041" y="1855"/>
                  </a:lnTo>
                  <a:lnTo>
                    <a:pt x="4038" y="1852"/>
                  </a:lnTo>
                  <a:lnTo>
                    <a:pt x="3356" y="1924"/>
                  </a:lnTo>
                  <a:lnTo>
                    <a:pt x="3350" y="1926"/>
                  </a:lnTo>
                  <a:lnTo>
                    <a:pt x="3351" y="1929"/>
                  </a:lnTo>
                  <a:lnTo>
                    <a:pt x="3396" y="2006"/>
                  </a:lnTo>
                  <a:lnTo>
                    <a:pt x="3447" y="2087"/>
                  </a:lnTo>
                  <a:lnTo>
                    <a:pt x="3500" y="2170"/>
                  </a:lnTo>
                  <a:lnTo>
                    <a:pt x="3558" y="2259"/>
                  </a:lnTo>
                  <a:lnTo>
                    <a:pt x="3619" y="2349"/>
                  </a:lnTo>
                  <a:lnTo>
                    <a:pt x="3683" y="2441"/>
                  </a:lnTo>
                  <a:lnTo>
                    <a:pt x="3574" y="2441"/>
                  </a:lnTo>
                  <a:lnTo>
                    <a:pt x="3507" y="2345"/>
                  </a:lnTo>
                  <a:lnTo>
                    <a:pt x="3440" y="2245"/>
                  </a:lnTo>
                  <a:lnTo>
                    <a:pt x="3373" y="2143"/>
                  </a:lnTo>
                  <a:lnTo>
                    <a:pt x="3311" y="2041"/>
                  </a:lnTo>
                  <a:lnTo>
                    <a:pt x="3252" y="1939"/>
                  </a:lnTo>
                  <a:lnTo>
                    <a:pt x="3251" y="1936"/>
                  </a:lnTo>
                  <a:lnTo>
                    <a:pt x="2902" y="1974"/>
                  </a:lnTo>
                  <a:lnTo>
                    <a:pt x="2906" y="1978"/>
                  </a:lnTo>
                  <a:lnTo>
                    <a:pt x="3001" y="2103"/>
                  </a:lnTo>
                  <a:lnTo>
                    <a:pt x="3095" y="2221"/>
                  </a:lnTo>
                  <a:lnTo>
                    <a:pt x="3191" y="2333"/>
                  </a:lnTo>
                  <a:lnTo>
                    <a:pt x="3289" y="2441"/>
                  </a:lnTo>
                  <a:lnTo>
                    <a:pt x="3181" y="2441"/>
                  </a:lnTo>
                  <a:lnTo>
                    <a:pt x="3108" y="2358"/>
                  </a:lnTo>
                  <a:lnTo>
                    <a:pt x="3040" y="2280"/>
                  </a:lnTo>
                  <a:lnTo>
                    <a:pt x="2976" y="2202"/>
                  </a:lnTo>
                  <a:lnTo>
                    <a:pt x="2916" y="2128"/>
                  </a:lnTo>
                  <a:lnTo>
                    <a:pt x="2861" y="2057"/>
                  </a:lnTo>
                  <a:lnTo>
                    <a:pt x="2809" y="1987"/>
                  </a:lnTo>
                  <a:lnTo>
                    <a:pt x="2806" y="1984"/>
                  </a:lnTo>
                  <a:lnTo>
                    <a:pt x="2324" y="2035"/>
                  </a:lnTo>
                  <a:lnTo>
                    <a:pt x="2317" y="2036"/>
                  </a:lnTo>
                  <a:lnTo>
                    <a:pt x="2444" y="2441"/>
                  </a:lnTo>
                  <a:lnTo>
                    <a:pt x="2339" y="2441"/>
                  </a:lnTo>
                  <a:lnTo>
                    <a:pt x="1843" y="764"/>
                  </a:lnTo>
                  <a:lnTo>
                    <a:pt x="1841" y="761"/>
                  </a:lnTo>
                  <a:lnTo>
                    <a:pt x="1401" y="808"/>
                  </a:lnTo>
                  <a:lnTo>
                    <a:pt x="1396" y="808"/>
                  </a:lnTo>
                  <a:lnTo>
                    <a:pt x="1799" y="2441"/>
                  </a:lnTo>
                  <a:lnTo>
                    <a:pt x="1769" y="2441"/>
                  </a:lnTo>
                  <a:lnTo>
                    <a:pt x="1373" y="814"/>
                  </a:lnTo>
                  <a:lnTo>
                    <a:pt x="1373" y="811"/>
                  </a:lnTo>
                  <a:lnTo>
                    <a:pt x="945" y="856"/>
                  </a:lnTo>
                  <a:lnTo>
                    <a:pt x="1165" y="2441"/>
                  </a:lnTo>
                  <a:lnTo>
                    <a:pt x="1062" y="2441"/>
                  </a:lnTo>
                  <a:lnTo>
                    <a:pt x="934" y="1416"/>
                  </a:lnTo>
                  <a:lnTo>
                    <a:pt x="932" y="1413"/>
                  </a:lnTo>
                  <a:lnTo>
                    <a:pt x="927" y="1415"/>
                  </a:lnTo>
                  <a:lnTo>
                    <a:pt x="892" y="1419"/>
                  </a:lnTo>
                  <a:lnTo>
                    <a:pt x="849" y="1427"/>
                  </a:lnTo>
                  <a:lnTo>
                    <a:pt x="799" y="1437"/>
                  </a:lnTo>
                  <a:lnTo>
                    <a:pt x="743" y="1448"/>
                  </a:lnTo>
                  <a:lnTo>
                    <a:pt x="681" y="1463"/>
                  </a:lnTo>
                  <a:lnTo>
                    <a:pt x="612" y="1480"/>
                  </a:lnTo>
                  <a:lnTo>
                    <a:pt x="541" y="1501"/>
                  </a:lnTo>
                  <a:lnTo>
                    <a:pt x="467" y="1526"/>
                  </a:lnTo>
                  <a:lnTo>
                    <a:pt x="390" y="1553"/>
                  </a:lnTo>
                  <a:lnTo>
                    <a:pt x="311" y="1584"/>
                  </a:lnTo>
                  <a:lnTo>
                    <a:pt x="233" y="1619"/>
                  </a:lnTo>
                  <a:lnTo>
                    <a:pt x="154" y="1658"/>
                  </a:lnTo>
                  <a:lnTo>
                    <a:pt x="76" y="1702"/>
                  </a:lnTo>
                  <a:lnTo>
                    <a:pt x="0" y="1748"/>
                  </a:lnTo>
                  <a:lnTo>
                    <a:pt x="0" y="1681"/>
                  </a:lnTo>
                  <a:lnTo>
                    <a:pt x="79" y="1636"/>
                  </a:lnTo>
                  <a:lnTo>
                    <a:pt x="159" y="1597"/>
                  </a:lnTo>
                  <a:lnTo>
                    <a:pt x="239" y="1560"/>
                  </a:lnTo>
                  <a:lnTo>
                    <a:pt x="319" y="1528"/>
                  </a:lnTo>
                  <a:lnTo>
                    <a:pt x="397" y="1499"/>
                  </a:lnTo>
                  <a:lnTo>
                    <a:pt x="474" y="1475"/>
                  </a:lnTo>
                  <a:lnTo>
                    <a:pt x="548" y="1451"/>
                  </a:lnTo>
                  <a:lnTo>
                    <a:pt x="618" y="1432"/>
                  </a:lnTo>
                  <a:lnTo>
                    <a:pt x="684" y="1416"/>
                  </a:lnTo>
                  <a:lnTo>
                    <a:pt x="745" y="1402"/>
                  </a:lnTo>
                  <a:lnTo>
                    <a:pt x="800" y="1390"/>
                  </a:lnTo>
                  <a:lnTo>
                    <a:pt x="848" y="1381"/>
                  </a:lnTo>
                  <a:lnTo>
                    <a:pt x="889" y="1374"/>
                  </a:lnTo>
                  <a:lnTo>
                    <a:pt x="922" y="1370"/>
                  </a:lnTo>
                  <a:lnTo>
                    <a:pt x="927" y="1368"/>
                  </a:lnTo>
                  <a:lnTo>
                    <a:pt x="864" y="865"/>
                  </a:lnTo>
                  <a:lnTo>
                    <a:pt x="212" y="933"/>
                  </a:lnTo>
                  <a:lnTo>
                    <a:pt x="228" y="892"/>
                  </a:lnTo>
                  <a:lnTo>
                    <a:pt x="854" y="827"/>
                  </a:lnTo>
                  <a:lnTo>
                    <a:pt x="860" y="827"/>
                  </a:lnTo>
                  <a:lnTo>
                    <a:pt x="820" y="514"/>
                  </a:lnTo>
                  <a:lnTo>
                    <a:pt x="352" y="563"/>
                  </a:lnTo>
                  <a:lnTo>
                    <a:pt x="365" y="528"/>
                  </a:lnTo>
                  <a:lnTo>
                    <a:pt x="812" y="480"/>
                  </a:lnTo>
                  <a:lnTo>
                    <a:pt x="816" y="480"/>
                  </a:lnTo>
                  <a:lnTo>
                    <a:pt x="7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6"/>
            <p:cNvSpPr>
              <a:spLocks/>
            </p:cNvSpPr>
            <p:nvPr/>
          </p:nvSpPr>
          <p:spPr bwMode="auto">
            <a:xfrm>
              <a:off x="7045325" y="2346326"/>
              <a:ext cx="982663" cy="287338"/>
            </a:xfrm>
            <a:custGeom>
              <a:avLst/>
              <a:gdLst>
                <a:gd name="T0" fmla="*/ 541 w 619"/>
                <a:gd name="T1" fmla="*/ 0 h 181"/>
                <a:gd name="T2" fmla="*/ 619 w 619"/>
                <a:gd name="T3" fmla="*/ 131 h 181"/>
                <a:gd name="T4" fmla="*/ 107 w 619"/>
                <a:gd name="T5" fmla="*/ 181 h 181"/>
                <a:gd name="T6" fmla="*/ 0 w 619"/>
                <a:gd name="T7" fmla="*/ 3 h 181"/>
                <a:gd name="T8" fmla="*/ 541 w 619"/>
                <a:gd name="T9" fmla="*/ 0 h 181"/>
              </a:gdLst>
              <a:ahLst/>
              <a:cxnLst>
                <a:cxn ang="0">
                  <a:pos x="T0" y="T1"/>
                </a:cxn>
                <a:cxn ang="0">
                  <a:pos x="T2" y="T3"/>
                </a:cxn>
                <a:cxn ang="0">
                  <a:pos x="T4" y="T5"/>
                </a:cxn>
                <a:cxn ang="0">
                  <a:pos x="T6" y="T7"/>
                </a:cxn>
                <a:cxn ang="0">
                  <a:pos x="T8" y="T9"/>
                </a:cxn>
              </a:cxnLst>
              <a:rect l="0" t="0" r="r" b="b"/>
              <a:pathLst>
                <a:path w="619" h="181">
                  <a:moveTo>
                    <a:pt x="541" y="0"/>
                  </a:moveTo>
                  <a:lnTo>
                    <a:pt x="619" y="131"/>
                  </a:lnTo>
                  <a:lnTo>
                    <a:pt x="107" y="181"/>
                  </a:lnTo>
                  <a:lnTo>
                    <a:pt x="0" y="3"/>
                  </a:lnTo>
                  <a:lnTo>
                    <a:pt x="5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Cybersecurity Risks</a:t>
            </a:r>
            <a:endParaRPr lang="en-US" sz="2400" b="1" kern="0" dirty="0">
              <a:solidFill>
                <a:srgbClr val="FFFFFF"/>
              </a:solidFill>
            </a:endParaRPr>
          </a:p>
        </p:txBody>
      </p:sp>
      <p:sp>
        <p:nvSpPr>
          <p:cNvPr id="58" name="Rectangle 57"/>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The duality of human beings</a:t>
            </a:r>
            <a:endParaRPr lang="en-US" sz="2000" kern="0" dirty="0">
              <a:solidFill>
                <a:srgbClr val="676767"/>
              </a:solidFill>
            </a:endParaRPr>
          </a:p>
        </p:txBody>
      </p:sp>
      <p:sp>
        <p:nvSpPr>
          <p:cNvPr id="71" name="Isosceles Triangle 70"/>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74" name="Hexagon 173"/>
          <p:cNvSpPr>
            <a:spLocks noChangeAspect="1"/>
          </p:cNvSpPr>
          <p:nvPr/>
        </p:nvSpPr>
        <p:spPr>
          <a:xfrm>
            <a:off x="3487555" y="1170002"/>
            <a:ext cx="2069876" cy="1789335"/>
          </a:xfrm>
          <a:prstGeom prst="hexagon">
            <a:avLst/>
          </a:prstGeom>
          <a:solidFill>
            <a:schemeClr val="accent1"/>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176" name="Hexagon 175"/>
          <p:cNvSpPr>
            <a:spLocks noChangeAspect="1"/>
          </p:cNvSpPr>
          <p:nvPr/>
        </p:nvSpPr>
        <p:spPr>
          <a:xfrm>
            <a:off x="3566220" y="1244807"/>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6" name="Rectangle 75"/>
          <p:cNvSpPr/>
          <p:nvPr/>
        </p:nvSpPr>
        <p:spPr>
          <a:xfrm>
            <a:off x="4096392" y="1909115"/>
            <a:ext cx="895565" cy="247706"/>
          </a:xfrm>
          <a:prstGeom prst="rect">
            <a:avLst/>
          </a:prstGeom>
        </p:spPr>
        <p:txBody>
          <a:bodyPr wrap="none" anchor="ctr">
            <a:noAutofit/>
          </a:bodyPr>
          <a:lstStyle/>
          <a:p>
            <a:pPr algn="ctr"/>
            <a:r>
              <a:rPr lang="en-US" sz="2000" b="1" dirty="0" smtClean="0">
                <a:solidFill>
                  <a:srgbClr val="FFFFFF"/>
                </a:solidFill>
              </a:rPr>
              <a:t>People</a:t>
            </a:r>
            <a:endParaRPr lang="en-US" sz="2000" b="1" dirty="0">
              <a:solidFill>
                <a:srgbClr val="FFFFFF"/>
              </a:solidFill>
            </a:endParaRPr>
          </a:p>
        </p:txBody>
      </p:sp>
      <p:sp>
        <p:nvSpPr>
          <p:cNvPr id="77" name="Hexagon 76"/>
          <p:cNvSpPr>
            <a:spLocks noChangeAspect="1"/>
          </p:cNvSpPr>
          <p:nvPr/>
        </p:nvSpPr>
        <p:spPr>
          <a:xfrm>
            <a:off x="5144357" y="2071283"/>
            <a:ext cx="2069876" cy="1789335"/>
          </a:xfrm>
          <a:prstGeom prst="hexagon">
            <a:avLst/>
          </a:prstGeom>
          <a:solidFill>
            <a:schemeClr val="tx2"/>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8" name="Hexagon 77"/>
          <p:cNvSpPr>
            <a:spLocks noChangeAspect="1"/>
          </p:cNvSpPr>
          <p:nvPr/>
        </p:nvSpPr>
        <p:spPr>
          <a:xfrm>
            <a:off x="5223022" y="2146088"/>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9" name="Rectangle 78"/>
          <p:cNvSpPr/>
          <p:nvPr/>
        </p:nvSpPr>
        <p:spPr>
          <a:xfrm>
            <a:off x="5753194" y="2810396"/>
            <a:ext cx="895565" cy="247706"/>
          </a:xfrm>
          <a:prstGeom prst="rect">
            <a:avLst/>
          </a:prstGeom>
        </p:spPr>
        <p:txBody>
          <a:bodyPr wrap="none" anchor="ctr">
            <a:noAutofit/>
          </a:bodyPr>
          <a:lstStyle/>
          <a:p>
            <a:pPr algn="ctr"/>
            <a:r>
              <a:rPr lang="en-US" sz="2000" b="1" dirty="0" smtClean="0">
                <a:solidFill>
                  <a:srgbClr val="FFFFFF"/>
                </a:solidFill>
              </a:rPr>
              <a:t>Process</a:t>
            </a:r>
            <a:endParaRPr lang="en-US" sz="1400" b="1" dirty="0">
              <a:solidFill>
                <a:srgbClr val="FFFFFF"/>
              </a:solidFill>
            </a:endParaRPr>
          </a:p>
        </p:txBody>
      </p:sp>
      <p:sp>
        <p:nvSpPr>
          <p:cNvPr id="80" name="Hexagon 79"/>
          <p:cNvSpPr>
            <a:spLocks noChangeAspect="1"/>
          </p:cNvSpPr>
          <p:nvPr/>
        </p:nvSpPr>
        <p:spPr>
          <a:xfrm>
            <a:off x="3487555" y="3000046"/>
            <a:ext cx="2069876" cy="1789335"/>
          </a:xfrm>
          <a:prstGeom prst="hexagon">
            <a:avLst/>
          </a:prstGeom>
          <a:solidFill>
            <a:schemeClr val="tx2"/>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1" name="Hexagon 80"/>
          <p:cNvSpPr>
            <a:spLocks noChangeAspect="1"/>
          </p:cNvSpPr>
          <p:nvPr/>
        </p:nvSpPr>
        <p:spPr>
          <a:xfrm>
            <a:off x="3566220" y="3074851"/>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2" name="Rectangle 81"/>
          <p:cNvSpPr/>
          <p:nvPr/>
        </p:nvSpPr>
        <p:spPr>
          <a:xfrm>
            <a:off x="4096392" y="3739159"/>
            <a:ext cx="895565" cy="247706"/>
          </a:xfrm>
          <a:prstGeom prst="rect">
            <a:avLst/>
          </a:prstGeom>
        </p:spPr>
        <p:txBody>
          <a:bodyPr wrap="none" anchor="ctr">
            <a:noAutofit/>
          </a:bodyPr>
          <a:lstStyle/>
          <a:p>
            <a:pPr algn="ctr"/>
            <a:r>
              <a:rPr lang="en-US" sz="2000" b="1" dirty="0" smtClean="0">
                <a:solidFill>
                  <a:srgbClr val="FFFFFF"/>
                </a:solidFill>
              </a:rPr>
              <a:t>Technology</a:t>
            </a:r>
            <a:endParaRPr lang="en-US" sz="2000" b="1" dirty="0">
              <a:solidFill>
                <a:srgbClr val="FFFFFF"/>
              </a:solidFill>
            </a:endParaRPr>
          </a:p>
        </p:txBody>
      </p:sp>
      <p:sp>
        <p:nvSpPr>
          <p:cNvPr id="83" name="Hexagon 82"/>
          <p:cNvSpPr>
            <a:spLocks noChangeAspect="1"/>
          </p:cNvSpPr>
          <p:nvPr/>
        </p:nvSpPr>
        <p:spPr>
          <a:xfrm>
            <a:off x="1830753" y="2085024"/>
            <a:ext cx="2069876" cy="1789335"/>
          </a:xfrm>
          <a:prstGeom prst="hexagon">
            <a:avLst/>
          </a:prstGeom>
          <a:solidFill>
            <a:schemeClr val="tx2"/>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4" name="Hexagon 83"/>
          <p:cNvSpPr>
            <a:spLocks noChangeAspect="1"/>
          </p:cNvSpPr>
          <p:nvPr/>
        </p:nvSpPr>
        <p:spPr>
          <a:xfrm>
            <a:off x="1909418" y="2159829"/>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85" name="Rectangle 84"/>
          <p:cNvSpPr/>
          <p:nvPr/>
        </p:nvSpPr>
        <p:spPr>
          <a:xfrm>
            <a:off x="2439590" y="2824137"/>
            <a:ext cx="895565" cy="247706"/>
          </a:xfrm>
          <a:prstGeom prst="rect">
            <a:avLst/>
          </a:prstGeom>
        </p:spPr>
        <p:txBody>
          <a:bodyPr wrap="none" anchor="ctr">
            <a:noAutofit/>
          </a:bodyPr>
          <a:lstStyle/>
          <a:p>
            <a:pPr algn="ctr"/>
            <a:r>
              <a:rPr lang="en-US" sz="2000" b="1" dirty="0" smtClean="0">
                <a:solidFill>
                  <a:srgbClr val="FFFFFF"/>
                </a:solidFill>
              </a:rPr>
              <a:t>Policy</a:t>
            </a:r>
            <a:endParaRPr lang="en-US" sz="1400" b="1" dirty="0">
              <a:solidFill>
                <a:srgbClr val="FFFFFF"/>
              </a:solidFill>
            </a:endParaRPr>
          </a:p>
        </p:txBody>
      </p:sp>
      <p:grpSp>
        <p:nvGrpSpPr>
          <p:cNvPr id="86" name="Group 85"/>
          <p:cNvGrpSpPr>
            <a:grpSpLocks noChangeAspect="1"/>
          </p:cNvGrpSpPr>
          <p:nvPr/>
        </p:nvGrpSpPr>
        <p:grpSpPr>
          <a:xfrm>
            <a:off x="4335855" y="2317902"/>
            <a:ext cx="358032" cy="387668"/>
            <a:chOff x="2962275" y="5457825"/>
            <a:chExt cx="479426" cy="519113"/>
          </a:xfrm>
          <a:solidFill>
            <a:srgbClr val="FFFFFF"/>
          </a:solidFill>
        </p:grpSpPr>
        <p:sp>
          <p:nvSpPr>
            <p:cNvPr id="87" name="Freeform 181"/>
            <p:cNvSpPr>
              <a:spLocks/>
            </p:cNvSpPr>
            <p:nvPr/>
          </p:nvSpPr>
          <p:spPr bwMode="auto">
            <a:xfrm>
              <a:off x="2962275" y="5494338"/>
              <a:ext cx="157163" cy="482600"/>
            </a:xfrm>
            <a:custGeom>
              <a:avLst/>
              <a:gdLst>
                <a:gd name="T0" fmla="*/ 192 w 198"/>
                <a:gd name="T1" fmla="*/ 364 h 608"/>
                <a:gd name="T2" fmla="*/ 147 w 198"/>
                <a:gd name="T3" fmla="*/ 256 h 608"/>
                <a:gd name="T4" fmla="*/ 139 w 198"/>
                <a:gd name="T5" fmla="*/ 229 h 608"/>
                <a:gd name="T6" fmla="*/ 146 w 198"/>
                <a:gd name="T7" fmla="*/ 163 h 608"/>
                <a:gd name="T8" fmla="*/ 159 w 198"/>
                <a:gd name="T9" fmla="*/ 103 h 608"/>
                <a:gd name="T10" fmla="*/ 165 w 198"/>
                <a:gd name="T11" fmla="*/ 90 h 608"/>
                <a:gd name="T12" fmla="*/ 174 w 198"/>
                <a:gd name="T13" fmla="*/ 85 h 608"/>
                <a:gd name="T14" fmla="*/ 178 w 198"/>
                <a:gd name="T15" fmla="*/ 74 h 608"/>
                <a:gd name="T16" fmla="*/ 177 w 198"/>
                <a:gd name="T17" fmla="*/ 59 h 608"/>
                <a:gd name="T18" fmla="*/ 171 w 198"/>
                <a:gd name="T19" fmla="*/ 58 h 608"/>
                <a:gd name="T20" fmla="*/ 174 w 198"/>
                <a:gd name="T21" fmla="*/ 38 h 608"/>
                <a:gd name="T22" fmla="*/ 158 w 198"/>
                <a:gd name="T23" fmla="*/ 11 h 608"/>
                <a:gd name="T24" fmla="*/ 123 w 198"/>
                <a:gd name="T25" fmla="*/ 0 h 608"/>
                <a:gd name="T26" fmla="*/ 96 w 198"/>
                <a:gd name="T27" fmla="*/ 5 h 608"/>
                <a:gd name="T28" fmla="*/ 73 w 198"/>
                <a:gd name="T29" fmla="*/ 28 h 608"/>
                <a:gd name="T30" fmla="*/ 73 w 198"/>
                <a:gd name="T31" fmla="*/ 58 h 608"/>
                <a:gd name="T32" fmla="*/ 72 w 198"/>
                <a:gd name="T33" fmla="*/ 58 h 608"/>
                <a:gd name="T34" fmla="*/ 65 w 198"/>
                <a:gd name="T35" fmla="*/ 69 h 608"/>
                <a:gd name="T36" fmla="*/ 68 w 198"/>
                <a:gd name="T37" fmla="*/ 80 h 608"/>
                <a:gd name="T38" fmla="*/ 80 w 198"/>
                <a:gd name="T39" fmla="*/ 90 h 608"/>
                <a:gd name="T40" fmla="*/ 80 w 198"/>
                <a:gd name="T41" fmla="*/ 90 h 608"/>
                <a:gd name="T42" fmla="*/ 90 w 198"/>
                <a:gd name="T43" fmla="*/ 113 h 608"/>
                <a:gd name="T44" fmla="*/ 76 w 198"/>
                <a:gd name="T45" fmla="*/ 127 h 608"/>
                <a:gd name="T46" fmla="*/ 30 w 198"/>
                <a:gd name="T47" fmla="*/ 140 h 608"/>
                <a:gd name="T48" fmla="*/ 18 w 198"/>
                <a:gd name="T49" fmla="*/ 152 h 608"/>
                <a:gd name="T50" fmla="*/ 4 w 198"/>
                <a:gd name="T51" fmla="*/ 216 h 608"/>
                <a:gd name="T52" fmla="*/ 0 w 198"/>
                <a:gd name="T53" fmla="*/ 259 h 608"/>
                <a:gd name="T54" fmla="*/ 4 w 198"/>
                <a:gd name="T55" fmla="*/ 274 h 608"/>
                <a:gd name="T56" fmla="*/ 39 w 198"/>
                <a:gd name="T57" fmla="*/ 351 h 608"/>
                <a:gd name="T58" fmla="*/ 45 w 198"/>
                <a:gd name="T59" fmla="*/ 360 h 608"/>
                <a:gd name="T60" fmla="*/ 62 w 198"/>
                <a:gd name="T61" fmla="*/ 583 h 608"/>
                <a:gd name="T62" fmla="*/ 47 w 198"/>
                <a:gd name="T63" fmla="*/ 591 h 608"/>
                <a:gd name="T64" fmla="*/ 47 w 198"/>
                <a:gd name="T65" fmla="*/ 603 h 608"/>
                <a:gd name="T66" fmla="*/ 57 w 198"/>
                <a:gd name="T67" fmla="*/ 608 h 608"/>
                <a:gd name="T68" fmla="*/ 107 w 198"/>
                <a:gd name="T69" fmla="*/ 608 h 608"/>
                <a:gd name="T70" fmla="*/ 113 w 198"/>
                <a:gd name="T71" fmla="*/ 603 h 608"/>
                <a:gd name="T72" fmla="*/ 123 w 198"/>
                <a:gd name="T73" fmla="*/ 438 h 608"/>
                <a:gd name="T74" fmla="*/ 131 w 198"/>
                <a:gd name="T75" fmla="*/ 600 h 608"/>
                <a:gd name="T76" fmla="*/ 134 w 198"/>
                <a:gd name="T77" fmla="*/ 607 h 608"/>
                <a:gd name="T78" fmla="*/ 188 w 198"/>
                <a:gd name="T79" fmla="*/ 608 h 608"/>
                <a:gd name="T80" fmla="*/ 194 w 198"/>
                <a:gd name="T81" fmla="*/ 605 h 608"/>
                <a:gd name="T82" fmla="*/ 198 w 198"/>
                <a:gd name="T83" fmla="*/ 597 h 608"/>
                <a:gd name="T84" fmla="*/ 182 w 198"/>
                <a:gd name="T85" fmla="*/ 583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 h="608">
                  <a:moveTo>
                    <a:pt x="182" y="583"/>
                  </a:moveTo>
                  <a:lnTo>
                    <a:pt x="192" y="364"/>
                  </a:lnTo>
                  <a:lnTo>
                    <a:pt x="192" y="364"/>
                  </a:lnTo>
                  <a:lnTo>
                    <a:pt x="182" y="343"/>
                  </a:lnTo>
                  <a:lnTo>
                    <a:pt x="165" y="301"/>
                  </a:lnTo>
                  <a:lnTo>
                    <a:pt x="147" y="256"/>
                  </a:lnTo>
                  <a:lnTo>
                    <a:pt x="142" y="239"/>
                  </a:lnTo>
                  <a:lnTo>
                    <a:pt x="139" y="229"/>
                  </a:lnTo>
                  <a:lnTo>
                    <a:pt x="139" y="229"/>
                  </a:lnTo>
                  <a:lnTo>
                    <a:pt x="139" y="219"/>
                  </a:lnTo>
                  <a:lnTo>
                    <a:pt x="140" y="202"/>
                  </a:lnTo>
                  <a:lnTo>
                    <a:pt x="146" y="163"/>
                  </a:lnTo>
                  <a:lnTo>
                    <a:pt x="154" y="113"/>
                  </a:lnTo>
                  <a:lnTo>
                    <a:pt x="154" y="113"/>
                  </a:lnTo>
                  <a:lnTo>
                    <a:pt x="159" y="103"/>
                  </a:lnTo>
                  <a:lnTo>
                    <a:pt x="165" y="90"/>
                  </a:lnTo>
                  <a:lnTo>
                    <a:pt x="165" y="90"/>
                  </a:lnTo>
                  <a:lnTo>
                    <a:pt x="165" y="90"/>
                  </a:lnTo>
                  <a:lnTo>
                    <a:pt x="165" y="90"/>
                  </a:lnTo>
                  <a:lnTo>
                    <a:pt x="170" y="89"/>
                  </a:lnTo>
                  <a:lnTo>
                    <a:pt x="174" y="85"/>
                  </a:lnTo>
                  <a:lnTo>
                    <a:pt x="177" y="80"/>
                  </a:lnTo>
                  <a:lnTo>
                    <a:pt x="178" y="74"/>
                  </a:lnTo>
                  <a:lnTo>
                    <a:pt x="178" y="74"/>
                  </a:lnTo>
                  <a:lnTo>
                    <a:pt x="179" y="69"/>
                  </a:lnTo>
                  <a:lnTo>
                    <a:pt x="178" y="63"/>
                  </a:lnTo>
                  <a:lnTo>
                    <a:pt x="177" y="59"/>
                  </a:lnTo>
                  <a:lnTo>
                    <a:pt x="173" y="58"/>
                  </a:lnTo>
                  <a:lnTo>
                    <a:pt x="173" y="58"/>
                  </a:lnTo>
                  <a:lnTo>
                    <a:pt x="171" y="58"/>
                  </a:lnTo>
                  <a:lnTo>
                    <a:pt x="171" y="58"/>
                  </a:lnTo>
                  <a:lnTo>
                    <a:pt x="174" y="49"/>
                  </a:lnTo>
                  <a:lnTo>
                    <a:pt x="174" y="38"/>
                  </a:lnTo>
                  <a:lnTo>
                    <a:pt x="171" y="28"/>
                  </a:lnTo>
                  <a:lnTo>
                    <a:pt x="166" y="19"/>
                  </a:lnTo>
                  <a:lnTo>
                    <a:pt x="158" y="11"/>
                  </a:lnTo>
                  <a:lnTo>
                    <a:pt x="148" y="5"/>
                  </a:lnTo>
                  <a:lnTo>
                    <a:pt x="136" y="1"/>
                  </a:lnTo>
                  <a:lnTo>
                    <a:pt x="123" y="0"/>
                  </a:lnTo>
                  <a:lnTo>
                    <a:pt x="123" y="0"/>
                  </a:lnTo>
                  <a:lnTo>
                    <a:pt x="108" y="1"/>
                  </a:lnTo>
                  <a:lnTo>
                    <a:pt x="96" y="5"/>
                  </a:lnTo>
                  <a:lnTo>
                    <a:pt x="86" y="11"/>
                  </a:lnTo>
                  <a:lnTo>
                    <a:pt x="78" y="19"/>
                  </a:lnTo>
                  <a:lnTo>
                    <a:pt x="73" y="28"/>
                  </a:lnTo>
                  <a:lnTo>
                    <a:pt x="70" y="38"/>
                  </a:lnTo>
                  <a:lnTo>
                    <a:pt x="70" y="49"/>
                  </a:lnTo>
                  <a:lnTo>
                    <a:pt x="73" y="58"/>
                  </a:lnTo>
                  <a:lnTo>
                    <a:pt x="73" y="58"/>
                  </a:lnTo>
                  <a:lnTo>
                    <a:pt x="72" y="58"/>
                  </a:lnTo>
                  <a:lnTo>
                    <a:pt x="72" y="58"/>
                  </a:lnTo>
                  <a:lnTo>
                    <a:pt x="68" y="59"/>
                  </a:lnTo>
                  <a:lnTo>
                    <a:pt x="66" y="63"/>
                  </a:lnTo>
                  <a:lnTo>
                    <a:pt x="65" y="69"/>
                  </a:lnTo>
                  <a:lnTo>
                    <a:pt x="66" y="74"/>
                  </a:lnTo>
                  <a:lnTo>
                    <a:pt x="66" y="74"/>
                  </a:lnTo>
                  <a:lnTo>
                    <a:pt x="68" y="80"/>
                  </a:lnTo>
                  <a:lnTo>
                    <a:pt x="70" y="85"/>
                  </a:lnTo>
                  <a:lnTo>
                    <a:pt x="74" y="89"/>
                  </a:lnTo>
                  <a:lnTo>
                    <a:pt x="80" y="90"/>
                  </a:lnTo>
                  <a:lnTo>
                    <a:pt x="80" y="90"/>
                  </a:lnTo>
                  <a:lnTo>
                    <a:pt x="80" y="90"/>
                  </a:lnTo>
                  <a:lnTo>
                    <a:pt x="80" y="90"/>
                  </a:lnTo>
                  <a:lnTo>
                    <a:pt x="85" y="103"/>
                  </a:lnTo>
                  <a:lnTo>
                    <a:pt x="90" y="113"/>
                  </a:lnTo>
                  <a:lnTo>
                    <a:pt x="90" y="113"/>
                  </a:lnTo>
                  <a:lnTo>
                    <a:pt x="92" y="124"/>
                  </a:lnTo>
                  <a:lnTo>
                    <a:pt x="92" y="124"/>
                  </a:lnTo>
                  <a:lnTo>
                    <a:pt x="76" y="127"/>
                  </a:lnTo>
                  <a:lnTo>
                    <a:pt x="61" y="131"/>
                  </a:lnTo>
                  <a:lnTo>
                    <a:pt x="30" y="140"/>
                  </a:lnTo>
                  <a:lnTo>
                    <a:pt x="30" y="140"/>
                  </a:lnTo>
                  <a:lnTo>
                    <a:pt x="24" y="143"/>
                  </a:lnTo>
                  <a:lnTo>
                    <a:pt x="20" y="147"/>
                  </a:lnTo>
                  <a:lnTo>
                    <a:pt x="18" y="152"/>
                  </a:lnTo>
                  <a:lnTo>
                    <a:pt x="16" y="158"/>
                  </a:lnTo>
                  <a:lnTo>
                    <a:pt x="16" y="158"/>
                  </a:lnTo>
                  <a:lnTo>
                    <a:pt x="4" y="216"/>
                  </a:lnTo>
                  <a:lnTo>
                    <a:pt x="0" y="241"/>
                  </a:lnTo>
                  <a:lnTo>
                    <a:pt x="0" y="251"/>
                  </a:lnTo>
                  <a:lnTo>
                    <a:pt x="0" y="259"/>
                  </a:lnTo>
                  <a:lnTo>
                    <a:pt x="0" y="259"/>
                  </a:lnTo>
                  <a:lnTo>
                    <a:pt x="1" y="266"/>
                  </a:lnTo>
                  <a:lnTo>
                    <a:pt x="4" y="274"/>
                  </a:lnTo>
                  <a:lnTo>
                    <a:pt x="15" y="295"/>
                  </a:lnTo>
                  <a:lnTo>
                    <a:pt x="27" y="322"/>
                  </a:lnTo>
                  <a:lnTo>
                    <a:pt x="39" y="351"/>
                  </a:lnTo>
                  <a:lnTo>
                    <a:pt x="39" y="351"/>
                  </a:lnTo>
                  <a:lnTo>
                    <a:pt x="42" y="356"/>
                  </a:lnTo>
                  <a:lnTo>
                    <a:pt x="45" y="360"/>
                  </a:lnTo>
                  <a:lnTo>
                    <a:pt x="47" y="363"/>
                  </a:lnTo>
                  <a:lnTo>
                    <a:pt x="53" y="364"/>
                  </a:lnTo>
                  <a:lnTo>
                    <a:pt x="62" y="583"/>
                  </a:lnTo>
                  <a:lnTo>
                    <a:pt x="62" y="583"/>
                  </a:lnTo>
                  <a:lnTo>
                    <a:pt x="47" y="591"/>
                  </a:lnTo>
                  <a:lnTo>
                    <a:pt x="47" y="591"/>
                  </a:lnTo>
                  <a:lnTo>
                    <a:pt x="46" y="597"/>
                  </a:lnTo>
                  <a:lnTo>
                    <a:pt x="47" y="603"/>
                  </a:lnTo>
                  <a:lnTo>
                    <a:pt x="47" y="603"/>
                  </a:lnTo>
                  <a:lnTo>
                    <a:pt x="50" y="605"/>
                  </a:lnTo>
                  <a:lnTo>
                    <a:pt x="53" y="607"/>
                  </a:lnTo>
                  <a:lnTo>
                    <a:pt x="57" y="608"/>
                  </a:lnTo>
                  <a:lnTo>
                    <a:pt x="57" y="608"/>
                  </a:lnTo>
                  <a:lnTo>
                    <a:pt x="107" y="608"/>
                  </a:lnTo>
                  <a:lnTo>
                    <a:pt x="107" y="608"/>
                  </a:lnTo>
                  <a:lnTo>
                    <a:pt x="111" y="607"/>
                  </a:lnTo>
                  <a:lnTo>
                    <a:pt x="112" y="605"/>
                  </a:lnTo>
                  <a:lnTo>
                    <a:pt x="113" y="603"/>
                  </a:lnTo>
                  <a:lnTo>
                    <a:pt x="113" y="600"/>
                  </a:lnTo>
                  <a:lnTo>
                    <a:pt x="109" y="583"/>
                  </a:lnTo>
                  <a:lnTo>
                    <a:pt x="123" y="438"/>
                  </a:lnTo>
                  <a:lnTo>
                    <a:pt x="135" y="583"/>
                  </a:lnTo>
                  <a:lnTo>
                    <a:pt x="135" y="583"/>
                  </a:lnTo>
                  <a:lnTo>
                    <a:pt x="131" y="600"/>
                  </a:lnTo>
                  <a:lnTo>
                    <a:pt x="131" y="603"/>
                  </a:lnTo>
                  <a:lnTo>
                    <a:pt x="132" y="605"/>
                  </a:lnTo>
                  <a:lnTo>
                    <a:pt x="134" y="607"/>
                  </a:lnTo>
                  <a:lnTo>
                    <a:pt x="138" y="608"/>
                  </a:lnTo>
                  <a:lnTo>
                    <a:pt x="138" y="608"/>
                  </a:lnTo>
                  <a:lnTo>
                    <a:pt x="188" y="608"/>
                  </a:lnTo>
                  <a:lnTo>
                    <a:pt x="188" y="608"/>
                  </a:lnTo>
                  <a:lnTo>
                    <a:pt x="192" y="607"/>
                  </a:lnTo>
                  <a:lnTo>
                    <a:pt x="194" y="605"/>
                  </a:lnTo>
                  <a:lnTo>
                    <a:pt x="197" y="603"/>
                  </a:lnTo>
                  <a:lnTo>
                    <a:pt x="197" y="603"/>
                  </a:lnTo>
                  <a:lnTo>
                    <a:pt x="198" y="597"/>
                  </a:lnTo>
                  <a:lnTo>
                    <a:pt x="197" y="591"/>
                  </a:lnTo>
                  <a:lnTo>
                    <a:pt x="197" y="591"/>
                  </a:lnTo>
                  <a:lnTo>
                    <a:pt x="182" y="583"/>
                  </a:lnTo>
                  <a:lnTo>
                    <a:pt x="182"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8" name="Freeform 182"/>
            <p:cNvSpPr>
              <a:spLocks/>
            </p:cNvSpPr>
            <p:nvPr/>
          </p:nvSpPr>
          <p:spPr bwMode="auto">
            <a:xfrm>
              <a:off x="3284538" y="5494338"/>
              <a:ext cx="157163" cy="482600"/>
            </a:xfrm>
            <a:custGeom>
              <a:avLst/>
              <a:gdLst>
                <a:gd name="T0" fmla="*/ 181 w 200"/>
                <a:gd name="T1" fmla="*/ 152 h 608"/>
                <a:gd name="T2" fmla="*/ 169 w 200"/>
                <a:gd name="T3" fmla="*/ 140 h 608"/>
                <a:gd name="T4" fmla="*/ 123 w 200"/>
                <a:gd name="T5" fmla="*/ 127 h 608"/>
                <a:gd name="T6" fmla="*/ 108 w 200"/>
                <a:gd name="T7" fmla="*/ 113 h 608"/>
                <a:gd name="T8" fmla="*/ 119 w 200"/>
                <a:gd name="T9" fmla="*/ 90 h 608"/>
                <a:gd name="T10" fmla="*/ 119 w 200"/>
                <a:gd name="T11" fmla="*/ 90 h 608"/>
                <a:gd name="T12" fmla="*/ 131 w 200"/>
                <a:gd name="T13" fmla="*/ 80 h 608"/>
                <a:gd name="T14" fmla="*/ 134 w 200"/>
                <a:gd name="T15" fmla="*/ 69 h 608"/>
                <a:gd name="T16" fmla="*/ 127 w 200"/>
                <a:gd name="T17" fmla="*/ 58 h 608"/>
                <a:gd name="T18" fmla="*/ 125 w 200"/>
                <a:gd name="T19" fmla="*/ 58 h 608"/>
                <a:gd name="T20" fmla="*/ 125 w 200"/>
                <a:gd name="T21" fmla="*/ 28 h 608"/>
                <a:gd name="T22" fmla="*/ 102 w 200"/>
                <a:gd name="T23" fmla="*/ 5 h 608"/>
                <a:gd name="T24" fmla="*/ 77 w 200"/>
                <a:gd name="T25" fmla="*/ 0 h 608"/>
                <a:gd name="T26" fmla="*/ 40 w 200"/>
                <a:gd name="T27" fmla="*/ 11 h 608"/>
                <a:gd name="T28" fmla="*/ 24 w 200"/>
                <a:gd name="T29" fmla="*/ 38 h 608"/>
                <a:gd name="T30" fmla="*/ 27 w 200"/>
                <a:gd name="T31" fmla="*/ 58 h 608"/>
                <a:gd name="T32" fmla="*/ 22 w 200"/>
                <a:gd name="T33" fmla="*/ 59 h 608"/>
                <a:gd name="T34" fmla="*/ 20 w 200"/>
                <a:gd name="T35" fmla="*/ 74 h 608"/>
                <a:gd name="T36" fmla="*/ 24 w 200"/>
                <a:gd name="T37" fmla="*/ 85 h 608"/>
                <a:gd name="T38" fmla="*/ 34 w 200"/>
                <a:gd name="T39" fmla="*/ 90 h 608"/>
                <a:gd name="T40" fmla="*/ 39 w 200"/>
                <a:gd name="T41" fmla="*/ 103 h 608"/>
                <a:gd name="T42" fmla="*/ 53 w 200"/>
                <a:gd name="T43" fmla="*/ 163 h 608"/>
                <a:gd name="T44" fmla="*/ 59 w 200"/>
                <a:gd name="T45" fmla="*/ 229 h 608"/>
                <a:gd name="T46" fmla="*/ 51 w 200"/>
                <a:gd name="T47" fmla="*/ 256 h 608"/>
                <a:gd name="T48" fmla="*/ 7 w 200"/>
                <a:gd name="T49" fmla="*/ 364 h 608"/>
                <a:gd name="T50" fmla="*/ 1 w 200"/>
                <a:gd name="T51" fmla="*/ 591 h 608"/>
                <a:gd name="T52" fmla="*/ 1 w 200"/>
                <a:gd name="T53" fmla="*/ 603 h 608"/>
                <a:gd name="T54" fmla="*/ 7 w 200"/>
                <a:gd name="T55" fmla="*/ 607 h 608"/>
                <a:gd name="T56" fmla="*/ 61 w 200"/>
                <a:gd name="T57" fmla="*/ 608 h 608"/>
                <a:gd name="T58" fmla="*/ 66 w 200"/>
                <a:gd name="T59" fmla="*/ 605 h 608"/>
                <a:gd name="T60" fmla="*/ 63 w 200"/>
                <a:gd name="T61" fmla="*/ 583 h 608"/>
                <a:gd name="T62" fmla="*/ 89 w 200"/>
                <a:gd name="T63" fmla="*/ 583 h 608"/>
                <a:gd name="T64" fmla="*/ 86 w 200"/>
                <a:gd name="T65" fmla="*/ 605 h 608"/>
                <a:gd name="T66" fmla="*/ 92 w 200"/>
                <a:gd name="T67" fmla="*/ 608 h 608"/>
                <a:gd name="T68" fmla="*/ 146 w 200"/>
                <a:gd name="T69" fmla="*/ 607 h 608"/>
                <a:gd name="T70" fmla="*/ 151 w 200"/>
                <a:gd name="T71" fmla="*/ 603 h 608"/>
                <a:gd name="T72" fmla="*/ 151 w 200"/>
                <a:gd name="T73" fmla="*/ 591 h 608"/>
                <a:gd name="T74" fmla="*/ 146 w 200"/>
                <a:gd name="T75" fmla="*/ 364 h 608"/>
                <a:gd name="T76" fmla="*/ 156 w 200"/>
                <a:gd name="T77" fmla="*/ 356 h 608"/>
                <a:gd name="T78" fmla="*/ 171 w 200"/>
                <a:gd name="T79" fmla="*/ 322 h 608"/>
                <a:gd name="T80" fmla="*/ 197 w 200"/>
                <a:gd name="T81" fmla="*/ 266 h 608"/>
                <a:gd name="T82" fmla="*/ 200 w 200"/>
                <a:gd name="T83" fmla="*/ 251 h 608"/>
                <a:gd name="T84" fmla="*/ 182 w 200"/>
                <a:gd name="T85" fmla="*/ 15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608">
                  <a:moveTo>
                    <a:pt x="182" y="158"/>
                  </a:moveTo>
                  <a:lnTo>
                    <a:pt x="182" y="158"/>
                  </a:lnTo>
                  <a:lnTo>
                    <a:pt x="181" y="152"/>
                  </a:lnTo>
                  <a:lnTo>
                    <a:pt x="178" y="147"/>
                  </a:lnTo>
                  <a:lnTo>
                    <a:pt x="174" y="143"/>
                  </a:lnTo>
                  <a:lnTo>
                    <a:pt x="169" y="140"/>
                  </a:lnTo>
                  <a:lnTo>
                    <a:pt x="169" y="140"/>
                  </a:lnTo>
                  <a:lnTo>
                    <a:pt x="138" y="131"/>
                  </a:lnTo>
                  <a:lnTo>
                    <a:pt x="123" y="127"/>
                  </a:lnTo>
                  <a:lnTo>
                    <a:pt x="107" y="124"/>
                  </a:lnTo>
                  <a:lnTo>
                    <a:pt x="107" y="124"/>
                  </a:lnTo>
                  <a:lnTo>
                    <a:pt x="108" y="113"/>
                  </a:lnTo>
                  <a:lnTo>
                    <a:pt x="108" y="113"/>
                  </a:lnTo>
                  <a:lnTo>
                    <a:pt x="113" y="103"/>
                  </a:lnTo>
                  <a:lnTo>
                    <a:pt x="119" y="90"/>
                  </a:lnTo>
                  <a:lnTo>
                    <a:pt x="119" y="90"/>
                  </a:lnTo>
                  <a:lnTo>
                    <a:pt x="119" y="90"/>
                  </a:lnTo>
                  <a:lnTo>
                    <a:pt x="119" y="90"/>
                  </a:lnTo>
                  <a:lnTo>
                    <a:pt x="124" y="89"/>
                  </a:lnTo>
                  <a:lnTo>
                    <a:pt x="128" y="85"/>
                  </a:lnTo>
                  <a:lnTo>
                    <a:pt x="131" y="80"/>
                  </a:lnTo>
                  <a:lnTo>
                    <a:pt x="132" y="74"/>
                  </a:lnTo>
                  <a:lnTo>
                    <a:pt x="132" y="74"/>
                  </a:lnTo>
                  <a:lnTo>
                    <a:pt x="134" y="69"/>
                  </a:lnTo>
                  <a:lnTo>
                    <a:pt x="132" y="63"/>
                  </a:lnTo>
                  <a:lnTo>
                    <a:pt x="131" y="59"/>
                  </a:lnTo>
                  <a:lnTo>
                    <a:pt x="127" y="58"/>
                  </a:lnTo>
                  <a:lnTo>
                    <a:pt x="127" y="58"/>
                  </a:lnTo>
                  <a:lnTo>
                    <a:pt x="125" y="58"/>
                  </a:lnTo>
                  <a:lnTo>
                    <a:pt x="125" y="58"/>
                  </a:lnTo>
                  <a:lnTo>
                    <a:pt x="128" y="49"/>
                  </a:lnTo>
                  <a:lnTo>
                    <a:pt x="128" y="38"/>
                  </a:lnTo>
                  <a:lnTo>
                    <a:pt x="125" y="28"/>
                  </a:lnTo>
                  <a:lnTo>
                    <a:pt x="120" y="19"/>
                  </a:lnTo>
                  <a:lnTo>
                    <a:pt x="112" y="11"/>
                  </a:lnTo>
                  <a:lnTo>
                    <a:pt x="102" y="5"/>
                  </a:lnTo>
                  <a:lnTo>
                    <a:pt x="90" y="1"/>
                  </a:lnTo>
                  <a:lnTo>
                    <a:pt x="77" y="0"/>
                  </a:lnTo>
                  <a:lnTo>
                    <a:pt x="77" y="0"/>
                  </a:lnTo>
                  <a:lnTo>
                    <a:pt x="62" y="1"/>
                  </a:lnTo>
                  <a:lnTo>
                    <a:pt x="50" y="5"/>
                  </a:lnTo>
                  <a:lnTo>
                    <a:pt x="40" y="11"/>
                  </a:lnTo>
                  <a:lnTo>
                    <a:pt x="32" y="19"/>
                  </a:lnTo>
                  <a:lnTo>
                    <a:pt x="27" y="28"/>
                  </a:lnTo>
                  <a:lnTo>
                    <a:pt x="24" y="38"/>
                  </a:lnTo>
                  <a:lnTo>
                    <a:pt x="24" y="49"/>
                  </a:lnTo>
                  <a:lnTo>
                    <a:pt x="27" y="58"/>
                  </a:lnTo>
                  <a:lnTo>
                    <a:pt x="27" y="58"/>
                  </a:lnTo>
                  <a:lnTo>
                    <a:pt x="26" y="58"/>
                  </a:lnTo>
                  <a:lnTo>
                    <a:pt x="26" y="58"/>
                  </a:lnTo>
                  <a:lnTo>
                    <a:pt x="22" y="59"/>
                  </a:lnTo>
                  <a:lnTo>
                    <a:pt x="20" y="63"/>
                  </a:lnTo>
                  <a:lnTo>
                    <a:pt x="19" y="69"/>
                  </a:lnTo>
                  <a:lnTo>
                    <a:pt x="20" y="74"/>
                  </a:lnTo>
                  <a:lnTo>
                    <a:pt x="20" y="74"/>
                  </a:lnTo>
                  <a:lnTo>
                    <a:pt x="22" y="80"/>
                  </a:lnTo>
                  <a:lnTo>
                    <a:pt x="24" y="85"/>
                  </a:lnTo>
                  <a:lnTo>
                    <a:pt x="28" y="89"/>
                  </a:lnTo>
                  <a:lnTo>
                    <a:pt x="34" y="90"/>
                  </a:lnTo>
                  <a:lnTo>
                    <a:pt x="34" y="90"/>
                  </a:lnTo>
                  <a:lnTo>
                    <a:pt x="34" y="90"/>
                  </a:lnTo>
                  <a:lnTo>
                    <a:pt x="34" y="90"/>
                  </a:lnTo>
                  <a:lnTo>
                    <a:pt x="39" y="103"/>
                  </a:lnTo>
                  <a:lnTo>
                    <a:pt x="45" y="113"/>
                  </a:lnTo>
                  <a:lnTo>
                    <a:pt x="45" y="113"/>
                  </a:lnTo>
                  <a:lnTo>
                    <a:pt x="53" y="163"/>
                  </a:lnTo>
                  <a:lnTo>
                    <a:pt x="58" y="202"/>
                  </a:lnTo>
                  <a:lnTo>
                    <a:pt x="59" y="219"/>
                  </a:lnTo>
                  <a:lnTo>
                    <a:pt x="59" y="229"/>
                  </a:lnTo>
                  <a:lnTo>
                    <a:pt x="59" y="229"/>
                  </a:lnTo>
                  <a:lnTo>
                    <a:pt x="57" y="239"/>
                  </a:lnTo>
                  <a:lnTo>
                    <a:pt x="51" y="256"/>
                  </a:lnTo>
                  <a:lnTo>
                    <a:pt x="34" y="301"/>
                  </a:lnTo>
                  <a:lnTo>
                    <a:pt x="16" y="343"/>
                  </a:lnTo>
                  <a:lnTo>
                    <a:pt x="7" y="364"/>
                  </a:lnTo>
                  <a:lnTo>
                    <a:pt x="16" y="583"/>
                  </a:lnTo>
                  <a:lnTo>
                    <a:pt x="16" y="583"/>
                  </a:lnTo>
                  <a:lnTo>
                    <a:pt x="1" y="591"/>
                  </a:lnTo>
                  <a:lnTo>
                    <a:pt x="1" y="591"/>
                  </a:lnTo>
                  <a:lnTo>
                    <a:pt x="0" y="597"/>
                  </a:lnTo>
                  <a:lnTo>
                    <a:pt x="1" y="603"/>
                  </a:lnTo>
                  <a:lnTo>
                    <a:pt x="1" y="603"/>
                  </a:lnTo>
                  <a:lnTo>
                    <a:pt x="4" y="605"/>
                  </a:lnTo>
                  <a:lnTo>
                    <a:pt x="7" y="607"/>
                  </a:lnTo>
                  <a:lnTo>
                    <a:pt x="11" y="608"/>
                  </a:lnTo>
                  <a:lnTo>
                    <a:pt x="11" y="608"/>
                  </a:lnTo>
                  <a:lnTo>
                    <a:pt x="61" y="608"/>
                  </a:lnTo>
                  <a:lnTo>
                    <a:pt x="61" y="608"/>
                  </a:lnTo>
                  <a:lnTo>
                    <a:pt x="65" y="607"/>
                  </a:lnTo>
                  <a:lnTo>
                    <a:pt x="66" y="605"/>
                  </a:lnTo>
                  <a:lnTo>
                    <a:pt x="67" y="603"/>
                  </a:lnTo>
                  <a:lnTo>
                    <a:pt x="67" y="600"/>
                  </a:lnTo>
                  <a:lnTo>
                    <a:pt x="63" y="583"/>
                  </a:lnTo>
                  <a:lnTo>
                    <a:pt x="77" y="438"/>
                  </a:lnTo>
                  <a:lnTo>
                    <a:pt x="89" y="583"/>
                  </a:lnTo>
                  <a:lnTo>
                    <a:pt x="89" y="583"/>
                  </a:lnTo>
                  <a:lnTo>
                    <a:pt x="85" y="600"/>
                  </a:lnTo>
                  <a:lnTo>
                    <a:pt x="85" y="603"/>
                  </a:lnTo>
                  <a:lnTo>
                    <a:pt x="86" y="605"/>
                  </a:lnTo>
                  <a:lnTo>
                    <a:pt x="88" y="607"/>
                  </a:lnTo>
                  <a:lnTo>
                    <a:pt x="92" y="608"/>
                  </a:lnTo>
                  <a:lnTo>
                    <a:pt x="92" y="608"/>
                  </a:lnTo>
                  <a:lnTo>
                    <a:pt x="142" y="608"/>
                  </a:lnTo>
                  <a:lnTo>
                    <a:pt x="142" y="608"/>
                  </a:lnTo>
                  <a:lnTo>
                    <a:pt x="146" y="607"/>
                  </a:lnTo>
                  <a:lnTo>
                    <a:pt x="148" y="605"/>
                  </a:lnTo>
                  <a:lnTo>
                    <a:pt x="151" y="603"/>
                  </a:lnTo>
                  <a:lnTo>
                    <a:pt x="151" y="603"/>
                  </a:lnTo>
                  <a:lnTo>
                    <a:pt x="152" y="597"/>
                  </a:lnTo>
                  <a:lnTo>
                    <a:pt x="151" y="591"/>
                  </a:lnTo>
                  <a:lnTo>
                    <a:pt x="151" y="591"/>
                  </a:lnTo>
                  <a:lnTo>
                    <a:pt x="136" y="583"/>
                  </a:lnTo>
                  <a:lnTo>
                    <a:pt x="146" y="364"/>
                  </a:lnTo>
                  <a:lnTo>
                    <a:pt x="146" y="364"/>
                  </a:lnTo>
                  <a:lnTo>
                    <a:pt x="151" y="363"/>
                  </a:lnTo>
                  <a:lnTo>
                    <a:pt x="154" y="360"/>
                  </a:lnTo>
                  <a:lnTo>
                    <a:pt x="156" y="356"/>
                  </a:lnTo>
                  <a:lnTo>
                    <a:pt x="159" y="351"/>
                  </a:lnTo>
                  <a:lnTo>
                    <a:pt x="159" y="351"/>
                  </a:lnTo>
                  <a:lnTo>
                    <a:pt x="171" y="322"/>
                  </a:lnTo>
                  <a:lnTo>
                    <a:pt x="183" y="295"/>
                  </a:lnTo>
                  <a:lnTo>
                    <a:pt x="194" y="274"/>
                  </a:lnTo>
                  <a:lnTo>
                    <a:pt x="197" y="266"/>
                  </a:lnTo>
                  <a:lnTo>
                    <a:pt x="198" y="259"/>
                  </a:lnTo>
                  <a:lnTo>
                    <a:pt x="198" y="259"/>
                  </a:lnTo>
                  <a:lnTo>
                    <a:pt x="200" y="251"/>
                  </a:lnTo>
                  <a:lnTo>
                    <a:pt x="198" y="241"/>
                  </a:lnTo>
                  <a:lnTo>
                    <a:pt x="194" y="216"/>
                  </a:lnTo>
                  <a:lnTo>
                    <a:pt x="182" y="158"/>
                  </a:lnTo>
                  <a:lnTo>
                    <a:pt x="18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83"/>
            <p:cNvSpPr>
              <a:spLocks noEditPoints="1"/>
            </p:cNvSpPr>
            <p:nvPr/>
          </p:nvSpPr>
          <p:spPr bwMode="auto">
            <a:xfrm>
              <a:off x="3097213" y="5457825"/>
              <a:ext cx="209550" cy="519113"/>
            </a:xfrm>
            <a:custGeom>
              <a:avLst/>
              <a:gdLst>
                <a:gd name="T0" fmla="*/ 244 w 264"/>
                <a:gd name="T1" fmla="*/ 163 h 652"/>
                <a:gd name="T2" fmla="*/ 232 w 264"/>
                <a:gd name="T3" fmla="*/ 149 h 652"/>
                <a:gd name="T4" fmla="*/ 182 w 264"/>
                <a:gd name="T5" fmla="*/ 136 h 652"/>
                <a:gd name="T6" fmla="*/ 166 w 264"/>
                <a:gd name="T7" fmla="*/ 121 h 652"/>
                <a:gd name="T8" fmla="*/ 178 w 264"/>
                <a:gd name="T9" fmla="*/ 97 h 652"/>
                <a:gd name="T10" fmla="*/ 178 w 264"/>
                <a:gd name="T11" fmla="*/ 97 h 652"/>
                <a:gd name="T12" fmla="*/ 187 w 264"/>
                <a:gd name="T13" fmla="*/ 91 h 652"/>
                <a:gd name="T14" fmla="*/ 193 w 264"/>
                <a:gd name="T15" fmla="*/ 79 h 652"/>
                <a:gd name="T16" fmla="*/ 192 w 264"/>
                <a:gd name="T17" fmla="*/ 64 h 652"/>
                <a:gd name="T18" fmla="*/ 187 w 264"/>
                <a:gd name="T19" fmla="*/ 63 h 652"/>
                <a:gd name="T20" fmla="*/ 189 w 264"/>
                <a:gd name="T21" fmla="*/ 51 h 652"/>
                <a:gd name="T22" fmla="*/ 179 w 264"/>
                <a:gd name="T23" fmla="*/ 20 h 652"/>
                <a:gd name="T24" fmla="*/ 147 w 264"/>
                <a:gd name="T25" fmla="*/ 1 h 652"/>
                <a:gd name="T26" fmla="*/ 117 w 264"/>
                <a:gd name="T27" fmla="*/ 1 h 652"/>
                <a:gd name="T28" fmla="*/ 85 w 264"/>
                <a:gd name="T29" fmla="*/ 20 h 652"/>
                <a:gd name="T30" fmla="*/ 76 w 264"/>
                <a:gd name="T31" fmla="*/ 51 h 652"/>
                <a:gd name="T32" fmla="*/ 77 w 264"/>
                <a:gd name="T33" fmla="*/ 63 h 652"/>
                <a:gd name="T34" fmla="*/ 74 w 264"/>
                <a:gd name="T35" fmla="*/ 64 h 652"/>
                <a:gd name="T36" fmla="*/ 72 w 264"/>
                <a:gd name="T37" fmla="*/ 79 h 652"/>
                <a:gd name="T38" fmla="*/ 77 w 264"/>
                <a:gd name="T39" fmla="*/ 91 h 652"/>
                <a:gd name="T40" fmla="*/ 86 w 264"/>
                <a:gd name="T41" fmla="*/ 97 h 652"/>
                <a:gd name="T42" fmla="*/ 86 w 264"/>
                <a:gd name="T43" fmla="*/ 97 h 652"/>
                <a:gd name="T44" fmla="*/ 98 w 264"/>
                <a:gd name="T45" fmla="*/ 121 h 652"/>
                <a:gd name="T46" fmla="*/ 82 w 264"/>
                <a:gd name="T47" fmla="*/ 136 h 652"/>
                <a:gd name="T48" fmla="*/ 32 w 264"/>
                <a:gd name="T49" fmla="*/ 149 h 652"/>
                <a:gd name="T50" fmla="*/ 20 w 264"/>
                <a:gd name="T51" fmla="*/ 163 h 652"/>
                <a:gd name="T52" fmla="*/ 5 w 264"/>
                <a:gd name="T53" fmla="*/ 232 h 652"/>
                <a:gd name="T54" fmla="*/ 1 w 264"/>
                <a:gd name="T55" fmla="*/ 277 h 652"/>
                <a:gd name="T56" fmla="*/ 5 w 264"/>
                <a:gd name="T57" fmla="*/ 294 h 652"/>
                <a:gd name="T58" fmla="*/ 43 w 264"/>
                <a:gd name="T59" fmla="*/ 376 h 652"/>
                <a:gd name="T60" fmla="*/ 49 w 264"/>
                <a:gd name="T61" fmla="*/ 385 h 652"/>
                <a:gd name="T62" fmla="*/ 67 w 264"/>
                <a:gd name="T63" fmla="*/ 624 h 652"/>
                <a:gd name="T64" fmla="*/ 51 w 264"/>
                <a:gd name="T65" fmla="*/ 633 h 652"/>
                <a:gd name="T66" fmla="*/ 51 w 264"/>
                <a:gd name="T67" fmla="*/ 647 h 652"/>
                <a:gd name="T68" fmla="*/ 62 w 264"/>
                <a:gd name="T69" fmla="*/ 652 h 652"/>
                <a:gd name="T70" fmla="*/ 117 w 264"/>
                <a:gd name="T71" fmla="*/ 652 h 652"/>
                <a:gd name="T72" fmla="*/ 123 w 264"/>
                <a:gd name="T73" fmla="*/ 647 h 652"/>
                <a:gd name="T74" fmla="*/ 132 w 264"/>
                <a:gd name="T75" fmla="*/ 461 h 652"/>
                <a:gd name="T76" fmla="*/ 142 w 264"/>
                <a:gd name="T77" fmla="*/ 643 h 652"/>
                <a:gd name="T78" fmla="*/ 144 w 264"/>
                <a:gd name="T79" fmla="*/ 651 h 652"/>
                <a:gd name="T80" fmla="*/ 202 w 264"/>
                <a:gd name="T81" fmla="*/ 652 h 652"/>
                <a:gd name="T82" fmla="*/ 210 w 264"/>
                <a:gd name="T83" fmla="*/ 649 h 652"/>
                <a:gd name="T84" fmla="*/ 214 w 264"/>
                <a:gd name="T85" fmla="*/ 640 h 652"/>
                <a:gd name="T86" fmla="*/ 197 w 264"/>
                <a:gd name="T87" fmla="*/ 624 h 652"/>
                <a:gd name="T88" fmla="*/ 212 w 264"/>
                <a:gd name="T89" fmla="*/ 389 h 652"/>
                <a:gd name="T90" fmla="*/ 221 w 264"/>
                <a:gd name="T91" fmla="*/ 376 h 652"/>
                <a:gd name="T92" fmla="*/ 248 w 264"/>
                <a:gd name="T93" fmla="*/ 316 h 652"/>
                <a:gd name="T94" fmla="*/ 263 w 264"/>
                <a:gd name="T95" fmla="*/ 277 h 652"/>
                <a:gd name="T96" fmla="*/ 263 w 264"/>
                <a:gd name="T97" fmla="*/ 258 h 652"/>
                <a:gd name="T98" fmla="*/ 245 w 264"/>
                <a:gd name="T99" fmla="*/ 168 h 652"/>
                <a:gd name="T100" fmla="*/ 132 w 264"/>
                <a:gd name="T101" fmla="*/ 291 h 652"/>
                <a:gd name="T102" fmla="*/ 61 w 264"/>
                <a:gd name="T103" fmla="*/ 230 h 652"/>
                <a:gd name="T104" fmla="*/ 154 w 264"/>
                <a:gd name="T105" fmla="*/ 22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 h="652">
                  <a:moveTo>
                    <a:pt x="245" y="168"/>
                  </a:moveTo>
                  <a:lnTo>
                    <a:pt x="245" y="168"/>
                  </a:lnTo>
                  <a:lnTo>
                    <a:pt x="244" y="163"/>
                  </a:lnTo>
                  <a:lnTo>
                    <a:pt x="241" y="157"/>
                  </a:lnTo>
                  <a:lnTo>
                    <a:pt x="237" y="153"/>
                  </a:lnTo>
                  <a:lnTo>
                    <a:pt x="232" y="149"/>
                  </a:lnTo>
                  <a:lnTo>
                    <a:pt x="232" y="149"/>
                  </a:lnTo>
                  <a:lnTo>
                    <a:pt x="198" y="140"/>
                  </a:lnTo>
                  <a:lnTo>
                    <a:pt x="182" y="136"/>
                  </a:lnTo>
                  <a:lnTo>
                    <a:pt x="165" y="133"/>
                  </a:lnTo>
                  <a:lnTo>
                    <a:pt x="165" y="133"/>
                  </a:lnTo>
                  <a:lnTo>
                    <a:pt x="166" y="121"/>
                  </a:lnTo>
                  <a:lnTo>
                    <a:pt x="166" y="121"/>
                  </a:lnTo>
                  <a:lnTo>
                    <a:pt x="173" y="109"/>
                  </a:lnTo>
                  <a:lnTo>
                    <a:pt x="178" y="97"/>
                  </a:lnTo>
                  <a:lnTo>
                    <a:pt x="178" y="97"/>
                  </a:lnTo>
                  <a:lnTo>
                    <a:pt x="178" y="97"/>
                  </a:lnTo>
                  <a:lnTo>
                    <a:pt x="178" y="97"/>
                  </a:lnTo>
                  <a:lnTo>
                    <a:pt x="181" y="97"/>
                  </a:lnTo>
                  <a:lnTo>
                    <a:pt x="183" y="95"/>
                  </a:lnTo>
                  <a:lnTo>
                    <a:pt x="187" y="91"/>
                  </a:lnTo>
                  <a:lnTo>
                    <a:pt x="190" y="86"/>
                  </a:lnTo>
                  <a:lnTo>
                    <a:pt x="193" y="79"/>
                  </a:lnTo>
                  <a:lnTo>
                    <a:pt x="193" y="79"/>
                  </a:lnTo>
                  <a:lnTo>
                    <a:pt x="193" y="72"/>
                  </a:lnTo>
                  <a:lnTo>
                    <a:pt x="193" y="67"/>
                  </a:lnTo>
                  <a:lnTo>
                    <a:pt x="192" y="64"/>
                  </a:lnTo>
                  <a:lnTo>
                    <a:pt x="189" y="63"/>
                  </a:lnTo>
                  <a:lnTo>
                    <a:pt x="187" y="63"/>
                  </a:lnTo>
                  <a:lnTo>
                    <a:pt x="187" y="63"/>
                  </a:lnTo>
                  <a:lnTo>
                    <a:pt x="186" y="63"/>
                  </a:lnTo>
                  <a:lnTo>
                    <a:pt x="186" y="63"/>
                  </a:lnTo>
                  <a:lnTo>
                    <a:pt x="189" y="51"/>
                  </a:lnTo>
                  <a:lnTo>
                    <a:pt x="189" y="40"/>
                  </a:lnTo>
                  <a:lnTo>
                    <a:pt x="185" y="29"/>
                  </a:lnTo>
                  <a:lnTo>
                    <a:pt x="179" y="20"/>
                  </a:lnTo>
                  <a:lnTo>
                    <a:pt x="171" y="12"/>
                  </a:lnTo>
                  <a:lnTo>
                    <a:pt x="161" y="5"/>
                  </a:lnTo>
                  <a:lnTo>
                    <a:pt x="147" y="1"/>
                  </a:lnTo>
                  <a:lnTo>
                    <a:pt x="132" y="0"/>
                  </a:lnTo>
                  <a:lnTo>
                    <a:pt x="132" y="0"/>
                  </a:lnTo>
                  <a:lnTo>
                    <a:pt x="117" y="1"/>
                  </a:lnTo>
                  <a:lnTo>
                    <a:pt x="104" y="5"/>
                  </a:lnTo>
                  <a:lnTo>
                    <a:pt x="93" y="12"/>
                  </a:lnTo>
                  <a:lnTo>
                    <a:pt x="85" y="20"/>
                  </a:lnTo>
                  <a:lnTo>
                    <a:pt x="80" y="29"/>
                  </a:lnTo>
                  <a:lnTo>
                    <a:pt x="77" y="40"/>
                  </a:lnTo>
                  <a:lnTo>
                    <a:pt x="76" y="51"/>
                  </a:lnTo>
                  <a:lnTo>
                    <a:pt x="78" y="63"/>
                  </a:lnTo>
                  <a:lnTo>
                    <a:pt x="78" y="63"/>
                  </a:lnTo>
                  <a:lnTo>
                    <a:pt x="77" y="63"/>
                  </a:lnTo>
                  <a:lnTo>
                    <a:pt x="77" y="63"/>
                  </a:lnTo>
                  <a:lnTo>
                    <a:pt x="76" y="63"/>
                  </a:lnTo>
                  <a:lnTo>
                    <a:pt x="74" y="64"/>
                  </a:lnTo>
                  <a:lnTo>
                    <a:pt x="72" y="67"/>
                  </a:lnTo>
                  <a:lnTo>
                    <a:pt x="72" y="72"/>
                  </a:lnTo>
                  <a:lnTo>
                    <a:pt x="72" y="79"/>
                  </a:lnTo>
                  <a:lnTo>
                    <a:pt x="72" y="79"/>
                  </a:lnTo>
                  <a:lnTo>
                    <a:pt x="74" y="86"/>
                  </a:lnTo>
                  <a:lnTo>
                    <a:pt x="77" y="91"/>
                  </a:lnTo>
                  <a:lnTo>
                    <a:pt x="81" y="95"/>
                  </a:lnTo>
                  <a:lnTo>
                    <a:pt x="84" y="97"/>
                  </a:lnTo>
                  <a:lnTo>
                    <a:pt x="86" y="97"/>
                  </a:lnTo>
                  <a:lnTo>
                    <a:pt x="86" y="97"/>
                  </a:lnTo>
                  <a:lnTo>
                    <a:pt x="86" y="97"/>
                  </a:lnTo>
                  <a:lnTo>
                    <a:pt x="86" y="97"/>
                  </a:lnTo>
                  <a:lnTo>
                    <a:pt x="92" y="109"/>
                  </a:lnTo>
                  <a:lnTo>
                    <a:pt x="98" y="121"/>
                  </a:lnTo>
                  <a:lnTo>
                    <a:pt x="98" y="121"/>
                  </a:lnTo>
                  <a:lnTo>
                    <a:pt x="100" y="133"/>
                  </a:lnTo>
                  <a:lnTo>
                    <a:pt x="100" y="133"/>
                  </a:lnTo>
                  <a:lnTo>
                    <a:pt x="82" y="136"/>
                  </a:lnTo>
                  <a:lnTo>
                    <a:pt x="66" y="140"/>
                  </a:lnTo>
                  <a:lnTo>
                    <a:pt x="32" y="149"/>
                  </a:lnTo>
                  <a:lnTo>
                    <a:pt x="32" y="149"/>
                  </a:lnTo>
                  <a:lnTo>
                    <a:pt x="27" y="153"/>
                  </a:lnTo>
                  <a:lnTo>
                    <a:pt x="23" y="157"/>
                  </a:lnTo>
                  <a:lnTo>
                    <a:pt x="20" y="163"/>
                  </a:lnTo>
                  <a:lnTo>
                    <a:pt x="19" y="168"/>
                  </a:lnTo>
                  <a:lnTo>
                    <a:pt x="19" y="168"/>
                  </a:lnTo>
                  <a:lnTo>
                    <a:pt x="5" y="232"/>
                  </a:lnTo>
                  <a:lnTo>
                    <a:pt x="1" y="258"/>
                  </a:lnTo>
                  <a:lnTo>
                    <a:pt x="0" y="269"/>
                  </a:lnTo>
                  <a:lnTo>
                    <a:pt x="1" y="277"/>
                  </a:lnTo>
                  <a:lnTo>
                    <a:pt x="1" y="277"/>
                  </a:lnTo>
                  <a:lnTo>
                    <a:pt x="3" y="284"/>
                  </a:lnTo>
                  <a:lnTo>
                    <a:pt x="5" y="294"/>
                  </a:lnTo>
                  <a:lnTo>
                    <a:pt x="16" y="316"/>
                  </a:lnTo>
                  <a:lnTo>
                    <a:pt x="30" y="345"/>
                  </a:lnTo>
                  <a:lnTo>
                    <a:pt x="43" y="376"/>
                  </a:lnTo>
                  <a:lnTo>
                    <a:pt x="43" y="376"/>
                  </a:lnTo>
                  <a:lnTo>
                    <a:pt x="46" y="381"/>
                  </a:lnTo>
                  <a:lnTo>
                    <a:pt x="49" y="385"/>
                  </a:lnTo>
                  <a:lnTo>
                    <a:pt x="53" y="389"/>
                  </a:lnTo>
                  <a:lnTo>
                    <a:pt x="58" y="391"/>
                  </a:lnTo>
                  <a:lnTo>
                    <a:pt x="67" y="624"/>
                  </a:lnTo>
                  <a:lnTo>
                    <a:pt x="67" y="624"/>
                  </a:lnTo>
                  <a:lnTo>
                    <a:pt x="51" y="633"/>
                  </a:lnTo>
                  <a:lnTo>
                    <a:pt x="51" y="633"/>
                  </a:lnTo>
                  <a:lnTo>
                    <a:pt x="50" y="640"/>
                  </a:lnTo>
                  <a:lnTo>
                    <a:pt x="51" y="647"/>
                  </a:lnTo>
                  <a:lnTo>
                    <a:pt x="51" y="647"/>
                  </a:lnTo>
                  <a:lnTo>
                    <a:pt x="54" y="649"/>
                  </a:lnTo>
                  <a:lnTo>
                    <a:pt x="58" y="651"/>
                  </a:lnTo>
                  <a:lnTo>
                    <a:pt x="62" y="652"/>
                  </a:lnTo>
                  <a:lnTo>
                    <a:pt x="62" y="652"/>
                  </a:lnTo>
                  <a:lnTo>
                    <a:pt x="117" y="652"/>
                  </a:lnTo>
                  <a:lnTo>
                    <a:pt x="117" y="652"/>
                  </a:lnTo>
                  <a:lnTo>
                    <a:pt x="120" y="651"/>
                  </a:lnTo>
                  <a:lnTo>
                    <a:pt x="123" y="649"/>
                  </a:lnTo>
                  <a:lnTo>
                    <a:pt x="123" y="647"/>
                  </a:lnTo>
                  <a:lnTo>
                    <a:pt x="123" y="643"/>
                  </a:lnTo>
                  <a:lnTo>
                    <a:pt x="120" y="625"/>
                  </a:lnTo>
                  <a:lnTo>
                    <a:pt x="132" y="461"/>
                  </a:lnTo>
                  <a:lnTo>
                    <a:pt x="144" y="625"/>
                  </a:lnTo>
                  <a:lnTo>
                    <a:pt x="144" y="625"/>
                  </a:lnTo>
                  <a:lnTo>
                    <a:pt x="142" y="643"/>
                  </a:lnTo>
                  <a:lnTo>
                    <a:pt x="142" y="647"/>
                  </a:lnTo>
                  <a:lnTo>
                    <a:pt x="142" y="649"/>
                  </a:lnTo>
                  <a:lnTo>
                    <a:pt x="144" y="651"/>
                  </a:lnTo>
                  <a:lnTo>
                    <a:pt x="147" y="652"/>
                  </a:lnTo>
                  <a:lnTo>
                    <a:pt x="147" y="652"/>
                  </a:lnTo>
                  <a:lnTo>
                    <a:pt x="202" y="652"/>
                  </a:lnTo>
                  <a:lnTo>
                    <a:pt x="202" y="652"/>
                  </a:lnTo>
                  <a:lnTo>
                    <a:pt x="206" y="651"/>
                  </a:lnTo>
                  <a:lnTo>
                    <a:pt x="210" y="649"/>
                  </a:lnTo>
                  <a:lnTo>
                    <a:pt x="213" y="647"/>
                  </a:lnTo>
                  <a:lnTo>
                    <a:pt x="213" y="647"/>
                  </a:lnTo>
                  <a:lnTo>
                    <a:pt x="214" y="640"/>
                  </a:lnTo>
                  <a:lnTo>
                    <a:pt x="213" y="633"/>
                  </a:lnTo>
                  <a:lnTo>
                    <a:pt x="213" y="633"/>
                  </a:lnTo>
                  <a:lnTo>
                    <a:pt x="197" y="624"/>
                  </a:lnTo>
                  <a:lnTo>
                    <a:pt x="206" y="391"/>
                  </a:lnTo>
                  <a:lnTo>
                    <a:pt x="206" y="391"/>
                  </a:lnTo>
                  <a:lnTo>
                    <a:pt x="212" y="389"/>
                  </a:lnTo>
                  <a:lnTo>
                    <a:pt x="216" y="385"/>
                  </a:lnTo>
                  <a:lnTo>
                    <a:pt x="218" y="381"/>
                  </a:lnTo>
                  <a:lnTo>
                    <a:pt x="221" y="376"/>
                  </a:lnTo>
                  <a:lnTo>
                    <a:pt x="221" y="376"/>
                  </a:lnTo>
                  <a:lnTo>
                    <a:pt x="235" y="345"/>
                  </a:lnTo>
                  <a:lnTo>
                    <a:pt x="248" y="316"/>
                  </a:lnTo>
                  <a:lnTo>
                    <a:pt x="259" y="294"/>
                  </a:lnTo>
                  <a:lnTo>
                    <a:pt x="262" y="284"/>
                  </a:lnTo>
                  <a:lnTo>
                    <a:pt x="263" y="277"/>
                  </a:lnTo>
                  <a:lnTo>
                    <a:pt x="263" y="277"/>
                  </a:lnTo>
                  <a:lnTo>
                    <a:pt x="264" y="269"/>
                  </a:lnTo>
                  <a:lnTo>
                    <a:pt x="263" y="258"/>
                  </a:lnTo>
                  <a:lnTo>
                    <a:pt x="259" y="232"/>
                  </a:lnTo>
                  <a:lnTo>
                    <a:pt x="245" y="168"/>
                  </a:lnTo>
                  <a:lnTo>
                    <a:pt x="245" y="168"/>
                  </a:lnTo>
                  <a:close/>
                  <a:moveTo>
                    <a:pt x="167" y="265"/>
                  </a:moveTo>
                  <a:lnTo>
                    <a:pt x="177" y="315"/>
                  </a:lnTo>
                  <a:lnTo>
                    <a:pt x="132" y="291"/>
                  </a:lnTo>
                  <a:lnTo>
                    <a:pt x="88" y="315"/>
                  </a:lnTo>
                  <a:lnTo>
                    <a:pt x="97" y="265"/>
                  </a:lnTo>
                  <a:lnTo>
                    <a:pt x="61" y="230"/>
                  </a:lnTo>
                  <a:lnTo>
                    <a:pt x="111" y="223"/>
                  </a:lnTo>
                  <a:lnTo>
                    <a:pt x="132" y="179"/>
                  </a:lnTo>
                  <a:lnTo>
                    <a:pt x="154" y="223"/>
                  </a:lnTo>
                  <a:lnTo>
                    <a:pt x="204" y="230"/>
                  </a:lnTo>
                  <a:lnTo>
                    <a:pt x="167"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grpSp>
        <p:nvGrpSpPr>
          <p:cNvPr id="90" name="Group 89"/>
          <p:cNvGrpSpPr>
            <a:grpSpLocks noChangeAspect="1"/>
          </p:cNvGrpSpPr>
          <p:nvPr/>
        </p:nvGrpSpPr>
        <p:grpSpPr>
          <a:xfrm>
            <a:off x="5961801" y="3198929"/>
            <a:ext cx="437631" cy="388181"/>
            <a:chOff x="129387" y="2302927"/>
            <a:chExt cx="2068513" cy="1836738"/>
          </a:xfrm>
          <a:solidFill>
            <a:srgbClr val="FFFFFF"/>
          </a:solidFill>
        </p:grpSpPr>
        <p:sp>
          <p:nvSpPr>
            <p:cNvPr id="91" name="Freeform 90"/>
            <p:cNvSpPr>
              <a:spLocks noEditPoints="1"/>
            </p:cNvSpPr>
            <p:nvPr/>
          </p:nvSpPr>
          <p:spPr bwMode="auto">
            <a:xfrm>
              <a:off x="129387" y="2364840"/>
              <a:ext cx="1631950" cy="1711325"/>
            </a:xfrm>
            <a:custGeom>
              <a:avLst/>
              <a:gdLst>
                <a:gd name="T0" fmla="*/ 2057 w 2057"/>
                <a:gd name="T1" fmla="*/ 1079 h 2157"/>
                <a:gd name="T2" fmla="*/ 2049 w 2057"/>
                <a:gd name="T3" fmla="*/ 1014 h 2157"/>
                <a:gd name="T4" fmla="*/ 1133 w 2057"/>
                <a:gd name="T5" fmla="*/ 38 h 2157"/>
                <a:gd name="T6" fmla="*/ 1072 w 2057"/>
                <a:gd name="T7" fmla="*/ 2 h 2157"/>
                <a:gd name="T8" fmla="*/ 1034 w 2057"/>
                <a:gd name="T9" fmla="*/ 7 h 2157"/>
                <a:gd name="T10" fmla="*/ 1023 w 2057"/>
                <a:gd name="T11" fmla="*/ 393 h 2157"/>
                <a:gd name="T12" fmla="*/ 104 w 2057"/>
                <a:gd name="T13" fmla="*/ 400 h 2157"/>
                <a:gd name="T14" fmla="*/ 44 w 2057"/>
                <a:gd name="T15" fmla="*/ 435 h 2157"/>
                <a:gd name="T16" fmla="*/ 7 w 2057"/>
                <a:gd name="T17" fmla="*/ 495 h 2157"/>
                <a:gd name="T18" fmla="*/ 0 w 2057"/>
                <a:gd name="T19" fmla="*/ 1638 h 2157"/>
                <a:gd name="T20" fmla="*/ 18 w 2057"/>
                <a:gd name="T21" fmla="*/ 1707 h 2157"/>
                <a:gd name="T22" fmla="*/ 65 w 2057"/>
                <a:gd name="T23" fmla="*/ 1759 h 2157"/>
                <a:gd name="T24" fmla="*/ 131 w 2057"/>
                <a:gd name="T25" fmla="*/ 1783 h 2157"/>
                <a:gd name="T26" fmla="*/ 1023 w 2057"/>
                <a:gd name="T27" fmla="*/ 2128 h 2157"/>
                <a:gd name="T28" fmla="*/ 1047 w 2057"/>
                <a:gd name="T29" fmla="*/ 2155 h 2157"/>
                <a:gd name="T30" fmla="*/ 1099 w 2057"/>
                <a:gd name="T31" fmla="*/ 2144 h 2157"/>
                <a:gd name="T32" fmla="*/ 2038 w 2057"/>
                <a:gd name="T33" fmla="*/ 1143 h 2157"/>
                <a:gd name="T34" fmla="*/ 1555 w 2057"/>
                <a:gd name="T35" fmla="*/ 1399 h 2157"/>
                <a:gd name="T36" fmla="*/ 1498 w 2057"/>
                <a:gd name="T37" fmla="*/ 1436 h 2157"/>
                <a:gd name="T38" fmla="*/ 1419 w 2057"/>
                <a:gd name="T39" fmla="*/ 1447 h 2157"/>
                <a:gd name="T40" fmla="*/ 1342 w 2057"/>
                <a:gd name="T41" fmla="*/ 1420 h 2157"/>
                <a:gd name="T42" fmla="*/ 1296 w 2057"/>
                <a:gd name="T43" fmla="*/ 1376 h 2157"/>
                <a:gd name="T44" fmla="*/ 1269 w 2057"/>
                <a:gd name="T45" fmla="*/ 1313 h 2157"/>
                <a:gd name="T46" fmla="*/ 1269 w 2057"/>
                <a:gd name="T47" fmla="*/ 1245 h 2157"/>
                <a:gd name="T48" fmla="*/ 1067 w 2057"/>
                <a:gd name="T49" fmla="*/ 974 h 2157"/>
                <a:gd name="T50" fmla="*/ 994 w 2057"/>
                <a:gd name="T51" fmla="*/ 995 h 2157"/>
                <a:gd name="T52" fmla="*/ 897 w 2057"/>
                <a:gd name="T53" fmla="*/ 972 h 2157"/>
                <a:gd name="T54" fmla="*/ 637 w 2057"/>
                <a:gd name="T55" fmla="*/ 1143 h 2157"/>
                <a:gd name="T56" fmla="*/ 642 w 2057"/>
                <a:gd name="T57" fmla="*/ 1208 h 2157"/>
                <a:gd name="T58" fmla="*/ 614 w 2057"/>
                <a:gd name="T59" fmla="*/ 1287 h 2157"/>
                <a:gd name="T60" fmla="*/ 553 w 2057"/>
                <a:gd name="T61" fmla="*/ 1342 h 2157"/>
                <a:gd name="T62" fmla="*/ 470 w 2057"/>
                <a:gd name="T63" fmla="*/ 1363 h 2157"/>
                <a:gd name="T64" fmla="*/ 403 w 2057"/>
                <a:gd name="T65" fmla="*/ 1350 h 2157"/>
                <a:gd name="T66" fmla="*/ 336 w 2057"/>
                <a:gd name="T67" fmla="*/ 1300 h 2157"/>
                <a:gd name="T68" fmla="*/ 299 w 2057"/>
                <a:gd name="T69" fmla="*/ 1224 h 2157"/>
                <a:gd name="T70" fmla="*/ 299 w 2057"/>
                <a:gd name="T71" fmla="*/ 1155 h 2157"/>
                <a:gd name="T72" fmla="*/ 336 w 2057"/>
                <a:gd name="T73" fmla="*/ 1079 h 2157"/>
                <a:gd name="T74" fmla="*/ 403 w 2057"/>
                <a:gd name="T75" fmla="*/ 1030 h 2157"/>
                <a:gd name="T76" fmla="*/ 470 w 2057"/>
                <a:gd name="T77" fmla="*/ 1016 h 2157"/>
                <a:gd name="T78" fmla="*/ 542 w 2057"/>
                <a:gd name="T79" fmla="*/ 1032 h 2157"/>
                <a:gd name="T80" fmla="*/ 823 w 2057"/>
                <a:gd name="T81" fmla="*/ 883 h 2157"/>
                <a:gd name="T82" fmla="*/ 823 w 2057"/>
                <a:gd name="T83" fmla="*/ 767 h 2157"/>
                <a:gd name="T84" fmla="*/ 876 w 2057"/>
                <a:gd name="T85" fmla="*/ 694 h 2157"/>
                <a:gd name="T86" fmla="*/ 950 w 2057"/>
                <a:gd name="T87" fmla="*/ 658 h 2157"/>
                <a:gd name="T88" fmla="*/ 1031 w 2057"/>
                <a:gd name="T89" fmla="*/ 663 h 2157"/>
                <a:gd name="T90" fmla="*/ 1102 w 2057"/>
                <a:gd name="T91" fmla="*/ 705 h 2157"/>
                <a:gd name="T92" fmla="*/ 1136 w 2057"/>
                <a:gd name="T93" fmla="*/ 752 h 2157"/>
                <a:gd name="T94" fmla="*/ 1152 w 2057"/>
                <a:gd name="T95" fmla="*/ 817 h 2157"/>
                <a:gd name="T96" fmla="*/ 1143 w 2057"/>
                <a:gd name="T97" fmla="*/ 885 h 2157"/>
                <a:gd name="T98" fmla="*/ 1364 w 2057"/>
                <a:gd name="T99" fmla="*/ 1124 h 2157"/>
                <a:gd name="T100" fmla="*/ 1430 w 2057"/>
                <a:gd name="T101" fmla="*/ 1108 h 2157"/>
                <a:gd name="T102" fmla="*/ 1497 w 2057"/>
                <a:gd name="T103" fmla="*/ 1119 h 2157"/>
                <a:gd name="T104" fmla="*/ 1555 w 2057"/>
                <a:gd name="T105" fmla="*/ 1158 h 2157"/>
                <a:gd name="T106" fmla="*/ 1592 w 2057"/>
                <a:gd name="T107" fmla="*/ 1214 h 2157"/>
                <a:gd name="T108" fmla="*/ 1603 w 2057"/>
                <a:gd name="T109" fmla="*/ 1294 h 2157"/>
                <a:gd name="T110" fmla="*/ 1577 w 2057"/>
                <a:gd name="T111" fmla="*/ 137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7" h="2157">
                  <a:moveTo>
                    <a:pt x="2056" y="1093"/>
                  </a:moveTo>
                  <a:lnTo>
                    <a:pt x="2056" y="1093"/>
                  </a:lnTo>
                  <a:lnTo>
                    <a:pt x="2056" y="1092"/>
                  </a:lnTo>
                  <a:lnTo>
                    <a:pt x="2056" y="1092"/>
                  </a:lnTo>
                  <a:lnTo>
                    <a:pt x="2057" y="1079"/>
                  </a:lnTo>
                  <a:lnTo>
                    <a:pt x="2057" y="1066"/>
                  </a:lnTo>
                  <a:lnTo>
                    <a:pt x="2057" y="1066"/>
                  </a:lnTo>
                  <a:lnTo>
                    <a:pt x="2056" y="1040"/>
                  </a:lnTo>
                  <a:lnTo>
                    <a:pt x="2053" y="1027"/>
                  </a:lnTo>
                  <a:lnTo>
                    <a:pt x="2049" y="1014"/>
                  </a:lnTo>
                  <a:lnTo>
                    <a:pt x="2046" y="1003"/>
                  </a:lnTo>
                  <a:lnTo>
                    <a:pt x="2041" y="993"/>
                  </a:lnTo>
                  <a:lnTo>
                    <a:pt x="2035" y="983"/>
                  </a:lnTo>
                  <a:lnTo>
                    <a:pt x="2028" y="975"/>
                  </a:lnTo>
                  <a:lnTo>
                    <a:pt x="1133" y="38"/>
                  </a:lnTo>
                  <a:lnTo>
                    <a:pt x="1133" y="38"/>
                  </a:lnTo>
                  <a:lnTo>
                    <a:pt x="1117" y="25"/>
                  </a:lnTo>
                  <a:lnTo>
                    <a:pt x="1099" y="12"/>
                  </a:lnTo>
                  <a:lnTo>
                    <a:pt x="1081" y="4"/>
                  </a:lnTo>
                  <a:lnTo>
                    <a:pt x="1072" y="2"/>
                  </a:lnTo>
                  <a:lnTo>
                    <a:pt x="1064" y="0"/>
                  </a:lnTo>
                  <a:lnTo>
                    <a:pt x="1055" y="0"/>
                  </a:lnTo>
                  <a:lnTo>
                    <a:pt x="1047" y="0"/>
                  </a:lnTo>
                  <a:lnTo>
                    <a:pt x="1041" y="4"/>
                  </a:lnTo>
                  <a:lnTo>
                    <a:pt x="1034" y="7"/>
                  </a:lnTo>
                  <a:lnTo>
                    <a:pt x="1030" y="13"/>
                  </a:lnTo>
                  <a:lnTo>
                    <a:pt x="1026" y="20"/>
                  </a:lnTo>
                  <a:lnTo>
                    <a:pt x="1023" y="28"/>
                  </a:lnTo>
                  <a:lnTo>
                    <a:pt x="1023" y="38"/>
                  </a:lnTo>
                  <a:lnTo>
                    <a:pt x="1023" y="393"/>
                  </a:lnTo>
                  <a:lnTo>
                    <a:pt x="147" y="393"/>
                  </a:lnTo>
                  <a:lnTo>
                    <a:pt x="147" y="393"/>
                  </a:lnTo>
                  <a:lnTo>
                    <a:pt x="131" y="393"/>
                  </a:lnTo>
                  <a:lnTo>
                    <a:pt x="116" y="396"/>
                  </a:lnTo>
                  <a:lnTo>
                    <a:pt x="104" y="400"/>
                  </a:lnTo>
                  <a:lnTo>
                    <a:pt x="89" y="405"/>
                  </a:lnTo>
                  <a:lnTo>
                    <a:pt x="78" y="411"/>
                  </a:lnTo>
                  <a:lnTo>
                    <a:pt x="65" y="417"/>
                  </a:lnTo>
                  <a:lnTo>
                    <a:pt x="53" y="426"/>
                  </a:lnTo>
                  <a:lnTo>
                    <a:pt x="44" y="435"/>
                  </a:lnTo>
                  <a:lnTo>
                    <a:pt x="34" y="447"/>
                  </a:lnTo>
                  <a:lnTo>
                    <a:pt x="26" y="458"/>
                  </a:lnTo>
                  <a:lnTo>
                    <a:pt x="18" y="469"/>
                  </a:lnTo>
                  <a:lnTo>
                    <a:pt x="11" y="482"/>
                  </a:lnTo>
                  <a:lnTo>
                    <a:pt x="7" y="495"/>
                  </a:lnTo>
                  <a:lnTo>
                    <a:pt x="3" y="510"/>
                  </a:lnTo>
                  <a:lnTo>
                    <a:pt x="2" y="524"/>
                  </a:lnTo>
                  <a:lnTo>
                    <a:pt x="0" y="539"/>
                  </a:lnTo>
                  <a:lnTo>
                    <a:pt x="0" y="1638"/>
                  </a:lnTo>
                  <a:lnTo>
                    <a:pt x="0" y="1638"/>
                  </a:lnTo>
                  <a:lnTo>
                    <a:pt x="2" y="1652"/>
                  </a:lnTo>
                  <a:lnTo>
                    <a:pt x="3" y="1667"/>
                  </a:lnTo>
                  <a:lnTo>
                    <a:pt x="7" y="1680"/>
                  </a:lnTo>
                  <a:lnTo>
                    <a:pt x="11" y="1694"/>
                  </a:lnTo>
                  <a:lnTo>
                    <a:pt x="18" y="1707"/>
                  </a:lnTo>
                  <a:lnTo>
                    <a:pt x="26" y="1719"/>
                  </a:lnTo>
                  <a:lnTo>
                    <a:pt x="34" y="1730"/>
                  </a:lnTo>
                  <a:lnTo>
                    <a:pt x="44" y="1741"/>
                  </a:lnTo>
                  <a:lnTo>
                    <a:pt x="53" y="1749"/>
                  </a:lnTo>
                  <a:lnTo>
                    <a:pt x="65" y="1759"/>
                  </a:lnTo>
                  <a:lnTo>
                    <a:pt x="78" y="1766"/>
                  </a:lnTo>
                  <a:lnTo>
                    <a:pt x="89" y="1772"/>
                  </a:lnTo>
                  <a:lnTo>
                    <a:pt x="104" y="1777"/>
                  </a:lnTo>
                  <a:lnTo>
                    <a:pt x="116" y="1780"/>
                  </a:lnTo>
                  <a:lnTo>
                    <a:pt x="131" y="1783"/>
                  </a:lnTo>
                  <a:lnTo>
                    <a:pt x="147" y="1783"/>
                  </a:lnTo>
                  <a:lnTo>
                    <a:pt x="1023" y="1783"/>
                  </a:lnTo>
                  <a:lnTo>
                    <a:pt x="1023" y="2118"/>
                  </a:lnTo>
                  <a:lnTo>
                    <a:pt x="1023" y="2118"/>
                  </a:lnTo>
                  <a:lnTo>
                    <a:pt x="1023" y="2128"/>
                  </a:lnTo>
                  <a:lnTo>
                    <a:pt x="1026" y="2137"/>
                  </a:lnTo>
                  <a:lnTo>
                    <a:pt x="1030" y="2144"/>
                  </a:lnTo>
                  <a:lnTo>
                    <a:pt x="1034" y="2149"/>
                  </a:lnTo>
                  <a:lnTo>
                    <a:pt x="1041" y="2154"/>
                  </a:lnTo>
                  <a:lnTo>
                    <a:pt x="1047" y="2155"/>
                  </a:lnTo>
                  <a:lnTo>
                    <a:pt x="1055" y="2157"/>
                  </a:lnTo>
                  <a:lnTo>
                    <a:pt x="1064" y="2157"/>
                  </a:lnTo>
                  <a:lnTo>
                    <a:pt x="1072" y="2155"/>
                  </a:lnTo>
                  <a:lnTo>
                    <a:pt x="1081" y="2152"/>
                  </a:lnTo>
                  <a:lnTo>
                    <a:pt x="1099" y="2144"/>
                  </a:lnTo>
                  <a:lnTo>
                    <a:pt x="1117" y="2133"/>
                  </a:lnTo>
                  <a:lnTo>
                    <a:pt x="1133" y="2118"/>
                  </a:lnTo>
                  <a:lnTo>
                    <a:pt x="2028" y="1156"/>
                  </a:lnTo>
                  <a:lnTo>
                    <a:pt x="2028" y="1156"/>
                  </a:lnTo>
                  <a:lnTo>
                    <a:pt x="2038" y="1143"/>
                  </a:lnTo>
                  <a:lnTo>
                    <a:pt x="2046" y="1127"/>
                  </a:lnTo>
                  <a:lnTo>
                    <a:pt x="2051" y="1111"/>
                  </a:lnTo>
                  <a:lnTo>
                    <a:pt x="2056" y="1093"/>
                  </a:lnTo>
                  <a:lnTo>
                    <a:pt x="2056" y="1093"/>
                  </a:lnTo>
                  <a:close/>
                  <a:moveTo>
                    <a:pt x="1555" y="1399"/>
                  </a:moveTo>
                  <a:lnTo>
                    <a:pt x="1555" y="1399"/>
                  </a:lnTo>
                  <a:lnTo>
                    <a:pt x="1542" y="1410"/>
                  </a:lnTo>
                  <a:lnTo>
                    <a:pt x="1529" y="1420"/>
                  </a:lnTo>
                  <a:lnTo>
                    <a:pt x="1514" y="1428"/>
                  </a:lnTo>
                  <a:lnTo>
                    <a:pt x="1498" y="1436"/>
                  </a:lnTo>
                  <a:lnTo>
                    <a:pt x="1484" y="1441"/>
                  </a:lnTo>
                  <a:lnTo>
                    <a:pt x="1468" y="1444"/>
                  </a:lnTo>
                  <a:lnTo>
                    <a:pt x="1451" y="1447"/>
                  </a:lnTo>
                  <a:lnTo>
                    <a:pt x="1435" y="1447"/>
                  </a:lnTo>
                  <a:lnTo>
                    <a:pt x="1419" y="1447"/>
                  </a:lnTo>
                  <a:lnTo>
                    <a:pt x="1403" y="1444"/>
                  </a:lnTo>
                  <a:lnTo>
                    <a:pt x="1387" y="1441"/>
                  </a:lnTo>
                  <a:lnTo>
                    <a:pt x="1371" y="1436"/>
                  </a:lnTo>
                  <a:lnTo>
                    <a:pt x="1356" y="1428"/>
                  </a:lnTo>
                  <a:lnTo>
                    <a:pt x="1342" y="1420"/>
                  </a:lnTo>
                  <a:lnTo>
                    <a:pt x="1327" y="1410"/>
                  </a:lnTo>
                  <a:lnTo>
                    <a:pt x="1314" y="1399"/>
                  </a:lnTo>
                  <a:lnTo>
                    <a:pt x="1314" y="1399"/>
                  </a:lnTo>
                  <a:lnTo>
                    <a:pt x="1304" y="1387"/>
                  </a:lnTo>
                  <a:lnTo>
                    <a:pt x="1296" y="1376"/>
                  </a:lnTo>
                  <a:lnTo>
                    <a:pt x="1288" y="1365"/>
                  </a:lnTo>
                  <a:lnTo>
                    <a:pt x="1282" y="1352"/>
                  </a:lnTo>
                  <a:lnTo>
                    <a:pt x="1277" y="1339"/>
                  </a:lnTo>
                  <a:lnTo>
                    <a:pt x="1272" y="1326"/>
                  </a:lnTo>
                  <a:lnTo>
                    <a:pt x="1269" y="1313"/>
                  </a:lnTo>
                  <a:lnTo>
                    <a:pt x="1267" y="1300"/>
                  </a:lnTo>
                  <a:lnTo>
                    <a:pt x="1266" y="1287"/>
                  </a:lnTo>
                  <a:lnTo>
                    <a:pt x="1266" y="1273"/>
                  </a:lnTo>
                  <a:lnTo>
                    <a:pt x="1266" y="1260"/>
                  </a:lnTo>
                  <a:lnTo>
                    <a:pt x="1269" y="1245"/>
                  </a:lnTo>
                  <a:lnTo>
                    <a:pt x="1270" y="1232"/>
                  </a:lnTo>
                  <a:lnTo>
                    <a:pt x="1275" y="1219"/>
                  </a:lnTo>
                  <a:lnTo>
                    <a:pt x="1280" y="1206"/>
                  </a:lnTo>
                  <a:lnTo>
                    <a:pt x="1287" y="1195"/>
                  </a:lnTo>
                  <a:lnTo>
                    <a:pt x="1067" y="974"/>
                  </a:lnTo>
                  <a:lnTo>
                    <a:pt x="1067" y="974"/>
                  </a:lnTo>
                  <a:lnTo>
                    <a:pt x="1054" y="980"/>
                  </a:lnTo>
                  <a:lnTo>
                    <a:pt x="1043" y="985"/>
                  </a:lnTo>
                  <a:lnTo>
                    <a:pt x="1018" y="991"/>
                  </a:lnTo>
                  <a:lnTo>
                    <a:pt x="994" y="995"/>
                  </a:lnTo>
                  <a:lnTo>
                    <a:pt x="968" y="995"/>
                  </a:lnTo>
                  <a:lnTo>
                    <a:pt x="944" y="991"/>
                  </a:lnTo>
                  <a:lnTo>
                    <a:pt x="920" y="983"/>
                  </a:lnTo>
                  <a:lnTo>
                    <a:pt x="908" y="978"/>
                  </a:lnTo>
                  <a:lnTo>
                    <a:pt x="897" y="972"/>
                  </a:lnTo>
                  <a:lnTo>
                    <a:pt x="886" y="965"/>
                  </a:lnTo>
                  <a:lnTo>
                    <a:pt x="876" y="957"/>
                  </a:lnTo>
                  <a:lnTo>
                    <a:pt x="632" y="1129"/>
                  </a:lnTo>
                  <a:lnTo>
                    <a:pt x="632" y="1129"/>
                  </a:lnTo>
                  <a:lnTo>
                    <a:pt x="637" y="1143"/>
                  </a:lnTo>
                  <a:lnTo>
                    <a:pt x="640" y="1158"/>
                  </a:lnTo>
                  <a:lnTo>
                    <a:pt x="643" y="1174"/>
                  </a:lnTo>
                  <a:lnTo>
                    <a:pt x="643" y="1190"/>
                  </a:lnTo>
                  <a:lnTo>
                    <a:pt x="643" y="1190"/>
                  </a:lnTo>
                  <a:lnTo>
                    <a:pt x="642" y="1208"/>
                  </a:lnTo>
                  <a:lnTo>
                    <a:pt x="640" y="1224"/>
                  </a:lnTo>
                  <a:lnTo>
                    <a:pt x="635" y="1242"/>
                  </a:lnTo>
                  <a:lnTo>
                    <a:pt x="630" y="1256"/>
                  </a:lnTo>
                  <a:lnTo>
                    <a:pt x="622" y="1273"/>
                  </a:lnTo>
                  <a:lnTo>
                    <a:pt x="614" y="1287"/>
                  </a:lnTo>
                  <a:lnTo>
                    <a:pt x="603" y="1300"/>
                  </a:lnTo>
                  <a:lnTo>
                    <a:pt x="593" y="1313"/>
                  </a:lnTo>
                  <a:lnTo>
                    <a:pt x="580" y="1324"/>
                  </a:lnTo>
                  <a:lnTo>
                    <a:pt x="567" y="1334"/>
                  </a:lnTo>
                  <a:lnTo>
                    <a:pt x="553" y="1342"/>
                  </a:lnTo>
                  <a:lnTo>
                    <a:pt x="537" y="1350"/>
                  </a:lnTo>
                  <a:lnTo>
                    <a:pt x="521" y="1355"/>
                  </a:lnTo>
                  <a:lnTo>
                    <a:pt x="504" y="1360"/>
                  </a:lnTo>
                  <a:lnTo>
                    <a:pt x="488" y="1363"/>
                  </a:lnTo>
                  <a:lnTo>
                    <a:pt x="470" y="1363"/>
                  </a:lnTo>
                  <a:lnTo>
                    <a:pt x="470" y="1363"/>
                  </a:lnTo>
                  <a:lnTo>
                    <a:pt x="453" y="1363"/>
                  </a:lnTo>
                  <a:lnTo>
                    <a:pt x="435" y="1360"/>
                  </a:lnTo>
                  <a:lnTo>
                    <a:pt x="419" y="1355"/>
                  </a:lnTo>
                  <a:lnTo>
                    <a:pt x="403" y="1350"/>
                  </a:lnTo>
                  <a:lnTo>
                    <a:pt x="386" y="1342"/>
                  </a:lnTo>
                  <a:lnTo>
                    <a:pt x="372" y="1334"/>
                  </a:lnTo>
                  <a:lnTo>
                    <a:pt x="359" y="1324"/>
                  </a:lnTo>
                  <a:lnTo>
                    <a:pt x="348" y="1313"/>
                  </a:lnTo>
                  <a:lnTo>
                    <a:pt x="336" y="1300"/>
                  </a:lnTo>
                  <a:lnTo>
                    <a:pt x="325" y="1287"/>
                  </a:lnTo>
                  <a:lnTo>
                    <a:pt x="317" y="1273"/>
                  </a:lnTo>
                  <a:lnTo>
                    <a:pt x="310" y="1256"/>
                  </a:lnTo>
                  <a:lnTo>
                    <a:pt x="304" y="1242"/>
                  </a:lnTo>
                  <a:lnTo>
                    <a:pt x="299" y="1224"/>
                  </a:lnTo>
                  <a:lnTo>
                    <a:pt x="297" y="1208"/>
                  </a:lnTo>
                  <a:lnTo>
                    <a:pt x="296" y="1190"/>
                  </a:lnTo>
                  <a:lnTo>
                    <a:pt x="296" y="1190"/>
                  </a:lnTo>
                  <a:lnTo>
                    <a:pt x="297" y="1172"/>
                  </a:lnTo>
                  <a:lnTo>
                    <a:pt x="299" y="1155"/>
                  </a:lnTo>
                  <a:lnTo>
                    <a:pt x="304" y="1138"/>
                  </a:lnTo>
                  <a:lnTo>
                    <a:pt x="310" y="1122"/>
                  </a:lnTo>
                  <a:lnTo>
                    <a:pt x="317" y="1106"/>
                  </a:lnTo>
                  <a:lnTo>
                    <a:pt x="325" y="1093"/>
                  </a:lnTo>
                  <a:lnTo>
                    <a:pt x="336" y="1079"/>
                  </a:lnTo>
                  <a:lnTo>
                    <a:pt x="348" y="1067"/>
                  </a:lnTo>
                  <a:lnTo>
                    <a:pt x="359" y="1056"/>
                  </a:lnTo>
                  <a:lnTo>
                    <a:pt x="372" y="1046"/>
                  </a:lnTo>
                  <a:lnTo>
                    <a:pt x="386" y="1037"/>
                  </a:lnTo>
                  <a:lnTo>
                    <a:pt x="403" y="1030"/>
                  </a:lnTo>
                  <a:lnTo>
                    <a:pt x="419" y="1024"/>
                  </a:lnTo>
                  <a:lnTo>
                    <a:pt x="435" y="1019"/>
                  </a:lnTo>
                  <a:lnTo>
                    <a:pt x="453" y="1017"/>
                  </a:lnTo>
                  <a:lnTo>
                    <a:pt x="470" y="1016"/>
                  </a:lnTo>
                  <a:lnTo>
                    <a:pt x="470" y="1016"/>
                  </a:lnTo>
                  <a:lnTo>
                    <a:pt x="485" y="1017"/>
                  </a:lnTo>
                  <a:lnTo>
                    <a:pt x="499" y="1019"/>
                  </a:lnTo>
                  <a:lnTo>
                    <a:pt x="514" y="1022"/>
                  </a:lnTo>
                  <a:lnTo>
                    <a:pt x="529" y="1027"/>
                  </a:lnTo>
                  <a:lnTo>
                    <a:pt x="542" y="1032"/>
                  </a:lnTo>
                  <a:lnTo>
                    <a:pt x="554" y="1038"/>
                  </a:lnTo>
                  <a:lnTo>
                    <a:pt x="567" y="1046"/>
                  </a:lnTo>
                  <a:lnTo>
                    <a:pt x="579" y="1054"/>
                  </a:lnTo>
                  <a:lnTo>
                    <a:pt x="823" y="883"/>
                  </a:lnTo>
                  <a:lnTo>
                    <a:pt x="823" y="883"/>
                  </a:lnTo>
                  <a:lnTo>
                    <a:pt x="816" y="860"/>
                  </a:lnTo>
                  <a:lnTo>
                    <a:pt x="813" y="836"/>
                  </a:lnTo>
                  <a:lnTo>
                    <a:pt x="813" y="814"/>
                  </a:lnTo>
                  <a:lnTo>
                    <a:pt x="816" y="789"/>
                  </a:lnTo>
                  <a:lnTo>
                    <a:pt x="823" y="767"/>
                  </a:lnTo>
                  <a:lnTo>
                    <a:pt x="832" y="746"/>
                  </a:lnTo>
                  <a:lnTo>
                    <a:pt x="847" y="725"/>
                  </a:lnTo>
                  <a:lnTo>
                    <a:pt x="863" y="705"/>
                  </a:lnTo>
                  <a:lnTo>
                    <a:pt x="863" y="705"/>
                  </a:lnTo>
                  <a:lnTo>
                    <a:pt x="876" y="694"/>
                  </a:lnTo>
                  <a:lnTo>
                    <a:pt x="889" y="684"/>
                  </a:lnTo>
                  <a:lnTo>
                    <a:pt x="904" y="674"/>
                  </a:lnTo>
                  <a:lnTo>
                    <a:pt x="918" y="668"/>
                  </a:lnTo>
                  <a:lnTo>
                    <a:pt x="934" y="663"/>
                  </a:lnTo>
                  <a:lnTo>
                    <a:pt x="950" y="658"/>
                  </a:lnTo>
                  <a:lnTo>
                    <a:pt x="967" y="657"/>
                  </a:lnTo>
                  <a:lnTo>
                    <a:pt x="983" y="655"/>
                  </a:lnTo>
                  <a:lnTo>
                    <a:pt x="999" y="657"/>
                  </a:lnTo>
                  <a:lnTo>
                    <a:pt x="1015" y="658"/>
                  </a:lnTo>
                  <a:lnTo>
                    <a:pt x="1031" y="663"/>
                  </a:lnTo>
                  <a:lnTo>
                    <a:pt x="1047" y="668"/>
                  </a:lnTo>
                  <a:lnTo>
                    <a:pt x="1062" y="674"/>
                  </a:lnTo>
                  <a:lnTo>
                    <a:pt x="1076" y="684"/>
                  </a:lnTo>
                  <a:lnTo>
                    <a:pt x="1089" y="694"/>
                  </a:lnTo>
                  <a:lnTo>
                    <a:pt x="1102" y="705"/>
                  </a:lnTo>
                  <a:lnTo>
                    <a:pt x="1102" y="705"/>
                  </a:lnTo>
                  <a:lnTo>
                    <a:pt x="1112" y="717"/>
                  </a:lnTo>
                  <a:lnTo>
                    <a:pt x="1122" y="728"/>
                  </a:lnTo>
                  <a:lnTo>
                    <a:pt x="1130" y="739"/>
                  </a:lnTo>
                  <a:lnTo>
                    <a:pt x="1136" y="752"/>
                  </a:lnTo>
                  <a:lnTo>
                    <a:pt x="1141" y="765"/>
                  </a:lnTo>
                  <a:lnTo>
                    <a:pt x="1146" y="778"/>
                  </a:lnTo>
                  <a:lnTo>
                    <a:pt x="1149" y="791"/>
                  </a:lnTo>
                  <a:lnTo>
                    <a:pt x="1151" y="804"/>
                  </a:lnTo>
                  <a:lnTo>
                    <a:pt x="1152" y="817"/>
                  </a:lnTo>
                  <a:lnTo>
                    <a:pt x="1152" y="831"/>
                  </a:lnTo>
                  <a:lnTo>
                    <a:pt x="1151" y="844"/>
                  </a:lnTo>
                  <a:lnTo>
                    <a:pt x="1149" y="857"/>
                  </a:lnTo>
                  <a:lnTo>
                    <a:pt x="1146" y="872"/>
                  </a:lnTo>
                  <a:lnTo>
                    <a:pt x="1143" y="885"/>
                  </a:lnTo>
                  <a:lnTo>
                    <a:pt x="1138" y="896"/>
                  </a:lnTo>
                  <a:lnTo>
                    <a:pt x="1131" y="909"/>
                  </a:lnTo>
                  <a:lnTo>
                    <a:pt x="1351" y="1130"/>
                  </a:lnTo>
                  <a:lnTo>
                    <a:pt x="1351" y="1130"/>
                  </a:lnTo>
                  <a:lnTo>
                    <a:pt x="1364" y="1124"/>
                  </a:lnTo>
                  <a:lnTo>
                    <a:pt x="1377" y="1119"/>
                  </a:lnTo>
                  <a:lnTo>
                    <a:pt x="1390" y="1114"/>
                  </a:lnTo>
                  <a:lnTo>
                    <a:pt x="1403" y="1111"/>
                  </a:lnTo>
                  <a:lnTo>
                    <a:pt x="1416" y="1109"/>
                  </a:lnTo>
                  <a:lnTo>
                    <a:pt x="1430" y="1108"/>
                  </a:lnTo>
                  <a:lnTo>
                    <a:pt x="1443" y="1108"/>
                  </a:lnTo>
                  <a:lnTo>
                    <a:pt x="1456" y="1109"/>
                  </a:lnTo>
                  <a:lnTo>
                    <a:pt x="1471" y="1111"/>
                  </a:lnTo>
                  <a:lnTo>
                    <a:pt x="1484" y="1116"/>
                  </a:lnTo>
                  <a:lnTo>
                    <a:pt x="1497" y="1119"/>
                  </a:lnTo>
                  <a:lnTo>
                    <a:pt x="1510" y="1125"/>
                  </a:lnTo>
                  <a:lnTo>
                    <a:pt x="1521" y="1132"/>
                  </a:lnTo>
                  <a:lnTo>
                    <a:pt x="1532" y="1138"/>
                  </a:lnTo>
                  <a:lnTo>
                    <a:pt x="1544" y="1148"/>
                  </a:lnTo>
                  <a:lnTo>
                    <a:pt x="1555" y="1158"/>
                  </a:lnTo>
                  <a:lnTo>
                    <a:pt x="1555" y="1158"/>
                  </a:lnTo>
                  <a:lnTo>
                    <a:pt x="1566" y="1171"/>
                  </a:lnTo>
                  <a:lnTo>
                    <a:pt x="1577" y="1184"/>
                  </a:lnTo>
                  <a:lnTo>
                    <a:pt x="1586" y="1198"/>
                  </a:lnTo>
                  <a:lnTo>
                    <a:pt x="1592" y="1214"/>
                  </a:lnTo>
                  <a:lnTo>
                    <a:pt x="1597" y="1229"/>
                  </a:lnTo>
                  <a:lnTo>
                    <a:pt x="1602" y="1245"/>
                  </a:lnTo>
                  <a:lnTo>
                    <a:pt x="1603" y="1261"/>
                  </a:lnTo>
                  <a:lnTo>
                    <a:pt x="1605" y="1277"/>
                  </a:lnTo>
                  <a:lnTo>
                    <a:pt x="1603" y="1294"/>
                  </a:lnTo>
                  <a:lnTo>
                    <a:pt x="1602" y="1310"/>
                  </a:lnTo>
                  <a:lnTo>
                    <a:pt x="1599" y="1326"/>
                  </a:lnTo>
                  <a:lnTo>
                    <a:pt x="1592" y="1342"/>
                  </a:lnTo>
                  <a:lnTo>
                    <a:pt x="1586" y="1357"/>
                  </a:lnTo>
                  <a:lnTo>
                    <a:pt x="1577" y="1371"/>
                  </a:lnTo>
                  <a:lnTo>
                    <a:pt x="1566" y="1386"/>
                  </a:lnTo>
                  <a:lnTo>
                    <a:pt x="1555" y="1399"/>
                  </a:lnTo>
                  <a:lnTo>
                    <a:pt x="1555" y="1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r>
                <a:rPr lang="en-US" sz="1100" dirty="0">
                  <a:solidFill>
                    <a:srgbClr val="FFFFFF"/>
                  </a:solidFill>
                  <a:ea typeface="Times New Roman"/>
                  <a:cs typeface="Times New Roman"/>
                </a:rPr>
                <a:t> </a:t>
              </a:r>
            </a:p>
          </p:txBody>
        </p:sp>
        <p:sp>
          <p:nvSpPr>
            <p:cNvPr id="92" name="Freeform 91"/>
            <p:cNvSpPr>
              <a:spLocks/>
            </p:cNvSpPr>
            <p:nvPr/>
          </p:nvSpPr>
          <p:spPr bwMode="auto">
            <a:xfrm>
              <a:off x="1281912" y="2302927"/>
              <a:ext cx="915988" cy="1836738"/>
            </a:xfrm>
            <a:custGeom>
              <a:avLst/>
              <a:gdLst>
                <a:gd name="T0" fmla="*/ 196 w 1154"/>
                <a:gd name="T1" fmla="*/ 36 h 2315"/>
                <a:gd name="T2" fmla="*/ 186 w 1154"/>
                <a:gd name="T3" fmla="*/ 28 h 2315"/>
                <a:gd name="T4" fmla="*/ 168 w 1154"/>
                <a:gd name="T5" fmla="*/ 15 h 2315"/>
                <a:gd name="T6" fmla="*/ 147 w 1154"/>
                <a:gd name="T7" fmla="*/ 5 h 2315"/>
                <a:gd name="T8" fmla="*/ 126 w 1154"/>
                <a:gd name="T9" fmla="*/ 0 h 2315"/>
                <a:gd name="T10" fmla="*/ 105 w 1154"/>
                <a:gd name="T11" fmla="*/ 0 h 2315"/>
                <a:gd name="T12" fmla="*/ 84 w 1154"/>
                <a:gd name="T13" fmla="*/ 3 h 2315"/>
                <a:gd name="T14" fmla="*/ 63 w 1154"/>
                <a:gd name="T15" fmla="*/ 12 h 2315"/>
                <a:gd name="T16" fmla="*/ 44 w 1154"/>
                <a:gd name="T17" fmla="*/ 24 h 2315"/>
                <a:gd name="T18" fmla="*/ 36 w 1154"/>
                <a:gd name="T19" fmla="*/ 31 h 2315"/>
                <a:gd name="T20" fmla="*/ 19 w 1154"/>
                <a:gd name="T21" fmla="*/ 49 h 2315"/>
                <a:gd name="T22" fmla="*/ 8 w 1154"/>
                <a:gd name="T23" fmla="*/ 70 h 2315"/>
                <a:gd name="T24" fmla="*/ 2 w 1154"/>
                <a:gd name="T25" fmla="*/ 91 h 2315"/>
                <a:gd name="T26" fmla="*/ 0 w 1154"/>
                <a:gd name="T27" fmla="*/ 113 h 2315"/>
                <a:gd name="T28" fmla="*/ 0 w 1154"/>
                <a:gd name="T29" fmla="*/ 123 h 2315"/>
                <a:gd name="T30" fmla="*/ 5 w 1154"/>
                <a:gd name="T31" fmla="*/ 144 h 2315"/>
                <a:gd name="T32" fmla="*/ 13 w 1154"/>
                <a:gd name="T33" fmla="*/ 165 h 2315"/>
                <a:gd name="T34" fmla="*/ 24 w 1154"/>
                <a:gd name="T35" fmla="*/ 183 h 2315"/>
                <a:gd name="T36" fmla="*/ 31 w 1154"/>
                <a:gd name="T37" fmla="*/ 191 h 2315"/>
                <a:gd name="T38" fmla="*/ 926 w 1154"/>
                <a:gd name="T39" fmla="*/ 1127 h 2315"/>
                <a:gd name="T40" fmla="*/ 928 w 1154"/>
                <a:gd name="T41" fmla="*/ 1143 h 2315"/>
                <a:gd name="T42" fmla="*/ 928 w 1154"/>
                <a:gd name="T43" fmla="*/ 1154 h 2315"/>
                <a:gd name="T44" fmla="*/ 926 w 1154"/>
                <a:gd name="T45" fmla="*/ 1161 h 2315"/>
                <a:gd name="T46" fmla="*/ 31 w 1154"/>
                <a:gd name="T47" fmla="*/ 2124 h 2315"/>
                <a:gd name="T48" fmla="*/ 18 w 1154"/>
                <a:gd name="T49" fmla="*/ 2142 h 2315"/>
                <a:gd name="T50" fmla="*/ 8 w 1154"/>
                <a:gd name="T51" fmla="*/ 2161 h 2315"/>
                <a:gd name="T52" fmla="*/ 2 w 1154"/>
                <a:gd name="T53" fmla="*/ 2181 h 2315"/>
                <a:gd name="T54" fmla="*/ 0 w 1154"/>
                <a:gd name="T55" fmla="*/ 2202 h 2315"/>
                <a:gd name="T56" fmla="*/ 2 w 1154"/>
                <a:gd name="T57" fmla="*/ 2224 h 2315"/>
                <a:gd name="T58" fmla="*/ 10 w 1154"/>
                <a:gd name="T59" fmla="*/ 2245 h 2315"/>
                <a:gd name="T60" fmla="*/ 21 w 1154"/>
                <a:gd name="T61" fmla="*/ 2267 h 2315"/>
                <a:gd name="T62" fmla="*/ 36 w 1154"/>
                <a:gd name="T63" fmla="*/ 2284 h 2315"/>
                <a:gd name="T64" fmla="*/ 45 w 1154"/>
                <a:gd name="T65" fmla="*/ 2292 h 2315"/>
                <a:gd name="T66" fmla="*/ 65 w 1154"/>
                <a:gd name="T67" fmla="*/ 2304 h 2315"/>
                <a:gd name="T68" fmla="*/ 84 w 1154"/>
                <a:gd name="T69" fmla="*/ 2312 h 2315"/>
                <a:gd name="T70" fmla="*/ 107 w 1154"/>
                <a:gd name="T71" fmla="*/ 2315 h 2315"/>
                <a:gd name="T72" fmla="*/ 128 w 1154"/>
                <a:gd name="T73" fmla="*/ 2313 h 2315"/>
                <a:gd name="T74" fmla="*/ 149 w 1154"/>
                <a:gd name="T75" fmla="*/ 2309 h 2315"/>
                <a:gd name="T76" fmla="*/ 170 w 1154"/>
                <a:gd name="T77" fmla="*/ 2300 h 2315"/>
                <a:gd name="T78" fmla="*/ 188 w 1154"/>
                <a:gd name="T79" fmla="*/ 2288 h 2315"/>
                <a:gd name="T80" fmla="*/ 1094 w 1154"/>
                <a:gd name="T81" fmla="*/ 1313 h 2315"/>
                <a:gd name="T82" fmla="*/ 1109 w 1154"/>
                <a:gd name="T83" fmla="*/ 1295 h 2315"/>
                <a:gd name="T84" fmla="*/ 1131 w 1154"/>
                <a:gd name="T85" fmla="*/ 1256 h 2315"/>
                <a:gd name="T86" fmla="*/ 1146 w 1154"/>
                <a:gd name="T87" fmla="*/ 1213 h 2315"/>
                <a:gd name="T88" fmla="*/ 1152 w 1154"/>
                <a:gd name="T89" fmla="*/ 1167 h 2315"/>
                <a:gd name="T90" fmla="*/ 1152 w 1154"/>
                <a:gd name="T91" fmla="*/ 1119 h 2315"/>
                <a:gd name="T92" fmla="*/ 1146 w 1154"/>
                <a:gd name="T93" fmla="*/ 1074 h 2315"/>
                <a:gd name="T94" fmla="*/ 1130 w 1154"/>
                <a:gd name="T95" fmla="*/ 1030 h 2315"/>
                <a:gd name="T96" fmla="*/ 1107 w 1154"/>
                <a:gd name="T97" fmla="*/ 991 h 2315"/>
                <a:gd name="T98" fmla="*/ 1093 w 1154"/>
                <a:gd name="T99" fmla="*/ 97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4" h="2315">
                  <a:moveTo>
                    <a:pt x="1093" y="975"/>
                  </a:moveTo>
                  <a:lnTo>
                    <a:pt x="196" y="36"/>
                  </a:lnTo>
                  <a:lnTo>
                    <a:pt x="196" y="36"/>
                  </a:lnTo>
                  <a:lnTo>
                    <a:pt x="186" y="28"/>
                  </a:lnTo>
                  <a:lnTo>
                    <a:pt x="178" y="20"/>
                  </a:lnTo>
                  <a:lnTo>
                    <a:pt x="168" y="15"/>
                  </a:lnTo>
                  <a:lnTo>
                    <a:pt x="158" y="10"/>
                  </a:lnTo>
                  <a:lnTo>
                    <a:pt x="147" y="5"/>
                  </a:lnTo>
                  <a:lnTo>
                    <a:pt x="137" y="2"/>
                  </a:lnTo>
                  <a:lnTo>
                    <a:pt x="126" y="0"/>
                  </a:lnTo>
                  <a:lnTo>
                    <a:pt x="116" y="0"/>
                  </a:lnTo>
                  <a:lnTo>
                    <a:pt x="105" y="0"/>
                  </a:lnTo>
                  <a:lnTo>
                    <a:pt x="94" y="2"/>
                  </a:lnTo>
                  <a:lnTo>
                    <a:pt x="84" y="3"/>
                  </a:lnTo>
                  <a:lnTo>
                    <a:pt x="73" y="7"/>
                  </a:lnTo>
                  <a:lnTo>
                    <a:pt x="63" y="12"/>
                  </a:lnTo>
                  <a:lnTo>
                    <a:pt x="53" y="18"/>
                  </a:lnTo>
                  <a:lnTo>
                    <a:pt x="44" y="24"/>
                  </a:lnTo>
                  <a:lnTo>
                    <a:pt x="36" y="31"/>
                  </a:lnTo>
                  <a:lnTo>
                    <a:pt x="36" y="31"/>
                  </a:lnTo>
                  <a:lnTo>
                    <a:pt x="28" y="41"/>
                  </a:lnTo>
                  <a:lnTo>
                    <a:pt x="19" y="49"/>
                  </a:lnTo>
                  <a:lnTo>
                    <a:pt x="13" y="58"/>
                  </a:lnTo>
                  <a:lnTo>
                    <a:pt x="8" y="70"/>
                  </a:lnTo>
                  <a:lnTo>
                    <a:pt x="5" y="79"/>
                  </a:lnTo>
                  <a:lnTo>
                    <a:pt x="2" y="91"/>
                  </a:lnTo>
                  <a:lnTo>
                    <a:pt x="0" y="102"/>
                  </a:lnTo>
                  <a:lnTo>
                    <a:pt x="0" y="113"/>
                  </a:lnTo>
                  <a:lnTo>
                    <a:pt x="0" y="113"/>
                  </a:lnTo>
                  <a:lnTo>
                    <a:pt x="0" y="123"/>
                  </a:lnTo>
                  <a:lnTo>
                    <a:pt x="2" y="134"/>
                  </a:lnTo>
                  <a:lnTo>
                    <a:pt x="5" y="144"/>
                  </a:lnTo>
                  <a:lnTo>
                    <a:pt x="8" y="154"/>
                  </a:lnTo>
                  <a:lnTo>
                    <a:pt x="13" y="165"/>
                  </a:lnTo>
                  <a:lnTo>
                    <a:pt x="18" y="173"/>
                  </a:lnTo>
                  <a:lnTo>
                    <a:pt x="24" y="183"/>
                  </a:lnTo>
                  <a:lnTo>
                    <a:pt x="31" y="191"/>
                  </a:lnTo>
                  <a:lnTo>
                    <a:pt x="31" y="191"/>
                  </a:lnTo>
                  <a:lnTo>
                    <a:pt x="926" y="1127"/>
                  </a:lnTo>
                  <a:lnTo>
                    <a:pt x="926" y="1127"/>
                  </a:lnTo>
                  <a:lnTo>
                    <a:pt x="928" y="1135"/>
                  </a:lnTo>
                  <a:lnTo>
                    <a:pt x="928" y="1143"/>
                  </a:lnTo>
                  <a:lnTo>
                    <a:pt x="928" y="1143"/>
                  </a:lnTo>
                  <a:lnTo>
                    <a:pt x="928" y="1154"/>
                  </a:lnTo>
                  <a:lnTo>
                    <a:pt x="926" y="1161"/>
                  </a:lnTo>
                  <a:lnTo>
                    <a:pt x="926" y="1161"/>
                  </a:lnTo>
                  <a:lnTo>
                    <a:pt x="31" y="2124"/>
                  </a:lnTo>
                  <a:lnTo>
                    <a:pt x="31" y="2124"/>
                  </a:lnTo>
                  <a:lnTo>
                    <a:pt x="23" y="2132"/>
                  </a:lnTo>
                  <a:lnTo>
                    <a:pt x="18" y="2142"/>
                  </a:lnTo>
                  <a:lnTo>
                    <a:pt x="11" y="2152"/>
                  </a:lnTo>
                  <a:lnTo>
                    <a:pt x="8" y="2161"/>
                  </a:lnTo>
                  <a:lnTo>
                    <a:pt x="5" y="2171"/>
                  </a:lnTo>
                  <a:lnTo>
                    <a:pt x="2" y="2181"/>
                  </a:lnTo>
                  <a:lnTo>
                    <a:pt x="0" y="2202"/>
                  </a:lnTo>
                  <a:lnTo>
                    <a:pt x="0" y="2202"/>
                  </a:lnTo>
                  <a:lnTo>
                    <a:pt x="0" y="2213"/>
                  </a:lnTo>
                  <a:lnTo>
                    <a:pt x="2" y="2224"/>
                  </a:lnTo>
                  <a:lnTo>
                    <a:pt x="5" y="2236"/>
                  </a:lnTo>
                  <a:lnTo>
                    <a:pt x="10" y="2245"/>
                  </a:lnTo>
                  <a:lnTo>
                    <a:pt x="15" y="2257"/>
                  </a:lnTo>
                  <a:lnTo>
                    <a:pt x="21" y="2267"/>
                  </a:lnTo>
                  <a:lnTo>
                    <a:pt x="28" y="2276"/>
                  </a:lnTo>
                  <a:lnTo>
                    <a:pt x="36" y="2284"/>
                  </a:lnTo>
                  <a:lnTo>
                    <a:pt x="36" y="2284"/>
                  </a:lnTo>
                  <a:lnTo>
                    <a:pt x="45" y="2292"/>
                  </a:lnTo>
                  <a:lnTo>
                    <a:pt x="55" y="2299"/>
                  </a:lnTo>
                  <a:lnTo>
                    <a:pt x="65" y="2304"/>
                  </a:lnTo>
                  <a:lnTo>
                    <a:pt x="74" y="2309"/>
                  </a:lnTo>
                  <a:lnTo>
                    <a:pt x="84" y="2312"/>
                  </a:lnTo>
                  <a:lnTo>
                    <a:pt x="95" y="2313"/>
                  </a:lnTo>
                  <a:lnTo>
                    <a:pt x="107" y="2315"/>
                  </a:lnTo>
                  <a:lnTo>
                    <a:pt x="118" y="2315"/>
                  </a:lnTo>
                  <a:lnTo>
                    <a:pt x="128" y="2313"/>
                  </a:lnTo>
                  <a:lnTo>
                    <a:pt x="139" y="2312"/>
                  </a:lnTo>
                  <a:lnTo>
                    <a:pt x="149" y="2309"/>
                  </a:lnTo>
                  <a:lnTo>
                    <a:pt x="160" y="2305"/>
                  </a:lnTo>
                  <a:lnTo>
                    <a:pt x="170" y="2300"/>
                  </a:lnTo>
                  <a:lnTo>
                    <a:pt x="179" y="2294"/>
                  </a:lnTo>
                  <a:lnTo>
                    <a:pt x="188" y="2288"/>
                  </a:lnTo>
                  <a:lnTo>
                    <a:pt x="196" y="2279"/>
                  </a:lnTo>
                  <a:lnTo>
                    <a:pt x="1094" y="1313"/>
                  </a:lnTo>
                  <a:lnTo>
                    <a:pt x="1094" y="1313"/>
                  </a:lnTo>
                  <a:lnTo>
                    <a:pt x="1109" y="1295"/>
                  </a:lnTo>
                  <a:lnTo>
                    <a:pt x="1120" y="1276"/>
                  </a:lnTo>
                  <a:lnTo>
                    <a:pt x="1131" y="1256"/>
                  </a:lnTo>
                  <a:lnTo>
                    <a:pt x="1139" y="1235"/>
                  </a:lnTo>
                  <a:lnTo>
                    <a:pt x="1146" y="1213"/>
                  </a:lnTo>
                  <a:lnTo>
                    <a:pt x="1151" y="1190"/>
                  </a:lnTo>
                  <a:lnTo>
                    <a:pt x="1152" y="1167"/>
                  </a:lnTo>
                  <a:lnTo>
                    <a:pt x="1154" y="1143"/>
                  </a:lnTo>
                  <a:lnTo>
                    <a:pt x="1152" y="1119"/>
                  </a:lnTo>
                  <a:lnTo>
                    <a:pt x="1151" y="1096"/>
                  </a:lnTo>
                  <a:lnTo>
                    <a:pt x="1146" y="1074"/>
                  </a:lnTo>
                  <a:lnTo>
                    <a:pt x="1138" y="1051"/>
                  </a:lnTo>
                  <a:lnTo>
                    <a:pt x="1130" y="1030"/>
                  </a:lnTo>
                  <a:lnTo>
                    <a:pt x="1120" y="1011"/>
                  </a:lnTo>
                  <a:lnTo>
                    <a:pt x="1107" y="991"/>
                  </a:lnTo>
                  <a:lnTo>
                    <a:pt x="1093" y="975"/>
                  </a:lnTo>
                  <a:lnTo>
                    <a:pt x="1093" y="9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r>
                <a:rPr lang="en-US" sz="1100" dirty="0">
                  <a:solidFill>
                    <a:srgbClr val="FFFFFF"/>
                  </a:solidFill>
                  <a:ea typeface="Times New Roman"/>
                  <a:cs typeface="Times New Roman"/>
                </a:rPr>
                <a:t> </a:t>
              </a:r>
            </a:p>
          </p:txBody>
        </p:sp>
      </p:grpSp>
      <p:grpSp>
        <p:nvGrpSpPr>
          <p:cNvPr id="93" name="Group 92"/>
          <p:cNvGrpSpPr>
            <a:grpSpLocks noChangeAspect="1"/>
          </p:cNvGrpSpPr>
          <p:nvPr/>
        </p:nvGrpSpPr>
        <p:grpSpPr>
          <a:xfrm>
            <a:off x="4327623" y="4134584"/>
            <a:ext cx="387591" cy="387591"/>
            <a:chOff x="4349750" y="1249362"/>
            <a:chExt cx="533401" cy="533401"/>
          </a:xfrm>
          <a:solidFill>
            <a:schemeClr val="bg2"/>
          </a:solidFill>
          <a:effectLst/>
        </p:grpSpPr>
        <p:sp>
          <p:nvSpPr>
            <p:cNvPr id="94" name="Freeform 122"/>
            <p:cNvSpPr>
              <a:spLocks noEditPoints="1"/>
            </p:cNvSpPr>
            <p:nvPr/>
          </p:nvSpPr>
          <p:spPr bwMode="auto">
            <a:xfrm>
              <a:off x="4522788" y="1566862"/>
              <a:ext cx="190500" cy="44450"/>
            </a:xfrm>
            <a:custGeom>
              <a:avLst/>
              <a:gdLst>
                <a:gd name="T0" fmla="*/ 241 w 241"/>
                <a:gd name="T1" fmla="*/ 19 h 55"/>
                <a:gd name="T2" fmla="*/ 241 w 241"/>
                <a:gd name="T3" fmla="*/ 19 h 55"/>
                <a:gd name="T4" fmla="*/ 239 w 241"/>
                <a:gd name="T5" fmla="*/ 12 h 55"/>
                <a:gd name="T6" fmla="*/ 235 w 241"/>
                <a:gd name="T7" fmla="*/ 6 h 55"/>
                <a:gd name="T8" fmla="*/ 229 w 241"/>
                <a:gd name="T9" fmla="*/ 1 h 55"/>
                <a:gd name="T10" fmla="*/ 221 w 241"/>
                <a:gd name="T11" fmla="*/ 0 h 55"/>
                <a:gd name="T12" fmla="*/ 19 w 241"/>
                <a:gd name="T13" fmla="*/ 0 h 55"/>
                <a:gd name="T14" fmla="*/ 19 w 241"/>
                <a:gd name="T15" fmla="*/ 0 h 55"/>
                <a:gd name="T16" fmla="*/ 12 w 241"/>
                <a:gd name="T17" fmla="*/ 1 h 55"/>
                <a:gd name="T18" fmla="*/ 5 w 241"/>
                <a:gd name="T19" fmla="*/ 6 h 55"/>
                <a:gd name="T20" fmla="*/ 1 w 241"/>
                <a:gd name="T21" fmla="*/ 12 h 55"/>
                <a:gd name="T22" fmla="*/ 0 w 241"/>
                <a:gd name="T23" fmla="*/ 19 h 55"/>
                <a:gd name="T24" fmla="*/ 0 w 241"/>
                <a:gd name="T25" fmla="*/ 35 h 55"/>
                <a:gd name="T26" fmla="*/ 0 w 241"/>
                <a:gd name="T27" fmla="*/ 35 h 55"/>
                <a:gd name="T28" fmla="*/ 1 w 241"/>
                <a:gd name="T29" fmla="*/ 43 h 55"/>
                <a:gd name="T30" fmla="*/ 5 w 241"/>
                <a:gd name="T31" fmla="*/ 49 h 55"/>
                <a:gd name="T32" fmla="*/ 12 w 241"/>
                <a:gd name="T33" fmla="*/ 54 h 55"/>
                <a:gd name="T34" fmla="*/ 19 w 241"/>
                <a:gd name="T35" fmla="*/ 55 h 55"/>
                <a:gd name="T36" fmla="*/ 221 w 241"/>
                <a:gd name="T37" fmla="*/ 55 h 55"/>
                <a:gd name="T38" fmla="*/ 221 w 241"/>
                <a:gd name="T39" fmla="*/ 55 h 55"/>
                <a:gd name="T40" fmla="*/ 229 w 241"/>
                <a:gd name="T41" fmla="*/ 54 h 55"/>
                <a:gd name="T42" fmla="*/ 235 w 241"/>
                <a:gd name="T43" fmla="*/ 49 h 55"/>
                <a:gd name="T44" fmla="*/ 239 w 241"/>
                <a:gd name="T45" fmla="*/ 43 h 55"/>
                <a:gd name="T46" fmla="*/ 241 w 241"/>
                <a:gd name="T47" fmla="*/ 35 h 55"/>
                <a:gd name="T48" fmla="*/ 241 w 241"/>
                <a:gd name="T49" fmla="*/ 19 h 55"/>
                <a:gd name="T50" fmla="*/ 213 w 241"/>
                <a:gd name="T51" fmla="*/ 38 h 55"/>
                <a:gd name="T52" fmla="*/ 119 w 241"/>
                <a:gd name="T53" fmla="*/ 38 h 55"/>
                <a:gd name="T54" fmla="*/ 119 w 241"/>
                <a:gd name="T55" fmla="*/ 38 h 55"/>
                <a:gd name="T56" fmla="*/ 115 w 241"/>
                <a:gd name="T57" fmla="*/ 37 h 55"/>
                <a:gd name="T58" fmla="*/ 111 w 241"/>
                <a:gd name="T59" fmla="*/ 35 h 55"/>
                <a:gd name="T60" fmla="*/ 109 w 241"/>
                <a:gd name="T61" fmla="*/ 31 h 55"/>
                <a:gd name="T62" fmla="*/ 108 w 241"/>
                <a:gd name="T63" fmla="*/ 27 h 55"/>
                <a:gd name="T64" fmla="*/ 108 w 241"/>
                <a:gd name="T65" fmla="*/ 27 h 55"/>
                <a:gd name="T66" fmla="*/ 109 w 241"/>
                <a:gd name="T67" fmla="*/ 23 h 55"/>
                <a:gd name="T68" fmla="*/ 111 w 241"/>
                <a:gd name="T69" fmla="*/ 20 h 55"/>
                <a:gd name="T70" fmla="*/ 115 w 241"/>
                <a:gd name="T71" fmla="*/ 18 h 55"/>
                <a:gd name="T72" fmla="*/ 119 w 241"/>
                <a:gd name="T73" fmla="*/ 18 h 55"/>
                <a:gd name="T74" fmla="*/ 213 w 241"/>
                <a:gd name="T75" fmla="*/ 18 h 55"/>
                <a:gd name="T76" fmla="*/ 213 w 241"/>
                <a:gd name="T77" fmla="*/ 18 h 55"/>
                <a:gd name="T78" fmla="*/ 217 w 241"/>
                <a:gd name="T79" fmla="*/ 18 h 55"/>
                <a:gd name="T80" fmla="*/ 220 w 241"/>
                <a:gd name="T81" fmla="*/ 20 h 55"/>
                <a:gd name="T82" fmla="*/ 223 w 241"/>
                <a:gd name="T83" fmla="*/ 23 h 55"/>
                <a:gd name="T84" fmla="*/ 223 w 241"/>
                <a:gd name="T85" fmla="*/ 27 h 55"/>
                <a:gd name="T86" fmla="*/ 223 w 241"/>
                <a:gd name="T87" fmla="*/ 27 h 55"/>
                <a:gd name="T88" fmla="*/ 223 w 241"/>
                <a:gd name="T89" fmla="*/ 31 h 55"/>
                <a:gd name="T90" fmla="*/ 220 w 241"/>
                <a:gd name="T91" fmla="*/ 35 h 55"/>
                <a:gd name="T92" fmla="*/ 217 w 241"/>
                <a:gd name="T93" fmla="*/ 37 h 55"/>
                <a:gd name="T94" fmla="*/ 213 w 241"/>
                <a:gd name="T95" fmla="*/ 38 h 55"/>
                <a:gd name="T96" fmla="*/ 213 w 241"/>
                <a:gd name="T97"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 h="55">
                  <a:moveTo>
                    <a:pt x="241" y="19"/>
                  </a:moveTo>
                  <a:lnTo>
                    <a:pt x="241" y="19"/>
                  </a:lnTo>
                  <a:lnTo>
                    <a:pt x="239" y="12"/>
                  </a:lnTo>
                  <a:lnTo>
                    <a:pt x="235" y="6"/>
                  </a:lnTo>
                  <a:lnTo>
                    <a:pt x="229" y="1"/>
                  </a:lnTo>
                  <a:lnTo>
                    <a:pt x="221" y="0"/>
                  </a:lnTo>
                  <a:lnTo>
                    <a:pt x="19" y="0"/>
                  </a:lnTo>
                  <a:lnTo>
                    <a:pt x="19" y="0"/>
                  </a:lnTo>
                  <a:lnTo>
                    <a:pt x="12" y="1"/>
                  </a:lnTo>
                  <a:lnTo>
                    <a:pt x="5" y="6"/>
                  </a:lnTo>
                  <a:lnTo>
                    <a:pt x="1" y="12"/>
                  </a:lnTo>
                  <a:lnTo>
                    <a:pt x="0" y="19"/>
                  </a:lnTo>
                  <a:lnTo>
                    <a:pt x="0" y="35"/>
                  </a:lnTo>
                  <a:lnTo>
                    <a:pt x="0" y="35"/>
                  </a:lnTo>
                  <a:lnTo>
                    <a:pt x="1" y="43"/>
                  </a:lnTo>
                  <a:lnTo>
                    <a:pt x="5" y="49"/>
                  </a:lnTo>
                  <a:lnTo>
                    <a:pt x="12" y="54"/>
                  </a:lnTo>
                  <a:lnTo>
                    <a:pt x="19" y="55"/>
                  </a:lnTo>
                  <a:lnTo>
                    <a:pt x="221" y="55"/>
                  </a:lnTo>
                  <a:lnTo>
                    <a:pt x="221" y="55"/>
                  </a:lnTo>
                  <a:lnTo>
                    <a:pt x="229" y="54"/>
                  </a:lnTo>
                  <a:lnTo>
                    <a:pt x="235" y="49"/>
                  </a:lnTo>
                  <a:lnTo>
                    <a:pt x="239" y="43"/>
                  </a:lnTo>
                  <a:lnTo>
                    <a:pt x="241" y="35"/>
                  </a:lnTo>
                  <a:lnTo>
                    <a:pt x="241" y="19"/>
                  </a:lnTo>
                  <a:close/>
                  <a:moveTo>
                    <a:pt x="213" y="38"/>
                  </a:moveTo>
                  <a:lnTo>
                    <a:pt x="119" y="38"/>
                  </a:lnTo>
                  <a:lnTo>
                    <a:pt x="119" y="38"/>
                  </a:lnTo>
                  <a:lnTo>
                    <a:pt x="115" y="37"/>
                  </a:lnTo>
                  <a:lnTo>
                    <a:pt x="111" y="35"/>
                  </a:lnTo>
                  <a:lnTo>
                    <a:pt x="109" y="31"/>
                  </a:lnTo>
                  <a:lnTo>
                    <a:pt x="108" y="27"/>
                  </a:lnTo>
                  <a:lnTo>
                    <a:pt x="108" y="27"/>
                  </a:lnTo>
                  <a:lnTo>
                    <a:pt x="109" y="23"/>
                  </a:lnTo>
                  <a:lnTo>
                    <a:pt x="111" y="20"/>
                  </a:lnTo>
                  <a:lnTo>
                    <a:pt x="115" y="18"/>
                  </a:lnTo>
                  <a:lnTo>
                    <a:pt x="119" y="18"/>
                  </a:lnTo>
                  <a:lnTo>
                    <a:pt x="213" y="18"/>
                  </a:lnTo>
                  <a:lnTo>
                    <a:pt x="213" y="18"/>
                  </a:lnTo>
                  <a:lnTo>
                    <a:pt x="217" y="18"/>
                  </a:lnTo>
                  <a:lnTo>
                    <a:pt x="220" y="20"/>
                  </a:lnTo>
                  <a:lnTo>
                    <a:pt x="223" y="23"/>
                  </a:lnTo>
                  <a:lnTo>
                    <a:pt x="223" y="27"/>
                  </a:lnTo>
                  <a:lnTo>
                    <a:pt x="223" y="27"/>
                  </a:lnTo>
                  <a:lnTo>
                    <a:pt x="223" y="31"/>
                  </a:lnTo>
                  <a:lnTo>
                    <a:pt x="220" y="35"/>
                  </a:lnTo>
                  <a:lnTo>
                    <a:pt x="217" y="37"/>
                  </a:lnTo>
                  <a:lnTo>
                    <a:pt x="213" y="38"/>
                  </a:lnTo>
                  <a:lnTo>
                    <a:pt x="213"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5" name="Freeform 123"/>
            <p:cNvSpPr>
              <a:spLocks noEditPoints="1"/>
            </p:cNvSpPr>
            <p:nvPr/>
          </p:nvSpPr>
          <p:spPr bwMode="auto">
            <a:xfrm>
              <a:off x="4522788" y="1419225"/>
              <a:ext cx="190500" cy="134938"/>
            </a:xfrm>
            <a:custGeom>
              <a:avLst/>
              <a:gdLst>
                <a:gd name="T0" fmla="*/ 210 w 240"/>
                <a:gd name="T1" fmla="*/ 170 h 170"/>
                <a:gd name="T2" fmla="*/ 217 w 240"/>
                <a:gd name="T3" fmla="*/ 170 h 170"/>
                <a:gd name="T4" fmla="*/ 228 w 240"/>
                <a:gd name="T5" fmla="*/ 165 h 170"/>
                <a:gd name="T6" fmla="*/ 235 w 240"/>
                <a:gd name="T7" fmla="*/ 156 h 170"/>
                <a:gd name="T8" fmla="*/ 240 w 240"/>
                <a:gd name="T9" fmla="*/ 147 h 170"/>
                <a:gd name="T10" fmla="*/ 240 w 240"/>
                <a:gd name="T11" fmla="*/ 30 h 170"/>
                <a:gd name="T12" fmla="*/ 240 w 240"/>
                <a:gd name="T13" fmla="*/ 23 h 170"/>
                <a:gd name="T14" fmla="*/ 235 w 240"/>
                <a:gd name="T15" fmla="*/ 14 h 170"/>
                <a:gd name="T16" fmla="*/ 228 w 240"/>
                <a:gd name="T17" fmla="*/ 5 h 170"/>
                <a:gd name="T18" fmla="*/ 217 w 240"/>
                <a:gd name="T19" fmla="*/ 0 h 170"/>
                <a:gd name="T20" fmla="*/ 30 w 240"/>
                <a:gd name="T21" fmla="*/ 0 h 170"/>
                <a:gd name="T22" fmla="*/ 24 w 240"/>
                <a:gd name="T23" fmla="*/ 0 h 170"/>
                <a:gd name="T24" fmla="*/ 14 w 240"/>
                <a:gd name="T25" fmla="*/ 5 h 170"/>
                <a:gd name="T26" fmla="*/ 5 w 240"/>
                <a:gd name="T27" fmla="*/ 14 h 170"/>
                <a:gd name="T28" fmla="*/ 0 w 240"/>
                <a:gd name="T29" fmla="*/ 23 h 170"/>
                <a:gd name="T30" fmla="*/ 0 w 240"/>
                <a:gd name="T31" fmla="*/ 140 h 170"/>
                <a:gd name="T32" fmla="*/ 0 w 240"/>
                <a:gd name="T33" fmla="*/ 147 h 170"/>
                <a:gd name="T34" fmla="*/ 5 w 240"/>
                <a:gd name="T35" fmla="*/ 156 h 170"/>
                <a:gd name="T36" fmla="*/ 14 w 240"/>
                <a:gd name="T37" fmla="*/ 165 h 170"/>
                <a:gd name="T38" fmla="*/ 24 w 240"/>
                <a:gd name="T39" fmla="*/ 170 h 170"/>
                <a:gd name="T40" fmla="*/ 30 w 240"/>
                <a:gd name="T41" fmla="*/ 170 h 170"/>
                <a:gd name="T42" fmla="*/ 20 w 240"/>
                <a:gd name="T43" fmla="*/ 30 h 170"/>
                <a:gd name="T44" fmla="*/ 23 w 240"/>
                <a:gd name="T45" fmla="*/ 23 h 170"/>
                <a:gd name="T46" fmla="*/ 30 w 240"/>
                <a:gd name="T47" fmla="*/ 20 h 170"/>
                <a:gd name="T48" fmla="*/ 210 w 240"/>
                <a:gd name="T49" fmla="*/ 20 h 170"/>
                <a:gd name="T50" fmla="*/ 217 w 240"/>
                <a:gd name="T51" fmla="*/ 23 h 170"/>
                <a:gd name="T52" fmla="*/ 220 w 240"/>
                <a:gd name="T53" fmla="*/ 30 h 170"/>
                <a:gd name="T54" fmla="*/ 220 w 240"/>
                <a:gd name="T55" fmla="*/ 140 h 170"/>
                <a:gd name="T56" fmla="*/ 217 w 240"/>
                <a:gd name="T57" fmla="*/ 147 h 170"/>
                <a:gd name="T58" fmla="*/ 210 w 240"/>
                <a:gd name="T59" fmla="*/ 150 h 170"/>
                <a:gd name="T60" fmla="*/ 30 w 240"/>
                <a:gd name="T61" fmla="*/ 150 h 170"/>
                <a:gd name="T62" fmla="*/ 23 w 240"/>
                <a:gd name="T63" fmla="*/ 147 h 170"/>
                <a:gd name="T64" fmla="*/ 20 w 240"/>
                <a:gd name="T65"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170">
                  <a:moveTo>
                    <a:pt x="30" y="170"/>
                  </a:moveTo>
                  <a:lnTo>
                    <a:pt x="210" y="170"/>
                  </a:lnTo>
                  <a:lnTo>
                    <a:pt x="210" y="170"/>
                  </a:lnTo>
                  <a:lnTo>
                    <a:pt x="217" y="170"/>
                  </a:lnTo>
                  <a:lnTo>
                    <a:pt x="223" y="167"/>
                  </a:lnTo>
                  <a:lnTo>
                    <a:pt x="228" y="165"/>
                  </a:lnTo>
                  <a:lnTo>
                    <a:pt x="232" y="162"/>
                  </a:lnTo>
                  <a:lnTo>
                    <a:pt x="235" y="156"/>
                  </a:lnTo>
                  <a:lnTo>
                    <a:pt x="237" y="152"/>
                  </a:lnTo>
                  <a:lnTo>
                    <a:pt x="240" y="147"/>
                  </a:lnTo>
                  <a:lnTo>
                    <a:pt x="240" y="140"/>
                  </a:lnTo>
                  <a:lnTo>
                    <a:pt x="240" y="30"/>
                  </a:lnTo>
                  <a:lnTo>
                    <a:pt x="240" y="30"/>
                  </a:lnTo>
                  <a:lnTo>
                    <a:pt x="240" y="23"/>
                  </a:lnTo>
                  <a:lnTo>
                    <a:pt x="237" y="18"/>
                  </a:lnTo>
                  <a:lnTo>
                    <a:pt x="235" y="14"/>
                  </a:lnTo>
                  <a:lnTo>
                    <a:pt x="232" y="8"/>
                  </a:lnTo>
                  <a:lnTo>
                    <a:pt x="228" y="5"/>
                  </a:lnTo>
                  <a:lnTo>
                    <a:pt x="223" y="3"/>
                  </a:lnTo>
                  <a:lnTo>
                    <a:pt x="217" y="0"/>
                  </a:lnTo>
                  <a:lnTo>
                    <a:pt x="210" y="0"/>
                  </a:lnTo>
                  <a:lnTo>
                    <a:pt x="30" y="0"/>
                  </a:lnTo>
                  <a:lnTo>
                    <a:pt x="30" y="0"/>
                  </a:lnTo>
                  <a:lnTo>
                    <a:pt x="24" y="0"/>
                  </a:lnTo>
                  <a:lnTo>
                    <a:pt x="18" y="3"/>
                  </a:lnTo>
                  <a:lnTo>
                    <a:pt x="14" y="5"/>
                  </a:lnTo>
                  <a:lnTo>
                    <a:pt x="8" y="8"/>
                  </a:lnTo>
                  <a:lnTo>
                    <a:pt x="5" y="14"/>
                  </a:lnTo>
                  <a:lnTo>
                    <a:pt x="3" y="18"/>
                  </a:lnTo>
                  <a:lnTo>
                    <a:pt x="0" y="23"/>
                  </a:lnTo>
                  <a:lnTo>
                    <a:pt x="0" y="30"/>
                  </a:lnTo>
                  <a:lnTo>
                    <a:pt x="0" y="140"/>
                  </a:lnTo>
                  <a:lnTo>
                    <a:pt x="0" y="140"/>
                  </a:lnTo>
                  <a:lnTo>
                    <a:pt x="0" y="147"/>
                  </a:lnTo>
                  <a:lnTo>
                    <a:pt x="3" y="152"/>
                  </a:lnTo>
                  <a:lnTo>
                    <a:pt x="5" y="156"/>
                  </a:lnTo>
                  <a:lnTo>
                    <a:pt x="8" y="162"/>
                  </a:lnTo>
                  <a:lnTo>
                    <a:pt x="14" y="165"/>
                  </a:lnTo>
                  <a:lnTo>
                    <a:pt x="18" y="167"/>
                  </a:lnTo>
                  <a:lnTo>
                    <a:pt x="24" y="170"/>
                  </a:lnTo>
                  <a:lnTo>
                    <a:pt x="30" y="170"/>
                  </a:lnTo>
                  <a:lnTo>
                    <a:pt x="30" y="170"/>
                  </a:lnTo>
                  <a:close/>
                  <a:moveTo>
                    <a:pt x="20" y="30"/>
                  </a:moveTo>
                  <a:lnTo>
                    <a:pt x="20" y="30"/>
                  </a:lnTo>
                  <a:lnTo>
                    <a:pt x="22" y="26"/>
                  </a:lnTo>
                  <a:lnTo>
                    <a:pt x="23" y="23"/>
                  </a:lnTo>
                  <a:lnTo>
                    <a:pt x="26" y="22"/>
                  </a:lnTo>
                  <a:lnTo>
                    <a:pt x="30" y="20"/>
                  </a:lnTo>
                  <a:lnTo>
                    <a:pt x="210" y="20"/>
                  </a:lnTo>
                  <a:lnTo>
                    <a:pt x="210" y="20"/>
                  </a:lnTo>
                  <a:lnTo>
                    <a:pt x="214" y="22"/>
                  </a:lnTo>
                  <a:lnTo>
                    <a:pt x="217" y="23"/>
                  </a:lnTo>
                  <a:lnTo>
                    <a:pt x="219" y="26"/>
                  </a:lnTo>
                  <a:lnTo>
                    <a:pt x="220" y="30"/>
                  </a:lnTo>
                  <a:lnTo>
                    <a:pt x="220" y="140"/>
                  </a:lnTo>
                  <a:lnTo>
                    <a:pt x="220" y="140"/>
                  </a:lnTo>
                  <a:lnTo>
                    <a:pt x="219" y="144"/>
                  </a:lnTo>
                  <a:lnTo>
                    <a:pt x="217" y="147"/>
                  </a:lnTo>
                  <a:lnTo>
                    <a:pt x="214" y="148"/>
                  </a:lnTo>
                  <a:lnTo>
                    <a:pt x="210" y="150"/>
                  </a:lnTo>
                  <a:lnTo>
                    <a:pt x="30" y="150"/>
                  </a:lnTo>
                  <a:lnTo>
                    <a:pt x="30" y="150"/>
                  </a:lnTo>
                  <a:lnTo>
                    <a:pt x="26" y="148"/>
                  </a:lnTo>
                  <a:lnTo>
                    <a:pt x="23" y="147"/>
                  </a:lnTo>
                  <a:lnTo>
                    <a:pt x="22" y="144"/>
                  </a:lnTo>
                  <a:lnTo>
                    <a:pt x="20" y="140"/>
                  </a:lnTo>
                  <a:lnTo>
                    <a:pt x="20" y="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6" name="Freeform 124"/>
            <p:cNvSpPr>
              <a:spLocks/>
            </p:cNvSpPr>
            <p:nvPr/>
          </p:nvSpPr>
          <p:spPr bwMode="auto">
            <a:xfrm>
              <a:off x="4416425" y="1314450"/>
              <a:ext cx="103188" cy="106363"/>
            </a:xfrm>
            <a:custGeom>
              <a:avLst/>
              <a:gdLst>
                <a:gd name="T0" fmla="*/ 79 w 130"/>
                <a:gd name="T1" fmla="*/ 100 h 135"/>
                <a:gd name="T2" fmla="*/ 116 w 130"/>
                <a:gd name="T3" fmla="*/ 135 h 135"/>
                <a:gd name="T4" fmla="*/ 116 w 130"/>
                <a:gd name="T5" fmla="*/ 135 h 135"/>
                <a:gd name="T6" fmla="*/ 118 w 130"/>
                <a:gd name="T7" fmla="*/ 129 h 135"/>
                <a:gd name="T8" fmla="*/ 121 w 130"/>
                <a:gd name="T9" fmla="*/ 124 h 135"/>
                <a:gd name="T10" fmla="*/ 125 w 130"/>
                <a:gd name="T11" fmla="*/ 120 h 135"/>
                <a:gd name="T12" fmla="*/ 130 w 130"/>
                <a:gd name="T13" fmla="*/ 117 h 135"/>
                <a:gd name="T14" fmla="*/ 97 w 130"/>
                <a:gd name="T15" fmla="*/ 84 h 135"/>
                <a:gd name="T16" fmla="*/ 97 w 130"/>
                <a:gd name="T17" fmla="*/ 84 h 135"/>
                <a:gd name="T18" fmla="*/ 101 w 130"/>
                <a:gd name="T19" fmla="*/ 75 h 135"/>
                <a:gd name="T20" fmla="*/ 103 w 130"/>
                <a:gd name="T21" fmla="*/ 66 h 135"/>
                <a:gd name="T22" fmla="*/ 105 w 130"/>
                <a:gd name="T23" fmla="*/ 58 h 135"/>
                <a:gd name="T24" fmla="*/ 105 w 130"/>
                <a:gd name="T25" fmla="*/ 48 h 135"/>
                <a:gd name="T26" fmla="*/ 103 w 130"/>
                <a:gd name="T27" fmla="*/ 39 h 135"/>
                <a:gd name="T28" fmla="*/ 101 w 130"/>
                <a:gd name="T29" fmla="*/ 31 h 135"/>
                <a:gd name="T30" fmla="*/ 97 w 130"/>
                <a:gd name="T31" fmla="*/ 23 h 135"/>
                <a:gd name="T32" fmla="*/ 90 w 130"/>
                <a:gd name="T33" fmla="*/ 16 h 135"/>
                <a:gd name="T34" fmla="*/ 90 w 130"/>
                <a:gd name="T35" fmla="*/ 16 h 135"/>
                <a:gd name="T36" fmla="*/ 82 w 130"/>
                <a:gd name="T37" fmla="*/ 9 h 135"/>
                <a:gd name="T38" fmla="*/ 72 w 130"/>
                <a:gd name="T39" fmla="*/ 4 h 135"/>
                <a:gd name="T40" fmla="*/ 63 w 130"/>
                <a:gd name="T41" fmla="*/ 1 h 135"/>
                <a:gd name="T42" fmla="*/ 52 w 130"/>
                <a:gd name="T43" fmla="*/ 0 h 135"/>
                <a:gd name="T44" fmla="*/ 43 w 130"/>
                <a:gd name="T45" fmla="*/ 1 h 135"/>
                <a:gd name="T46" fmla="*/ 32 w 130"/>
                <a:gd name="T47" fmla="*/ 4 h 135"/>
                <a:gd name="T48" fmla="*/ 24 w 130"/>
                <a:gd name="T49" fmla="*/ 9 h 135"/>
                <a:gd name="T50" fmla="*/ 14 w 130"/>
                <a:gd name="T51" fmla="*/ 16 h 135"/>
                <a:gd name="T52" fmla="*/ 14 w 130"/>
                <a:gd name="T53" fmla="*/ 16 h 135"/>
                <a:gd name="T54" fmla="*/ 8 w 130"/>
                <a:gd name="T55" fmla="*/ 24 h 135"/>
                <a:gd name="T56" fmla="*/ 4 w 130"/>
                <a:gd name="T57" fmla="*/ 34 h 135"/>
                <a:gd name="T58" fmla="*/ 1 w 130"/>
                <a:gd name="T59" fmla="*/ 43 h 135"/>
                <a:gd name="T60" fmla="*/ 0 w 130"/>
                <a:gd name="T61" fmla="*/ 54 h 135"/>
                <a:gd name="T62" fmla="*/ 1 w 130"/>
                <a:gd name="T63" fmla="*/ 63 h 135"/>
                <a:gd name="T64" fmla="*/ 4 w 130"/>
                <a:gd name="T65" fmla="*/ 74 h 135"/>
                <a:gd name="T66" fmla="*/ 8 w 130"/>
                <a:gd name="T67" fmla="*/ 82 h 135"/>
                <a:gd name="T68" fmla="*/ 14 w 130"/>
                <a:gd name="T69" fmla="*/ 92 h 135"/>
                <a:gd name="T70" fmla="*/ 14 w 130"/>
                <a:gd name="T71" fmla="*/ 92 h 135"/>
                <a:gd name="T72" fmla="*/ 23 w 130"/>
                <a:gd name="T73" fmla="*/ 97 h 135"/>
                <a:gd name="T74" fmla="*/ 29 w 130"/>
                <a:gd name="T75" fmla="*/ 101 h 135"/>
                <a:gd name="T76" fmla="*/ 37 w 130"/>
                <a:gd name="T77" fmla="*/ 105 h 135"/>
                <a:gd name="T78" fmla="*/ 47 w 130"/>
                <a:gd name="T79" fmla="*/ 106 h 135"/>
                <a:gd name="T80" fmla="*/ 55 w 130"/>
                <a:gd name="T81" fmla="*/ 106 h 135"/>
                <a:gd name="T82" fmla="*/ 63 w 130"/>
                <a:gd name="T83" fmla="*/ 105 h 135"/>
                <a:gd name="T84" fmla="*/ 71 w 130"/>
                <a:gd name="T85" fmla="*/ 102 h 135"/>
                <a:gd name="T86" fmla="*/ 79 w 130"/>
                <a:gd name="T87" fmla="*/ 100 h 135"/>
                <a:gd name="T88" fmla="*/ 79 w 130"/>
                <a:gd name="T89"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35">
                  <a:moveTo>
                    <a:pt x="79" y="100"/>
                  </a:moveTo>
                  <a:lnTo>
                    <a:pt x="116" y="135"/>
                  </a:lnTo>
                  <a:lnTo>
                    <a:pt x="116" y="135"/>
                  </a:lnTo>
                  <a:lnTo>
                    <a:pt x="118" y="129"/>
                  </a:lnTo>
                  <a:lnTo>
                    <a:pt x="121" y="124"/>
                  </a:lnTo>
                  <a:lnTo>
                    <a:pt x="125" y="120"/>
                  </a:lnTo>
                  <a:lnTo>
                    <a:pt x="130" y="117"/>
                  </a:lnTo>
                  <a:lnTo>
                    <a:pt x="97" y="84"/>
                  </a:lnTo>
                  <a:lnTo>
                    <a:pt x="97" y="84"/>
                  </a:lnTo>
                  <a:lnTo>
                    <a:pt x="101" y="75"/>
                  </a:lnTo>
                  <a:lnTo>
                    <a:pt x="103" y="66"/>
                  </a:lnTo>
                  <a:lnTo>
                    <a:pt x="105" y="58"/>
                  </a:lnTo>
                  <a:lnTo>
                    <a:pt x="105" y="48"/>
                  </a:lnTo>
                  <a:lnTo>
                    <a:pt x="103" y="39"/>
                  </a:lnTo>
                  <a:lnTo>
                    <a:pt x="101" y="31"/>
                  </a:lnTo>
                  <a:lnTo>
                    <a:pt x="97" y="23"/>
                  </a:lnTo>
                  <a:lnTo>
                    <a:pt x="90" y="16"/>
                  </a:lnTo>
                  <a:lnTo>
                    <a:pt x="90" y="16"/>
                  </a:lnTo>
                  <a:lnTo>
                    <a:pt x="82" y="9"/>
                  </a:lnTo>
                  <a:lnTo>
                    <a:pt x="72" y="4"/>
                  </a:lnTo>
                  <a:lnTo>
                    <a:pt x="63" y="1"/>
                  </a:lnTo>
                  <a:lnTo>
                    <a:pt x="52" y="0"/>
                  </a:lnTo>
                  <a:lnTo>
                    <a:pt x="43" y="1"/>
                  </a:lnTo>
                  <a:lnTo>
                    <a:pt x="32" y="4"/>
                  </a:lnTo>
                  <a:lnTo>
                    <a:pt x="24" y="9"/>
                  </a:lnTo>
                  <a:lnTo>
                    <a:pt x="14" y="16"/>
                  </a:lnTo>
                  <a:lnTo>
                    <a:pt x="14" y="16"/>
                  </a:lnTo>
                  <a:lnTo>
                    <a:pt x="8" y="24"/>
                  </a:lnTo>
                  <a:lnTo>
                    <a:pt x="4" y="34"/>
                  </a:lnTo>
                  <a:lnTo>
                    <a:pt x="1" y="43"/>
                  </a:lnTo>
                  <a:lnTo>
                    <a:pt x="0" y="54"/>
                  </a:lnTo>
                  <a:lnTo>
                    <a:pt x="1" y="63"/>
                  </a:lnTo>
                  <a:lnTo>
                    <a:pt x="4" y="74"/>
                  </a:lnTo>
                  <a:lnTo>
                    <a:pt x="8" y="82"/>
                  </a:lnTo>
                  <a:lnTo>
                    <a:pt x="14" y="92"/>
                  </a:lnTo>
                  <a:lnTo>
                    <a:pt x="14" y="92"/>
                  </a:lnTo>
                  <a:lnTo>
                    <a:pt x="23" y="97"/>
                  </a:lnTo>
                  <a:lnTo>
                    <a:pt x="29" y="101"/>
                  </a:lnTo>
                  <a:lnTo>
                    <a:pt x="37" y="105"/>
                  </a:lnTo>
                  <a:lnTo>
                    <a:pt x="47" y="106"/>
                  </a:lnTo>
                  <a:lnTo>
                    <a:pt x="55" y="106"/>
                  </a:lnTo>
                  <a:lnTo>
                    <a:pt x="63" y="105"/>
                  </a:lnTo>
                  <a:lnTo>
                    <a:pt x="71" y="102"/>
                  </a:lnTo>
                  <a:lnTo>
                    <a:pt x="79" y="100"/>
                  </a:lnTo>
                  <a:lnTo>
                    <a:pt x="79"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7" name="Freeform 125"/>
            <p:cNvSpPr>
              <a:spLocks/>
            </p:cNvSpPr>
            <p:nvPr/>
          </p:nvSpPr>
          <p:spPr bwMode="auto">
            <a:xfrm>
              <a:off x="4575175" y="1249362"/>
              <a:ext cx="84138" cy="155575"/>
            </a:xfrm>
            <a:custGeom>
              <a:avLst/>
              <a:gdLst>
                <a:gd name="T0" fmla="*/ 42 w 107"/>
                <a:gd name="T1" fmla="*/ 105 h 197"/>
                <a:gd name="T2" fmla="*/ 42 w 107"/>
                <a:gd name="T3" fmla="*/ 197 h 197"/>
                <a:gd name="T4" fmla="*/ 66 w 107"/>
                <a:gd name="T5" fmla="*/ 197 h 197"/>
                <a:gd name="T6" fmla="*/ 66 w 107"/>
                <a:gd name="T7" fmla="*/ 105 h 197"/>
                <a:gd name="T8" fmla="*/ 66 w 107"/>
                <a:gd name="T9" fmla="*/ 105 h 197"/>
                <a:gd name="T10" fmla="*/ 74 w 107"/>
                <a:gd name="T11" fmla="*/ 101 h 197"/>
                <a:gd name="T12" fmla="*/ 82 w 107"/>
                <a:gd name="T13" fmla="*/ 97 h 197"/>
                <a:gd name="T14" fmla="*/ 89 w 107"/>
                <a:gd name="T15" fmla="*/ 91 h 197"/>
                <a:gd name="T16" fmla="*/ 95 w 107"/>
                <a:gd name="T17" fmla="*/ 86 h 197"/>
                <a:gd name="T18" fmla="*/ 100 w 107"/>
                <a:gd name="T19" fmla="*/ 78 h 197"/>
                <a:gd name="T20" fmla="*/ 103 w 107"/>
                <a:gd name="T21" fmla="*/ 71 h 197"/>
                <a:gd name="T22" fmla="*/ 105 w 107"/>
                <a:gd name="T23" fmla="*/ 62 h 197"/>
                <a:gd name="T24" fmla="*/ 107 w 107"/>
                <a:gd name="T25" fmla="*/ 52 h 197"/>
                <a:gd name="T26" fmla="*/ 107 w 107"/>
                <a:gd name="T27" fmla="*/ 52 h 197"/>
                <a:gd name="T28" fmla="*/ 105 w 107"/>
                <a:gd name="T29" fmla="*/ 41 h 197"/>
                <a:gd name="T30" fmla="*/ 103 w 107"/>
                <a:gd name="T31" fmla="*/ 32 h 197"/>
                <a:gd name="T32" fmla="*/ 97 w 107"/>
                <a:gd name="T33" fmla="*/ 23 h 197"/>
                <a:gd name="T34" fmla="*/ 91 w 107"/>
                <a:gd name="T35" fmla="*/ 16 h 197"/>
                <a:gd name="T36" fmla="*/ 82 w 107"/>
                <a:gd name="T37" fmla="*/ 9 h 197"/>
                <a:gd name="T38" fmla="*/ 74 w 107"/>
                <a:gd name="T39" fmla="*/ 4 h 197"/>
                <a:gd name="T40" fmla="*/ 64 w 107"/>
                <a:gd name="T41" fmla="*/ 1 h 197"/>
                <a:gd name="T42" fmla="*/ 53 w 107"/>
                <a:gd name="T43" fmla="*/ 0 h 197"/>
                <a:gd name="T44" fmla="*/ 53 w 107"/>
                <a:gd name="T45" fmla="*/ 0 h 197"/>
                <a:gd name="T46" fmla="*/ 42 w 107"/>
                <a:gd name="T47" fmla="*/ 1 h 197"/>
                <a:gd name="T48" fmla="*/ 33 w 107"/>
                <a:gd name="T49" fmla="*/ 4 h 197"/>
                <a:gd name="T50" fmla="*/ 23 w 107"/>
                <a:gd name="T51" fmla="*/ 9 h 197"/>
                <a:gd name="T52" fmla="*/ 15 w 107"/>
                <a:gd name="T53" fmla="*/ 16 h 197"/>
                <a:gd name="T54" fmla="*/ 10 w 107"/>
                <a:gd name="T55" fmla="*/ 23 h 197"/>
                <a:gd name="T56" fmla="*/ 4 w 107"/>
                <a:gd name="T57" fmla="*/ 32 h 197"/>
                <a:gd name="T58" fmla="*/ 2 w 107"/>
                <a:gd name="T59" fmla="*/ 41 h 197"/>
                <a:gd name="T60" fmla="*/ 0 w 107"/>
                <a:gd name="T61" fmla="*/ 52 h 197"/>
                <a:gd name="T62" fmla="*/ 0 w 107"/>
                <a:gd name="T63" fmla="*/ 52 h 197"/>
                <a:gd name="T64" fmla="*/ 0 w 107"/>
                <a:gd name="T65" fmla="*/ 62 h 197"/>
                <a:gd name="T66" fmla="*/ 3 w 107"/>
                <a:gd name="T67" fmla="*/ 71 h 197"/>
                <a:gd name="T68" fmla="*/ 7 w 107"/>
                <a:gd name="T69" fmla="*/ 79 h 197"/>
                <a:gd name="T70" fmla="*/ 12 w 107"/>
                <a:gd name="T71" fmla="*/ 87 h 197"/>
                <a:gd name="T72" fmla="*/ 19 w 107"/>
                <a:gd name="T73" fmla="*/ 93 h 197"/>
                <a:gd name="T74" fmla="*/ 26 w 107"/>
                <a:gd name="T75" fmla="*/ 98 h 197"/>
                <a:gd name="T76" fmla="*/ 34 w 107"/>
                <a:gd name="T77" fmla="*/ 102 h 197"/>
                <a:gd name="T78" fmla="*/ 42 w 107"/>
                <a:gd name="T79" fmla="*/ 105 h 197"/>
                <a:gd name="T80" fmla="*/ 42 w 107"/>
                <a:gd name="T81" fmla="*/ 10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42" y="105"/>
                  </a:moveTo>
                  <a:lnTo>
                    <a:pt x="42" y="197"/>
                  </a:lnTo>
                  <a:lnTo>
                    <a:pt x="66" y="197"/>
                  </a:lnTo>
                  <a:lnTo>
                    <a:pt x="66" y="105"/>
                  </a:lnTo>
                  <a:lnTo>
                    <a:pt x="66" y="105"/>
                  </a:lnTo>
                  <a:lnTo>
                    <a:pt x="74" y="101"/>
                  </a:lnTo>
                  <a:lnTo>
                    <a:pt x="82" y="97"/>
                  </a:lnTo>
                  <a:lnTo>
                    <a:pt x="89" y="91"/>
                  </a:lnTo>
                  <a:lnTo>
                    <a:pt x="95" y="86"/>
                  </a:lnTo>
                  <a:lnTo>
                    <a:pt x="100" y="78"/>
                  </a:lnTo>
                  <a:lnTo>
                    <a:pt x="103" y="71"/>
                  </a:lnTo>
                  <a:lnTo>
                    <a:pt x="105" y="62"/>
                  </a:lnTo>
                  <a:lnTo>
                    <a:pt x="107" y="52"/>
                  </a:lnTo>
                  <a:lnTo>
                    <a:pt x="107" y="52"/>
                  </a:lnTo>
                  <a:lnTo>
                    <a:pt x="105" y="41"/>
                  </a:lnTo>
                  <a:lnTo>
                    <a:pt x="103" y="32"/>
                  </a:lnTo>
                  <a:lnTo>
                    <a:pt x="97" y="23"/>
                  </a:lnTo>
                  <a:lnTo>
                    <a:pt x="91" y="16"/>
                  </a:lnTo>
                  <a:lnTo>
                    <a:pt x="82" y="9"/>
                  </a:lnTo>
                  <a:lnTo>
                    <a:pt x="74" y="4"/>
                  </a:lnTo>
                  <a:lnTo>
                    <a:pt x="64" y="1"/>
                  </a:lnTo>
                  <a:lnTo>
                    <a:pt x="53" y="0"/>
                  </a:lnTo>
                  <a:lnTo>
                    <a:pt x="53" y="0"/>
                  </a:lnTo>
                  <a:lnTo>
                    <a:pt x="42" y="1"/>
                  </a:lnTo>
                  <a:lnTo>
                    <a:pt x="33" y="4"/>
                  </a:lnTo>
                  <a:lnTo>
                    <a:pt x="23" y="9"/>
                  </a:lnTo>
                  <a:lnTo>
                    <a:pt x="15" y="16"/>
                  </a:lnTo>
                  <a:lnTo>
                    <a:pt x="10" y="23"/>
                  </a:lnTo>
                  <a:lnTo>
                    <a:pt x="4" y="32"/>
                  </a:lnTo>
                  <a:lnTo>
                    <a:pt x="2" y="41"/>
                  </a:lnTo>
                  <a:lnTo>
                    <a:pt x="0" y="52"/>
                  </a:lnTo>
                  <a:lnTo>
                    <a:pt x="0" y="52"/>
                  </a:lnTo>
                  <a:lnTo>
                    <a:pt x="0" y="62"/>
                  </a:lnTo>
                  <a:lnTo>
                    <a:pt x="3" y="71"/>
                  </a:lnTo>
                  <a:lnTo>
                    <a:pt x="7" y="79"/>
                  </a:lnTo>
                  <a:lnTo>
                    <a:pt x="12" y="87"/>
                  </a:lnTo>
                  <a:lnTo>
                    <a:pt x="19" y="93"/>
                  </a:lnTo>
                  <a:lnTo>
                    <a:pt x="26" y="98"/>
                  </a:lnTo>
                  <a:lnTo>
                    <a:pt x="34" y="102"/>
                  </a:lnTo>
                  <a:lnTo>
                    <a:pt x="42" y="105"/>
                  </a:lnTo>
                  <a:lnTo>
                    <a:pt x="4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8" name="Freeform 126"/>
            <p:cNvSpPr>
              <a:spLocks/>
            </p:cNvSpPr>
            <p:nvPr/>
          </p:nvSpPr>
          <p:spPr bwMode="auto">
            <a:xfrm>
              <a:off x="4349750" y="1473200"/>
              <a:ext cx="157163" cy="84138"/>
            </a:xfrm>
            <a:custGeom>
              <a:avLst/>
              <a:gdLst>
                <a:gd name="T0" fmla="*/ 105 w 198"/>
                <a:gd name="T1" fmla="*/ 67 h 107"/>
                <a:gd name="T2" fmla="*/ 198 w 198"/>
                <a:gd name="T3" fmla="*/ 67 h 107"/>
                <a:gd name="T4" fmla="*/ 198 w 198"/>
                <a:gd name="T5" fmla="*/ 44 h 107"/>
                <a:gd name="T6" fmla="*/ 105 w 198"/>
                <a:gd name="T7" fmla="*/ 44 h 107"/>
                <a:gd name="T8" fmla="*/ 105 w 198"/>
                <a:gd name="T9" fmla="*/ 44 h 107"/>
                <a:gd name="T10" fmla="*/ 104 w 198"/>
                <a:gd name="T11" fmla="*/ 34 h 107"/>
                <a:gd name="T12" fmla="*/ 100 w 198"/>
                <a:gd name="T13" fmla="*/ 26 h 107"/>
                <a:gd name="T14" fmla="*/ 94 w 198"/>
                <a:gd name="T15" fmla="*/ 19 h 107"/>
                <a:gd name="T16" fmla="*/ 88 w 198"/>
                <a:gd name="T17" fmla="*/ 13 h 107"/>
                <a:gd name="T18" fmla="*/ 81 w 198"/>
                <a:gd name="T19" fmla="*/ 9 h 107"/>
                <a:gd name="T20" fmla="*/ 71 w 198"/>
                <a:gd name="T21" fmla="*/ 5 h 107"/>
                <a:gd name="T22" fmla="*/ 63 w 198"/>
                <a:gd name="T23" fmla="*/ 2 h 107"/>
                <a:gd name="T24" fmla="*/ 54 w 198"/>
                <a:gd name="T25" fmla="*/ 0 h 107"/>
                <a:gd name="T26" fmla="*/ 54 w 198"/>
                <a:gd name="T27" fmla="*/ 0 h 107"/>
                <a:gd name="T28" fmla="*/ 43 w 198"/>
                <a:gd name="T29" fmla="*/ 2 h 107"/>
                <a:gd name="T30" fmla="*/ 34 w 198"/>
                <a:gd name="T31" fmla="*/ 5 h 107"/>
                <a:gd name="T32" fmla="*/ 24 w 198"/>
                <a:gd name="T33" fmla="*/ 10 h 107"/>
                <a:gd name="T34" fmla="*/ 16 w 198"/>
                <a:gd name="T35" fmla="*/ 17 h 107"/>
                <a:gd name="T36" fmla="*/ 9 w 198"/>
                <a:gd name="T37" fmla="*/ 25 h 107"/>
                <a:gd name="T38" fmla="*/ 5 w 198"/>
                <a:gd name="T39" fmla="*/ 33 h 107"/>
                <a:gd name="T40" fmla="*/ 1 w 198"/>
                <a:gd name="T41" fmla="*/ 44 h 107"/>
                <a:gd name="T42" fmla="*/ 0 w 198"/>
                <a:gd name="T43" fmla="*/ 54 h 107"/>
                <a:gd name="T44" fmla="*/ 0 w 198"/>
                <a:gd name="T45" fmla="*/ 54 h 107"/>
                <a:gd name="T46" fmla="*/ 1 w 198"/>
                <a:gd name="T47" fmla="*/ 65 h 107"/>
                <a:gd name="T48" fmla="*/ 5 w 198"/>
                <a:gd name="T49" fmla="*/ 75 h 107"/>
                <a:gd name="T50" fmla="*/ 9 w 198"/>
                <a:gd name="T51" fmla="*/ 84 h 107"/>
                <a:gd name="T52" fmla="*/ 16 w 198"/>
                <a:gd name="T53" fmla="*/ 92 h 107"/>
                <a:gd name="T54" fmla="*/ 24 w 198"/>
                <a:gd name="T55" fmla="*/ 98 h 107"/>
                <a:gd name="T56" fmla="*/ 34 w 198"/>
                <a:gd name="T57" fmla="*/ 103 h 107"/>
                <a:gd name="T58" fmla="*/ 43 w 198"/>
                <a:gd name="T59" fmla="*/ 106 h 107"/>
                <a:gd name="T60" fmla="*/ 54 w 198"/>
                <a:gd name="T61" fmla="*/ 107 h 107"/>
                <a:gd name="T62" fmla="*/ 54 w 198"/>
                <a:gd name="T63" fmla="*/ 107 h 107"/>
                <a:gd name="T64" fmla="*/ 63 w 198"/>
                <a:gd name="T65" fmla="*/ 107 h 107"/>
                <a:gd name="T66" fmla="*/ 71 w 198"/>
                <a:gd name="T67" fmla="*/ 104 h 107"/>
                <a:gd name="T68" fmla="*/ 80 w 198"/>
                <a:gd name="T69" fmla="*/ 100 h 107"/>
                <a:gd name="T70" fmla="*/ 86 w 198"/>
                <a:gd name="T71" fmla="*/ 96 h 107"/>
                <a:gd name="T72" fmla="*/ 93 w 198"/>
                <a:gd name="T73" fmla="*/ 89 h 107"/>
                <a:gd name="T74" fmla="*/ 98 w 198"/>
                <a:gd name="T75" fmla="*/ 83 h 107"/>
                <a:gd name="T76" fmla="*/ 102 w 198"/>
                <a:gd name="T77" fmla="*/ 76 h 107"/>
                <a:gd name="T78" fmla="*/ 105 w 198"/>
                <a:gd name="T79" fmla="*/ 67 h 107"/>
                <a:gd name="T80" fmla="*/ 105 w 198"/>
                <a:gd name="T81"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107">
                  <a:moveTo>
                    <a:pt x="105" y="67"/>
                  </a:moveTo>
                  <a:lnTo>
                    <a:pt x="198" y="67"/>
                  </a:lnTo>
                  <a:lnTo>
                    <a:pt x="198" y="44"/>
                  </a:lnTo>
                  <a:lnTo>
                    <a:pt x="105" y="44"/>
                  </a:lnTo>
                  <a:lnTo>
                    <a:pt x="105" y="44"/>
                  </a:lnTo>
                  <a:lnTo>
                    <a:pt x="104" y="34"/>
                  </a:lnTo>
                  <a:lnTo>
                    <a:pt x="100" y="26"/>
                  </a:lnTo>
                  <a:lnTo>
                    <a:pt x="94" y="19"/>
                  </a:lnTo>
                  <a:lnTo>
                    <a:pt x="88" y="13"/>
                  </a:lnTo>
                  <a:lnTo>
                    <a:pt x="81" y="9"/>
                  </a:lnTo>
                  <a:lnTo>
                    <a:pt x="71" y="5"/>
                  </a:lnTo>
                  <a:lnTo>
                    <a:pt x="63" y="2"/>
                  </a:lnTo>
                  <a:lnTo>
                    <a:pt x="54" y="0"/>
                  </a:lnTo>
                  <a:lnTo>
                    <a:pt x="54" y="0"/>
                  </a:lnTo>
                  <a:lnTo>
                    <a:pt x="43" y="2"/>
                  </a:lnTo>
                  <a:lnTo>
                    <a:pt x="34" y="5"/>
                  </a:lnTo>
                  <a:lnTo>
                    <a:pt x="24" y="10"/>
                  </a:lnTo>
                  <a:lnTo>
                    <a:pt x="16" y="17"/>
                  </a:lnTo>
                  <a:lnTo>
                    <a:pt x="9" y="25"/>
                  </a:lnTo>
                  <a:lnTo>
                    <a:pt x="5" y="33"/>
                  </a:lnTo>
                  <a:lnTo>
                    <a:pt x="1" y="44"/>
                  </a:lnTo>
                  <a:lnTo>
                    <a:pt x="0" y="54"/>
                  </a:lnTo>
                  <a:lnTo>
                    <a:pt x="0" y="54"/>
                  </a:lnTo>
                  <a:lnTo>
                    <a:pt x="1" y="65"/>
                  </a:lnTo>
                  <a:lnTo>
                    <a:pt x="5" y="75"/>
                  </a:lnTo>
                  <a:lnTo>
                    <a:pt x="9" y="84"/>
                  </a:lnTo>
                  <a:lnTo>
                    <a:pt x="16" y="92"/>
                  </a:lnTo>
                  <a:lnTo>
                    <a:pt x="24" y="98"/>
                  </a:lnTo>
                  <a:lnTo>
                    <a:pt x="34" y="103"/>
                  </a:lnTo>
                  <a:lnTo>
                    <a:pt x="43" y="106"/>
                  </a:lnTo>
                  <a:lnTo>
                    <a:pt x="54" y="107"/>
                  </a:lnTo>
                  <a:lnTo>
                    <a:pt x="54" y="107"/>
                  </a:lnTo>
                  <a:lnTo>
                    <a:pt x="63" y="107"/>
                  </a:lnTo>
                  <a:lnTo>
                    <a:pt x="71" y="104"/>
                  </a:lnTo>
                  <a:lnTo>
                    <a:pt x="80" y="100"/>
                  </a:lnTo>
                  <a:lnTo>
                    <a:pt x="86" y="96"/>
                  </a:lnTo>
                  <a:lnTo>
                    <a:pt x="93" y="89"/>
                  </a:lnTo>
                  <a:lnTo>
                    <a:pt x="98" y="83"/>
                  </a:lnTo>
                  <a:lnTo>
                    <a:pt x="102" y="76"/>
                  </a:lnTo>
                  <a:lnTo>
                    <a:pt x="105" y="67"/>
                  </a:lnTo>
                  <a:lnTo>
                    <a:pt x="105"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99" name="Freeform 127"/>
            <p:cNvSpPr>
              <a:spLocks/>
            </p:cNvSpPr>
            <p:nvPr/>
          </p:nvSpPr>
          <p:spPr bwMode="auto">
            <a:xfrm>
              <a:off x="4713288" y="1314450"/>
              <a:ext cx="104775" cy="106363"/>
            </a:xfrm>
            <a:custGeom>
              <a:avLst/>
              <a:gdLst>
                <a:gd name="T0" fmla="*/ 16 w 132"/>
                <a:gd name="T1" fmla="*/ 135 h 135"/>
                <a:gd name="T2" fmla="*/ 51 w 132"/>
                <a:gd name="T3" fmla="*/ 100 h 135"/>
                <a:gd name="T4" fmla="*/ 51 w 132"/>
                <a:gd name="T5" fmla="*/ 100 h 135"/>
                <a:gd name="T6" fmla="*/ 59 w 132"/>
                <a:gd name="T7" fmla="*/ 102 h 135"/>
                <a:gd name="T8" fmla="*/ 68 w 132"/>
                <a:gd name="T9" fmla="*/ 105 h 135"/>
                <a:gd name="T10" fmla="*/ 77 w 132"/>
                <a:gd name="T11" fmla="*/ 106 h 135"/>
                <a:gd name="T12" fmla="*/ 85 w 132"/>
                <a:gd name="T13" fmla="*/ 106 h 135"/>
                <a:gd name="T14" fmla="*/ 93 w 132"/>
                <a:gd name="T15" fmla="*/ 105 h 135"/>
                <a:gd name="T16" fmla="*/ 101 w 132"/>
                <a:gd name="T17" fmla="*/ 101 h 135"/>
                <a:gd name="T18" fmla="*/ 109 w 132"/>
                <a:gd name="T19" fmla="*/ 97 h 135"/>
                <a:gd name="T20" fmla="*/ 116 w 132"/>
                <a:gd name="T21" fmla="*/ 92 h 135"/>
                <a:gd name="T22" fmla="*/ 116 w 132"/>
                <a:gd name="T23" fmla="*/ 92 h 135"/>
                <a:gd name="T24" fmla="*/ 123 w 132"/>
                <a:gd name="T25" fmla="*/ 82 h 135"/>
                <a:gd name="T26" fmla="*/ 128 w 132"/>
                <a:gd name="T27" fmla="*/ 74 h 135"/>
                <a:gd name="T28" fmla="*/ 131 w 132"/>
                <a:gd name="T29" fmla="*/ 63 h 135"/>
                <a:gd name="T30" fmla="*/ 132 w 132"/>
                <a:gd name="T31" fmla="*/ 54 h 135"/>
                <a:gd name="T32" fmla="*/ 131 w 132"/>
                <a:gd name="T33" fmla="*/ 43 h 135"/>
                <a:gd name="T34" fmla="*/ 128 w 132"/>
                <a:gd name="T35" fmla="*/ 34 h 135"/>
                <a:gd name="T36" fmla="*/ 123 w 132"/>
                <a:gd name="T37" fmla="*/ 24 h 135"/>
                <a:gd name="T38" fmla="*/ 116 w 132"/>
                <a:gd name="T39" fmla="*/ 16 h 135"/>
                <a:gd name="T40" fmla="*/ 116 w 132"/>
                <a:gd name="T41" fmla="*/ 16 h 135"/>
                <a:gd name="T42" fmla="*/ 108 w 132"/>
                <a:gd name="T43" fmla="*/ 9 h 135"/>
                <a:gd name="T44" fmla="*/ 99 w 132"/>
                <a:gd name="T45" fmla="*/ 4 h 135"/>
                <a:gd name="T46" fmla="*/ 89 w 132"/>
                <a:gd name="T47" fmla="*/ 1 h 135"/>
                <a:gd name="T48" fmla="*/ 78 w 132"/>
                <a:gd name="T49" fmla="*/ 0 h 135"/>
                <a:gd name="T50" fmla="*/ 69 w 132"/>
                <a:gd name="T51" fmla="*/ 1 h 135"/>
                <a:gd name="T52" fmla="*/ 58 w 132"/>
                <a:gd name="T53" fmla="*/ 4 h 135"/>
                <a:gd name="T54" fmla="*/ 50 w 132"/>
                <a:gd name="T55" fmla="*/ 9 h 135"/>
                <a:gd name="T56" fmla="*/ 41 w 132"/>
                <a:gd name="T57" fmla="*/ 16 h 135"/>
                <a:gd name="T58" fmla="*/ 41 w 132"/>
                <a:gd name="T59" fmla="*/ 16 h 135"/>
                <a:gd name="T60" fmla="*/ 35 w 132"/>
                <a:gd name="T61" fmla="*/ 23 h 135"/>
                <a:gd name="T62" fmla="*/ 31 w 132"/>
                <a:gd name="T63" fmla="*/ 31 h 135"/>
                <a:gd name="T64" fmla="*/ 27 w 132"/>
                <a:gd name="T65" fmla="*/ 39 h 135"/>
                <a:gd name="T66" fmla="*/ 26 w 132"/>
                <a:gd name="T67" fmla="*/ 48 h 135"/>
                <a:gd name="T68" fmla="*/ 26 w 132"/>
                <a:gd name="T69" fmla="*/ 58 h 135"/>
                <a:gd name="T70" fmla="*/ 27 w 132"/>
                <a:gd name="T71" fmla="*/ 66 h 135"/>
                <a:gd name="T72" fmla="*/ 30 w 132"/>
                <a:gd name="T73" fmla="*/ 75 h 135"/>
                <a:gd name="T74" fmla="*/ 35 w 132"/>
                <a:gd name="T75" fmla="*/ 84 h 135"/>
                <a:gd name="T76" fmla="*/ 0 w 132"/>
                <a:gd name="T77" fmla="*/ 117 h 135"/>
                <a:gd name="T78" fmla="*/ 0 w 132"/>
                <a:gd name="T79" fmla="*/ 117 h 135"/>
                <a:gd name="T80" fmla="*/ 6 w 132"/>
                <a:gd name="T81" fmla="*/ 120 h 135"/>
                <a:gd name="T82" fmla="*/ 10 w 132"/>
                <a:gd name="T83" fmla="*/ 124 h 135"/>
                <a:gd name="T84" fmla="*/ 14 w 132"/>
                <a:gd name="T85" fmla="*/ 129 h 135"/>
                <a:gd name="T86" fmla="*/ 16 w 132"/>
                <a:gd name="T87" fmla="*/ 135 h 135"/>
                <a:gd name="T88" fmla="*/ 16 w 132"/>
                <a:gd name="T8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35">
                  <a:moveTo>
                    <a:pt x="16" y="135"/>
                  </a:moveTo>
                  <a:lnTo>
                    <a:pt x="51" y="100"/>
                  </a:lnTo>
                  <a:lnTo>
                    <a:pt x="51" y="100"/>
                  </a:lnTo>
                  <a:lnTo>
                    <a:pt x="59" y="102"/>
                  </a:lnTo>
                  <a:lnTo>
                    <a:pt x="68" y="105"/>
                  </a:lnTo>
                  <a:lnTo>
                    <a:pt x="77" y="106"/>
                  </a:lnTo>
                  <a:lnTo>
                    <a:pt x="85" y="106"/>
                  </a:lnTo>
                  <a:lnTo>
                    <a:pt x="93" y="105"/>
                  </a:lnTo>
                  <a:lnTo>
                    <a:pt x="101" y="101"/>
                  </a:lnTo>
                  <a:lnTo>
                    <a:pt x="109" y="97"/>
                  </a:lnTo>
                  <a:lnTo>
                    <a:pt x="116" y="92"/>
                  </a:lnTo>
                  <a:lnTo>
                    <a:pt x="116" y="92"/>
                  </a:lnTo>
                  <a:lnTo>
                    <a:pt x="123" y="82"/>
                  </a:lnTo>
                  <a:lnTo>
                    <a:pt x="128" y="74"/>
                  </a:lnTo>
                  <a:lnTo>
                    <a:pt x="131" y="63"/>
                  </a:lnTo>
                  <a:lnTo>
                    <a:pt x="132" y="54"/>
                  </a:lnTo>
                  <a:lnTo>
                    <a:pt x="131" y="43"/>
                  </a:lnTo>
                  <a:lnTo>
                    <a:pt x="128" y="34"/>
                  </a:lnTo>
                  <a:lnTo>
                    <a:pt x="123" y="24"/>
                  </a:lnTo>
                  <a:lnTo>
                    <a:pt x="116" y="16"/>
                  </a:lnTo>
                  <a:lnTo>
                    <a:pt x="116" y="16"/>
                  </a:lnTo>
                  <a:lnTo>
                    <a:pt x="108" y="9"/>
                  </a:lnTo>
                  <a:lnTo>
                    <a:pt x="99" y="4"/>
                  </a:lnTo>
                  <a:lnTo>
                    <a:pt x="89" y="1"/>
                  </a:lnTo>
                  <a:lnTo>
                    <a:pt x="78" y="0"/>
                  </a:lnTo>
                  <a:lnTo>
                    <a:pt x="69" y="1"/>
                  </a:lnTo>
                  <a:lnTo>
                    <a:pt x="58" y="4"/>
                  </a:lnTo>
                  <a:lnTo>
                    <a:pt x="50" y="9"/>
                  </a:lnTo>
                  <a:lnTo>
                    <a:pt x="41" y="16"/>
                  </a:lnTo>
                  <a:lnTo>
                    <a:pt x="41" y="16"/>
                  </a:lnTo>
                  <a:lnTo>
                    <a:pt x="35" y="23"/>
                  </a:lnTo>
                  <a:lnTo>
                    <a:pt x="31" y="31"/>
                  </a:lnTo>
                  <a:lnTo>
                    <a:pt x="27" y="39"/>
                  </a:lnTo>
                  <a:lnTo>
                    <a:pt x="26" y="48"/>
                  </a:lnTo>
                  <a:lnTo>
                    <a:pt x="26" y="58"/>
                  </a:lnTo>
                  <a:lnTo>
                    <a:pt x="27" y="66"/>
                  </a:lnTo>
                  <a:lnTo>
                    <a:pt x="30" y="75"/>
                  </a:lnTo>
                  <a:lnTo>
                    <a:pt x="35" y="84"/>
                  </a:lnTo>
                  <a:lnTo>
                    <a:pt x="0" y="117"/>
                  </a:lnTo>
                  <a:lnTo>
                    <a:pt x="0" y="117"/>
                  </a:lnTo>
                  <a:lnTo>
                    <a:pt x="6" y="120"/>
                  </a:lnTo>
                  <a:lnTo>
                    <a:pt x="10" y="124"/>
                  </a:lnTo>
                  <a:lnTo>
                    <a:pt x="14" y="129"/>
                  </a:lnTo>
                  <a:lnTo>
                    <a:pt x="16" y="135"/>
                  </a:lnTo>
                  <a:lnTo>
                    <a:pt x="16" y="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1" name="Freeform 128"/>
            <p:cNvSpPr>
              <a:spLocks/>
            </p:cNvSpPr>
            <p:nvPr/>
          </p:nvSpPr>
          <p:spPr bwMode="auto">
            <a:xfrm>
              <a:off x="4416425" y="1611312"/>
              <a:ext cx="106363" cy="104775"/>
            </a:xfrm>
            <a:custGeom>
              <a:avLst/>
              <a:gdLst>
                <a:gd name="T0" fmla="*/ 117 w 133"/>
                <a:gd name="T1" fmla="*/ 0 h 133"/>
                <a:gd name="T2" fmla="*/ 82 w 133"/>
                <a:gd name="T3" fmla="*/ 35 h 133"/>
                <a:gd name="T4" fmla="*/ 82 w 133"/>
                <a:gd name="T5" fmla="*/ 35 h 133"/>
                <a:gd name="T6" fmla="*/ 74 w 133"/>
                <a:gd name="T7" fmla="*/ 31 h 133"/>
                <a:gd name="T8" fmla="*/ 66 w 133"/>
                <a:gd name="T9" fmla="*/ 29 h 133"/>
                <a:gd name="T10" fmla="*/ 56 w 133"/>
                <a:gd name="T11" fmla="*/ 27 h 133"/>
                <a:gd name="T12" fmla="*/ 47 w 133"/>
                <a:gd name="T13" fmla="*/ 27 h 133"/>
                <a:gd name="T14" fmla="*/ 39 w 133"/>
                <a:gd name="T15" fmla="*/ 29 h 133"/>
                <a:gd name="T16" fmla="*/ 31 w 133"/>
                <a:gd name="T17" fmla="*/ 31 h 133"/>
                <a:gd name="T18" fmla="*/ 23 w 133"/>
                <a:gd name="T19" fmla="*/ 35 h 133"/>
                <a:gd name="T20" fmla="*/ 14 w 133"/>
                <a:gd name="T21" fmla="*/ 42 h 133"/>
                <a:gd name="T22" fmla="*/ 14 w 133"/>
                <a:gd name="T23" fmla="*/ 42 h 133"/>
                <a:gd name="T24" fmla="*/ 8 w 133"/>
                <a:gd name="T25" fmla="*/ 50 h 133"/>
                <a:gd name="T26" fmla="*/ 4 w 133"/>
                <a:gd name="T27" fmla="*/ 60 h 133"/>
                <a:gd name="T28" fmla="*/ 1 w 133"/>
                <a:gd name="T29" fmla="*/ 69 h 133"/>
                <a:gd name="T30" fmla="*/ 0 w 133"/>
                <a:gd name="T31" fmla="*/ 80 h 133"/>
                <a:gd name="T32" fmla="*/ 1 w 133"/>
                <a:gd name="T33" fmla="*/ 89 h 133"/>
                <a:gd name="T34" fmla="*/ 4 w 133"/>
                <a:gd name="T35" fmla="*/ 100 h 133"/>
                <a:gd name="T36" fmla="*/ 8 w 133"/>
                <a:gd name="T37" fmla="*/ 110 h 133"/>
                <a:gd name="T38" fmla="*/ 14 w 133"/>
                <a:gd name="T39" fmla="*/ 118 h 133"/>
                <a:gd name="T40" fmla="*/ 14 w 133"/>
                <a:gd name="T41" fmla="*/ 118 h 133"/>
                <a:gd name="T42" fmla="*/ 24 w 133"/>
                <a:gd name="T43" fmla="*/ 124 h 133"/>
                <a:gd name="T44" fmla="*/ 32 w 133"/>
                <a:gd name="T45" fmla="*/ 129 h 133"/>
                <a:gd name="T46" fmla="*/ 43 w 133"/>
                <a:gd name="T47" fmla="*/ 133 h 133"/>
                <a:gd name="T48" fmla="*/ 52 w 133"/>
                <a:gd name="T49" fmla="*/ 133 h 133"/>
                <a:gd name="T50" fmla="*/ 63 w 133"/>
                <a:gd name="T51" fmla="*/ 133 h 133"/>
                <a:gd name="T52" fmla="*/ 72 w 133"/>
                <a:gd name="T53" fmla="*/ 129 h 133"/>
                <a:gd name="T54" fmla="*/ 82 w 133"/>
                <a:gd name="T55" fmla="*/ 124 h 133"/>
                <a:gd name="T56" fmla="*/ 90 w 133"/>
                <a:gd name="T57" fmla="*/ 118 h 133"/>
                <a:gd name="T58" fmla="*/ 90 w 133"/>
                <a:gd name="T59" fmla="*/ 118 h 133"/>
                <a:gd name="T60" fmla="*/ 95 w 133"/>
                <a:gd name="T61" fmla="*/ 111 h 133"/>
                <a:gd name="T62" fmla="*/ 101 w 133"/>
                <a:gd name="T63" fmla="*/ 103 h 133"/>
                <a:gd name="T64" fmla="*/ 103 w 133"/>
                <a:gd name="T65" fmla="*/ 95 h 133"/>
                <a:gd name="T66" fmla="*/ 105 w 133"/>
                <a:gd name="T67" fmla="*/ 85 h 133"/>
                <a:gd name="T68" fmla="*/ 106 w 133"/>
                <a:gd name="T69" fmla="*/ 77 h 133"/>
                <a:gd name="T70" fmla="*/ 105 w 133"/>
                <a:gd name="T71" fmla="*/ 69 h 133"/>
                <a:gd name="T72" fmla="*/ 102 w 133"/>
                <a:gd name="T73" fmla="*/ 61 h 133"/>
                <a:gd name="T74" fmla="*/ 98 w 133"/>
                <a:gd name="T75" fmla="*/ 53 h 133"/>
                <a:gd name="T76" fmla="*/ 133 w 133"/>
                <a:gd name="T77" fmla="*/ 17 h 133"/>
                <a:gd name="T78" fmla="*/ 133 w 133"/>
                <a:gd name="T79" fmla="*/ 17 h 133"/>
                <a:gd name="T80" fmla="*/ 128 w 133"/>
                <a:gd name="T81" fmla="*/ 15 h 133"/>
                <a:gd name="T82" fmla="*/ 124 w 133"/>
                <a:gd name="T83" fmla="*/ 11 h 133"/>
                <a:gd name="T84" fmla="*/ 120 w 133"/>
                <a:gd name="T85" fmla="*/ 6 h 133"/>
                <a:gd name="T86" fmla="*/ 117 w 133"/>
                <a:gd name="T87" fmla="*/ 0 h 133"/>
                <a:gd name="T88" fmla="*/ 117 w 133"/>
                <a:gd name="T8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33">
                  <a:moveTo>
                    <a:pt x="117" y="0"/>
                  </a:moveTo>
                  <a:lnTo>
                    <a:pt x="82" y="35"/>
                  </a:lnTo>
                  <a:lnTo>
                    <a:pt x="82" y="35"/>
                  </a:lnTo>
                  <a:lnTo>
                    <a:pt x="74" y="31"/>
                  </a:lnTo>
                  <a:lnTo>
                    <a:pt x="66" y="29"/>
                  </a:lnTo>
                  <a:lnTo>
                    <a:pt x="56" y="27"/>
                  </a:lnTo>
                  <a:lnTo>
                    <a:pt x="47" y="27"/>
                  </a:lnTo>
                  <a:lnTo>
                    <a:pt x="39" y="29"/>
                  </a:lnTo>
                  <a:lnTo>
                    <a:pt x="31" y="31"/>
                  </a:lnTo>
                  <a:lnTo>
                    <a:pt x="23" y="35"/>
                  </a:lnTo>
                  <a:lnTo>
                    <a:pt x="14" y="42"/>
                  </a:lnTo>
                  <a:lnTo>
                    <a:pt x="14" y="42"/>
                  </a:lnTo>
                  <a:lnTo>
                    <a:pt x="8" y="50"/>
                  </a:lnTo>
                  <a:lnTo>
                    <a:pt x="4" y="60"/>
                  </a:lnTo>
                  <a:lnTo>
                    <a:pt x="1" y="69"/>
                  </a:lnTo>
                  <a:lnTo>
                    <a:pt x="0" y="80"/>
                  </a:lnTo>
                  <a:lnTo>
                    <a:pt x="1" y="89"/>
                  </a:lnTo>
                  <a:lnTo>
                    <a:pt x="4" y="100"/>
                  </a:lnTo>
                  <a:lnTo>
                    <a:pt x="8" y="110"/>
                  </a:lnTo>
                  <a:lnTo>
                    <a:pt x="14" y="118"/>
                  </a:lnTo>
                  <a:lnTo>
                    <a:pt x="14" y="118"/>
                  </a:lnTo>
                  <a:lnTo>
                    <a:pt x="24" y="124"/>
                  </a:lnTo>
                  <a:lnTo>
                    <a:pt x="32" y="129"/>
                  </a:lnTo>
                  <a:lnTo>
                    <a:pt x="43" y="133"/>
                  </a:lnTo>
                  <a:lnTo>
                    <a:pt x="52" y="133"/>
                  </a:lnTo>
                  <a:lnTo>
                    <a:pt x="63" y="133"/>
                  </a:lnTo>
                  <a:lnTo>
                    <a:pt x="72" y="129"/>
                  </a:lnTo>
                  <a:lnTo>
                    <a:pt x="82" y="124"/>
                  </a:lnTo>
                  <a:lnTo>
                    <a:pt x="90" y="118"/>
                  </a:lnTo>
                  <a:lnTo>
                    <a:pt x="90" y="118"/>
                  </a:lnTo>
                  <a:lnTo>
                    <a:pt x="95" y="111"/>
                  </a:lnTo>
                  <a:lnTo>
                    <a:pt x="101" y="103"/>
                  </a:lnTo>
                  <a:lnTo>
                    <a:pt x="103" y="95"/>
                  </a:lnTo>
                  <a:lnTo>
                    <a:pt x="105" y="85"/>
                  </a:lnTo>
                  <a:lnTo>
                    <a:pt x="106" y="77"/>
                  </a:lnTo>
                  <a:lnTo>
                    <a:pt x="105" y="69"/>
                  </a:lnTo>
                  <a:lnTo>
                    <a:pt x="102" y="61"/>
                  </a:lnTo>
                  <a:lnTo>
                    <a:pt x="98" y="53"/>
                  </a:lnTo>
                  <a:lnTo>
                    <a:pt x="133" y="17"/>
                  </a:lnTo>
                  <a:lnTo>
                    <a:pt x="133" y="17"/>
                  </a:lnTo>
                  <a:lnTo>
                    <a:pt x="128" y="15"/>
                  </a:lnTo>
                  <a:lnTo>
                    <a:pt x="124" y="11"/>
                  </a:lnTo>
                  <a:lnTo>
                    <a:pt x="120" y="6"/>
                  </a:lnTo>
                  <a:lnTo>
                    <a:pt x="117" y="0"/>
                  </a:lnTo>
                  <a:lnTo>
                    <a:pt x="11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2" name="Freeform 129"/>
            <p:cNvSpPr>
              <a:spLocks/>
            </p:cNvSpPr>
            <p:nvPr/>
          </p:nvSpPr>
          <p:spPr bwMode="auto">
            <a:xfrm>
              <a:off x="4725988" y="1473200"/>
              <a:ext cx="157163" cy="84138"/>
            </a:xfrm>
            <a:custGeom>
              <a:avLst/>
              <a:gdLst>
                <a:gd name="T0" fmla="*/ 146 w 199"/>
                <a:gd name="T1" fmla="*/ 0 h 107"/>
                <a:gd name="T2" fmla="*/ 146 w 199"/>
                <a:gd name="T3" fmla="*/ 0 h 107"/>
                <a:gd name="T4" fmla="*/ 136 w 199"/>
                <a:gd name="T5" fmla="*/ 2 h 107"/>
                <a:gd name="T6" fmla="*/ 127 w 199"/>
                <a:gd name="T7" fmla="*/ 5 h 107"/>
                <a:gd name="T8" fmla="*/ 119 w 199"/>
                <a:gd name="T9" fmla="*/ 9 h 107"/>
                <a:gd name="T10" fmla="*/ 112 w 199"/>
                <a:gd name="T11" fmla="*/ 13 h 107"/>
                <a:gd name="T12" fmla="*/ 105 w 199"/>
                <a:gd name="T13" fmla="*/ 19 h 107"/>
                <a:gd name="T14" fmla="*/ 100 w 199"/>
                <a:gd name="T15" fmla="*/ 26 h 107"/>
                <a:gd name="T16" fmla="*/ 96 w 199"/>
                <a:gd name="T17" fmla="*/ 34 h 107"/>
                <a:gd name="T18" fmla="*/ 93 w 199"/>
                <a:gd name="T19" fmla="*/ 44 h 107"/>
                <a:gd name="T20" fmla="*/ 0 w 199"/>
                <a:gd name="T21" fmla="*/ 44 h 107"/>
                <a:gd name="T22" fmla="*/ 0 w 199"/>
                <a:gd name="T23" fmla="*/ 67 h 107"/>
                <a:gd name="T24" fmla="*/ 93 w 199"/>
                <a:gd name="T25" fmla="*/ 67 h 107"/>
                <a:gd name="T26" fmla="*/ 93 w 199"/>
                <a:gd name="T27" fmla="*/ 67 h 107"/>
                <a:gd name="T28" fmla="*/ 97 w 199"/>
                <a:gd name="T29" fmla="*/ 76 h 107"/>
                <a:gd name="T30" fmla="*/ 101 w 199"/>
                <a:gd name="T31" fmla="*/ 83 h 107"/>
                <a:gd name="T32" fmla="*/ 107 w 199"/>
                <a:gd name="T33" fmla="*/ 89 h 107"/>
                <a:gd name="T34" fmla="*/ 112 w 199"/>
                <a:gd name="T35" fmla="*/ 96 h 107"/>
                <a:gd name="T36" fmla="*/ 120 w 199"/>
                <a:gd name="T37" fmla="*/ 100 h 107"/>
                <a:gd name="T38" fmla="*/ 128 w 199"/>
                <a:gd name="T39" fmla="*/ 104 h 107"/>
                <a:gd name="T40" fmla="*/ 136 w 199"/>
                <a:gd name="T41" fmla="*/ 107 h 107"/>
                <a:gd name="T42" fmla="*/ 146 w 199"/>
                <a:gd name="T43" fmla="*/ 107 h 107"/>
                <a:gd name="T44" fmla="*/ 146 w 199"/>
                <a:gd name="T45" fmla="*/ 107 h 107"/>
                <a:gd name="T46" fmla="*/ 157 w 199"/>
                <a:gd name="T47" fmla="*/ 106 h 107"/>
                <a:gd name="T48" fmla="*/ 166 w 199"/>
                <a:gd name="T49" fmla="*/ 103 h 107"/>
                <a:gd name="T50" fmla="*/ 176 w 199"/>
                <a:gd name="T51" fmla="*/ 98 h 107"/>
                <a:gd name="T52" fmla="*/ 182 w 199"/>
                <a:gd name="T53" fmla="*/ 92 h 107"/>
                <a:gd name="T54" fmla="*/ 189 w 199"/>
                <a:gd name="T55" fmla="*/ 84 h 107"/>
                <a:gd name="T56" fmla="*/ 194 w 199"/>
                <a:gd name="T57" fmla="*/ 75 h 107"/>
                <a:gd name="T58" fmla="*/ 197 w 199"/>
                <a:gd name="T59" fmla="*/ 65 h 107"/>
                <a:gd name="T60" fmla="*/ 199 w 199"/>
                <a:gd name="T61" fmla="*/ 54 h 107"/>
                <a:gd name="T62" fmla="*/ 199 w 199"/>
                <a:gd name="T63" fmla="*/ 54 h 107"/>
                <a:gd name="T64" fmla="*/ 197 w 199"/>
                <a:gd name="T65" fmla="*/ 44 h 107"/>
                <a:gd name="T66" fmla="*/ 194 w 199"/>
                <a:gd name="T67" fmla="*/ 33 h 107"/>
                <a:gd name="T68" fmla="*/ 189 w 199"/>
                <a:gd name="T69" fmla="*/ 25 h 107"/>
                <a:gd name="T70" fmla="*/ 182 w 199"/>
                <a:gd name="T71" fmla="*/ 17 h 107"/>
                <a:gd name="T72" fmla="*/ 176 w 199"/>
                <a:gd name="T73" fmla="*/ 10 h 107"/>
                <a:gd name="T74" fmla="*/ 166 w 199"/>
                <a:gd name="T75" fmla="*/ 5 h 107"/>
                <a:gd name="T76" fmla="*/ 157 w 199"/>
                <a:gd name="T77" fmla="*/ 2 h 107"/>
                <a:gd name="T78" fmla="*/ 146 w 199"/>
                <a:gd name="T79" fmla="*/ 0 h 107"/>
                <a:gd name="T80" fmla="*/ 146 w 199"/>
                <a:gd name="T8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07">
                  <a:moveTo>
                    <a:pt x="146" y="0"/>
                  </a:moveTo>
                  <a:lnTo>
                    <a:pt x="146" y="0"/>
                  </a:lnTo>
                  <a:lnTo>
                    <a:pt x="136" y="2"/>
                  </a:lnTo>
                  <a:lnTo>
                    <a:pt x="127" y="5"/>
                  </a:lnTo>
                  <a:lnTo>
                    <a:pt x="119" y="9"/>
                  </a:lnTo>
                  <a:lnTo>
                    <a:pt x="112" y="13"/>
                  </a:lnTo>
                  <a:lnTo>
                    <a:pt x="105" y="19"/>
                  </a:lnTo>
                  <a:lnTo>
                    <a:pt x="100" y="26"/>
                  </a:lnTo>
                  <a:lnTo>
                    <a:pt x="96" y="34"/>
                  </a:lnTo>
                  <a:lnTo>
                    <a:pt x="93" y="44"/>
                  </a:lnTo>
                  <a:lnTo>
                    <a:pt x="0" y="44"/>
                  </a:lnTo>
                  <a:lnTo>
                    <a:pt x="0" y="67"/>
                  </a:lnTo>
                  <a:lnTo>
                    <a:pt x="93" y="67"/>
                  </a:lnTo>
                  <a:lnTo>
                    <a:pt x="93" y="67"/>
                  </a:lnTo>
                  <a:lnTo>
                    <a:pt x="97" y="76"/>
                  </a:lnTo>
                  <a:lnTo>
                    <a:pt x="101" y="83"/>
                  </a:lnTo>
                  <a:lnTo>
                    <a:pt x="107" y="89"/>
                  </a:lnTo>
                  <a:lnTo>
                    <a:pt x="112" y="96"/>
                  </a:lnTo>
                  <a:lnTo>
                    <a:pt x="120" y="100"/>
                  </a:lnTo>
                  <a:lnTo>
                    <a:pt x="128" y="104"/>
                  </a:lnTo>
                  <a:lnTo>
                    <a:pt x="136" y="107"/>
                  </a:lnTo>
                  <a:lnTo>
                    <a:pt x="146" y="107"/>
                  </a:lnTo>
                  <a:lnTo>
                    <a:pt x="146" y="107"/>
                  </a:lnTo>
                  <a:lnTo>
                    <a:pt x="157" y="106"/>
                  </a:lnTo>
                  <a:lnTo>
                    <a:pt x="166" y="103"/>
                  </a:lnTo>
                  <a:lnTo>
                    <a:pt x="176" y="98"/>
                  </a:lnTo>
                  <a:lnTo>
                    <a:pt x="182" y="92"/>
                  </a:lnTo>
                  <a:lnTo>
                    <a:pt x="189" y="84"/>
                  </a:lnTo>
                  <a:lnTo>
                    <a:pt x="194" y="75"/>
                  </a:lnTo>
                  <a:lnTo>
                    <a:pt x="197" y="65"/>
                  </a:lnTo>
                  <a:lnTo>
                    <a:pt x="199" y="54"/>
                  </a:lnTo>
                  <a:lnTo>
                    <a:pt x="199" y="54"/>
                  </a:lnTo>
                  <a:lnTo>
                    <a:pt x="197" y="44"/>
                  </a:lnTo>
                  <a:lnTo>
                    <a:pt x="194" y="33"/>
                  </a:lnTo>
                  <a:lnTo>
                    <a:pt x="189" y="25"/>
                  </a:lnTo>
                  <a:lnTo>
                    <a:pt x="182" y="17"/>
                  </a:lnTo>
                  <a:lnTo>
                    <a:pt x="176" y="10"/>
                  </a:lnTo>
                  <a:lnTo>
                    <a:pt x="166" y="5"/>
                  </a:lnTo>
                  <a:lnTo>
                    <a:pt x="157" y="2"/>
                  </a:lnTo>
                  <a:lnTo>
                    <a:pt x="146" y="0"/>
                  </a:lnTo>
                  <a:lnTo>
                    <a:pt x="14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3" name="Freeform 130"/>
            <p:cNvSpPr>
              <a:spLocks/>
            </p:cNvSpPr>
            <p:nvPr/>
          </p:nvSpPr>
          <p:spPr bwMode="auto">
            <a:xfrm>
              <a:off x="4710113" y="1611312"/>
              <a:ext cx="107950" cy="104775"/>
            </a:xfrm>
            <a:custGeom>
              <a:avLst/>
              <a:gdLst>
                <a:gd name="T0" fmla="*/ 52 w 135"/>
                <a:gd name="T1" fmla="*/ 35 h 133"/>
                <a:gd name="T2" fmla="*/ 18 w 135"/>
                <a:gd name="T3" fmla="*/ 0 h 133"/>
                <a:gd name="T4" fmla="*/ 18 w 135"/>
                <a:gd name="T5" fmla="*/ 0 h 133"/>
                <a:gd name="T6" fmla="*/ 15 w 135"/>
                <a:gd name="T7" fmla="*/ 6 h 133"/>
                <a:gd name="T8" fmla="*/ 11 w 135"/>
                <a:gd name="T9" fmla="*/ 11 h 133"/>
                <a:gd name="T10" fmla="*/ 6 w 135"/>
                <a:gd name="T11" fmla="*/ 15 h 133"/>
                <a:gd name="T12" fmla="*/ 0 w 135"/>
                <a:gd name="T13" fmla="*/ 17 h 133"/>
                <a:gd name="T14" fmla="*/ 35 w 135"/>
                <a:gd name="T15" fmla="*/ 53 h 133"/>
                <a:gd name="T16" fmla="*/ 35 w 135"/>
                <a:gd name="T17" fmla="*/ 53 h 133"/>
                <a:gd name="T18" fmla="*/ 33 w 135"/>
                <a:gd name="T19" fmla="*/ 61 h 133"/>
                <a:gd name="T20" fmla="*/ 30 w 135"/>
                <a:gd name="T21" fmla="*/ 69 h 133"/>
                <a:gd name="T22" fmla="*/ 29 w 135"/>
                <a:gd name="T23" fmla="*/ 77 h 133"/>
                <a:gd name="T24" fmla="*/ 29 w 135"/>
                <a:gd name="T25" fmla="*/ 85 h 133"/>
                <a:gd name="T26" fmla="*/ 30 w 135"/>
                <a:gd name="T27" fmla="*/ 95 h 133"/>
                <a:gd name="T28" fmla="*/ 34 w 135"/>
                <a:gd name="T29" fmla="*/ 103 h 133"/>
                <a:gd name="T30" fmla="*/ 38 w 135"/>
                <a:gd name="T31" fmla="*/ 111 h 133"/>
                <a:gd name="T32" fmla="*/ 44 w 135"/>
                <a:gd name="T33" fmla="*/ 118 h 133"/>
                <a:gd name="T34" fmla="*/ 44 w 135"/>
                <a:gd name="T35" fmla="*/ 118 h 133"/>
                <a:gd name="T36" fmla="*/ 53 w 135"/>
                <a:gd name="T37" fmla="*/ 124 h 133"/>
                <a:gd name="T38" fmla="*/ 61 w 135"/>
                <a:gd name="T39" fmla="*/ 129 h 133"/>
                <a:gd name="T40" fmla="*/ 72 w 135"/>
                <a:gd name="T41" fmla="*/ 133 h 133"/>
                <a:gd name="T42" fmla="*/ 81 w 135"/>
                <a:gd name="T43" fmla="*/ 133 h 133"/>
                <a:gd name="T44" fmla="*/ 92 w 135"/>
                <a:gd name="T45" fmla="*/ 133 h 133"/>
                <a:gd name="T46" fmla="*/ 102 w 135"/>
                <a:gd name="T47" fmla="*/ 129 h 133"/>
                <a:gd name="T48" fmla="*/ 111 w 135"/>
                <a:gd name="T49" fmla="*/ 124 h 133"/>
                <a:gd name="T50" fmla="*/ 119 w 135"/>
                <a:gd name="T51" fmla="*/ 118 h 133"/>
                <a:gd name="T52" fmla="*/ 119 w 135"/>
                <a:gd name="T53" fmla="*/ 118 h 133"/>
                <a:gd name="T54" fmla="*/ 126 w 135"/>
                <a:gd name="T55" fmla="*/ 110 h 133"/>
                <a:gd name="T56" fmla="*/ 131 w 135"/>
                <a:gd name="T57" fmla="*/ 100 h 133"/>
                <a:gd name="T58" fmla="*/ 134 w 135"/>
                <a:gd name="T59" fmla="*/ 89 h 133"/>
                <a:gd name="T60" fmla="*/ 135 w 135"/>
                <a:gd name="T61" fmla="*/ 80 h 133"/>
                <a:gd name="T62" fmla="*/ 134 w 135"/>
                <a:gd name="T63" fmla="*/ 69 h 133"/>
                <a:gd name="T64" fmla="*/ 131 w 135"/>
                <a:gd name="T65" fmla="*/ 60 h 133"/>
                <a:gd name="T66" fmla="*/ 126 w 135"/>
                <a:gd name="T67" fmla="*/ 50 h 133"/>
                <a:gd name="T68" fmla="*/ 119 w 135"/>
                <a:gd name="T69" fmla="*/ 42 h 133"/>
                <a:gd name="T70" fmla="*/ 119 w 135"/>
                <a:gd name="T71" fmla="*/ 42 h 133"/>
                <a:gd name="T72" fmla="*/ 112 w 135"/>
                <a:gd name="T73" fmla="*/ 35 h 133"/>
                <a:gd name="T74" fmla="*/ 104 w 135"/>
                <a:gd name="T75" fmla="*/ 31 h 133"/>
                <a:gd name="T76" fmla="*/ 96 w 135"/>
                <a:gd name="T77" fmla="*/ 29 h 133"/>
                <a:gd name="T78" fmla="*/ 87 w 135"/>
                <a:gd name="T79" fmla="*/ 27 h 133"/>
                <a:gd name="T80" fmla="*/ 77 w 135"/>
                <a:gd name="T81" fmla="*/ 27 h 133"/>
                <a:gd name="T82" fmla="*/ 69 w 135"/>
                <a:gd name="T83" fmla="*/ 29 h 133"/>
                <a:gd name="T84" fmla="*/ 60 w 135"/>
                <a:gd name="T85" fmla="*/ 31 h 133"/>
                <a:gd name="T86" fmla="*/ 52 w 135"/>
                <a:gd name="T87" fmla="*/ 35 h 133"/>
                <a:gd name="T88" fmla="*/ 52 w 135"/>
                <a:gd name="T89"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 h="133">
                  <a:moveTo>
                    <a:pt x="52" y="35"/>
                  </a:moveTo>
                  <a:lnTo>
                    <a:pt x="18" y="0"/>
                  </a:lnTo>
                  <a:lnTo>
                    <a:pt x="18" y="0"/>
                  </a:lnTo>
                  <a:lnTo>
                    <a:pt x="15" y="6"/>
                  </a:lnTo>
                  <a:lnTo>
                    <a:pt x="11" y="11"/>
                  </a:lnTo>
                  <a:lnTo>
                    <a:pt x="6" y="15"/>
                  </a:lnTo>
                  <a:lnTo>
                    <a:pt x="0" y="17"/>
                  </a:lnTo>
                  <a:lnTo>
                    <a:pt x="35" y="53"/>
                  </a:lnTo>
                  <a:lnTo>
                    <a:pt x="35" y="53"/>
                  </a:lnTo>
                  <a:lnTo>
                    <a:pt x="33" y="61"/>
                  </a:lnTo>
                  <a:lnTo>
                    <a:pt x="30" y="69"/>
                  </a:lnTo>
                  <a:lnTo>
                    <a:pt x="29" y="77"/>
                  </a:lnTo>
                  <a:lnTo>
                    <a:pt x="29" y="85"/>
                  </a:lnTo>
                  <a:lnTo>
                    <a:pt x="30" y="95"/>
                  </a:lnTo>
                  <a:lnTo>
                    <a:pt x="34" y="103"/>
                  </a:lnTo>
                  <a:lnTo>
                    <a:pt x="38" y="111"/>
                  </a:lnTo>
                  <a:lnTo>
                    <a:pt x="44" y="118"/>
                  </a:lnTo>
                  <a:lnTo>
                    <a:pt x="44" y="118"/>
                  </a:lnTo>
                  <a:lnTo>
                    <a:pt x="53" y="124"/>
                  </a:lnTo>
                  <a:lnTo>
                    <a:pt x="61" y="129"/>
                  </a:lnTo>
                  <a:lnTo>
                    <a:pt x="72" y="133"/>
                  </a:lnTo>
                  <a:lnTo>
                    <a:pt x="81" y="133"/>
                  </a:lnTo>
                  <a:lnTo>
                    <a:pt x="92" y="133"/>
                  </a:lnTo>
                  <a:lnTo>
                    <a:pt x="102" y="129"/>
                  </a:lnTo>
                  <a:lnTo>
                    <a:pt x="111" y="124"/>
                  </a:lnTo>
                  <a:lnTo>
                    <a:pt x="119" y="118"/>
                  </a:lnTo>
                  <a:lnTo>
                    <a:pt x="119" y="118"/>
                  </a:lnTo>
                  <a:lnTo>
                    <a:pt x="126" y="110"/>
                  </a:lnTo>
                  <a:lnTo>
                    <a:pt x="131" y="100"/>
                  </a:lnTo>
                  <a:lnTo>
                    <a:pt x="134" y="89"/>
                  </a:lnTo>
                  <a:lnTo>
                    <a:pt x="135" y="80"/>
                  </a:lnTo>
                  <a:lnTo>
                    <a:pt x="134" y="69"/>
                  </a:lnTo>
                  <a:lnTo>
                    <a:pt x="131" y="60"/>
                  </a:lnTo>
                  <a:lnTo>
                    <a:pt x="126" y="50"/>
                  </a:lnTo>
                  <a:lnTo>
                    <a:pt x="119" y="42"/>
                  </a:lnTo>
                  <a:lnTo>
                    <a:pt x="119" y="42"/>
                  </a:lnTo>
                  <a:lnTo>
                    <a:pt x="112" y="35"/>
                  </a:lnTo>
                  <a:lnTo>
                    <a:pt x="104" y="31"/>
                  </a:lnTo>
                  <a:lnTo>
                    <a:pt x="96" y="29"/>
                  </a:lnTo>
                  <a:lnTo>
                    <a:pt x="87" y="27"/>
                  </a:lnTo>
                  <a:lnTo>
                    <a:pt x="77" y="27"/>
                  </a:lnTo>
                  <a:lnTo>
                    <a:pt x="69" y="29"/>
                  </a:lnTo>
                  <a:lnTo>
                    <a:pt x="60" y="31"/>
                  </a:lnTo>
                  <a:lnTo>
                    <a:pt x="52" y="35"/>
                  </a:lnTo>
                  <a:lnTo>
                    <a:pt x="52" y="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104" name="Freeform 131"/>
            <p:cNvSpPr>
              <a:spLocks/>
            </p:cNvSpPr>
            <p:nvPr/>
          </p:nvSpPr>
          <p:spPr bwMode="auto">
            <a:xfrm>
              <a:off x="4575175" y="1625600"/>
              <a:ext cx="84138" cy="157163"/>
            </a:xfrm>
            <a:custGeom>
              <a:avLst/>
              <a:gdLst>
                <a:gd name="T0" fmla="*/ 66 w 107"/>
                <a:gd name="T1" fmla="*/ 92 h 197"/>
                <a:gd name="T2" fmla="*/ 66 w 107"/>
                <a:gd name="T3" fmla="*/ 0 h 197"/>
                <a:gd name="T4" fmla="*/ 42 w 107"/>
                <a:gd name="T5" fmla="*/ 0 h 197"/>
                <a:gd name="T6" fmla="*/ 42 w 107"/>
                <a:gd name="T7" fmla="*/ 92 h 197"/>
                <a:gd name="T8" fmla="*/ 42 w 107"/>
                <a:gd name="T9" fmla="*/ 92 h 197"/>
                <a:gd name="T10" fmla="*/ 34 w 107"/>
                <a:gd name="T11" fmla="*/ 93 h 197"/>
                <a:gd name="T12" fmla="*/ 26 w 107"/>
                <a:gd name="T13" fmla="*/ 97 h 197"/>
                <a:gd name="T14" fmla="*/ 19 w 107"/>
                <a:gd name="T15" fmla="*/ 103 h 197"/>
                <a:gd name="T16" fmla="*/ 12 w 107"/>
                <a:gd name="T17" fmla="*/ 110 h 197"/>
                <a:gd name="T18" fmla="*/ 7 w 107"/>
                <a:gd name="T19" fmla="*/ 118 h 197"/>
                <a:gd name="T20" fmla="*/ 3 w 107"/>
                <a:gd name="T21" fmla="*/ 126 h 197"/>
                <a:gd name="T22" fmla="*/ 0 w 107"/>
                <a:gd name="T23" fmla="*/ 134 h 197"/>
                <a:gd name="T24" fmla="*/ 0 w 107"/>
                <a:gd name="T25" fmla="*/ 143 h 197"/>
                <a:gd name="T26" fmla="*/ 0 w 107"/>
                <a:gd name="T27" fmla="*/ 143 h 197"/>
                <a:gd name="T28" fmla="*/ 2 w 107"/>
                <a:gd name="T29" fmla="*/ 154 h 197"/>
                <a:gd name="T30" fmla="*/ 4 w 107"/>
                <a:gd name="T31" fmla="*/ 165 h 197"/>
                <a:gd name="T32" fmla="*/ 10 w 107"/>
                <a:gd name="T33" fmla="*/ 173 h 197"/>
                <a:gd name="T34" fmla="*/ 15 w 107"/>
                <a:gd name="T35" fmla="*/ 181 h 197"/>
                <a:gd name="T36" fmla="*/ 23 w 107"/>
                <a:gd name="T37" fmla="*/ 188 h 197"/>
                <a:gd name="T38" fmla="*/ 33 w 107"/>
                <a:gd name="T39" fmla="*/ 192 h 197"/>
                <a:gd name="T40" fmla="*/ 42 w 107"/>
                <a:gd name="T41" fmla="*/ 196 h 197"/>
                <a:gd name="T42" fmla="*/ 53 w 107"/>
                <a:gd name="T43" fmla="*/ 197 h 197"/>
                <a:gd name="T44" fmla="*/ 53 w 107"/>
                <a:gd name="T45" fmla="*/ 197 h 197"/>
                <a:gd name="T46" fmla="*/ 64 w 107"/>
                <a:gd name="T47" fmla="*/ 196 h 197"/>
                <a:gd name="T48" fmla="*/ 74 w 107"/>
                <a:gd name="T49" fmla="*/ 192 h 197"/>
                <a:gd name="T50" fmla="*/ 82 w 107"/>
                <a:gd name="T51" fmla="*/ 188 h 197"/>
                <a:gd name="T52" fmla="*/ 91 w 107"/>
                <a:gd name="T53" fmla="*/ 181 h 197"/>
                <a:gd name="T54" fmla="*/ 97 w 107"/>
                <a:gd name="T55" fmla="*/ 173 h 197"/>
                <a:gd name="T56" fmla="*/ 103 w 107"/>
                <a:gd name="T57" fmla="*/ 165 h 197"/>
                <a:gd name="T58" fmla="*/ 105 w 107"/>
                <a:gd name="T59" fmla="*/ 154 h 197"/>
                <a:gd name="T60" fmla="*/ 107 w 107"/>
                <a:gd name="T61" fmla="*/ 143 h 197"/>
                <a:gd name="T62" fmla="*/ 107 w 107"/>
                <a:gd name="T63" fmla="*/ 143 h 197"/>
                <a:gd name="T64" fmla="*/ 105 w 107"/>
                <a:gd name="T65" fmla="*/ 134 h 197"/>
                <a:gd name="T66" fmla="*/ 103 w 107"/>
                <a:gd name="T67" fmla="*/ 126 h 197"/>
                <a:gd name="T68" fmla="*/ 100 w 107"/>
                <a:gd name="T69" fmla="*/ 118 h 197"/>
                <a:gd name="T70" fmla="*/ 95 w 107"/>
                <a:gd name="T71" fmla="*/ 111 h 197"/>
                <a:gd name="T72" fmla="*/ 89 w 107"/>
                <a:gd name="T73" fmla="*/ 104 h 197"/>
                <a:gd name="T74" fmla="*/ 82 w 107"/>
                <a:gd name="T75" fmla="*/ 99 h 197"/>
                <a:gd name="T76" fmla="*/ 74 w 107"/>
                <a:gd name="T77" fmla="*/ 95 h 197"/>
                <a:gd name="T78" fmla="*/ 66 w 107"/>
                <a:gd name="T79" fmla="*/ 92 h 197"/>
                <a:gd name="T80" fmla="*/ 66 w 107"/>
                <a:gd name="T81" fmla="*/ 9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66" y="92"/>
                  </a:moveTo>
                  <a:lnTo>
                    <a:pt x="66" y="0"/>
                  </a:lnTo>
                  <a:lnTo>
                    <a:pt x="42" y="0"/>
                  </a:lnTo>
                  <a:lnTo>
                    <a:pt x="42" y="92"/>
                  </a:lnTo>
                  <a:lnTo>
                    <a:pt x="42" y="92"/>
                  </a:lnTo>
                  <a:lnTo>
                    <a:pt x="34" y="93"/>
                  </a:lnTo>
                  <a:lnTo>
                    <a:pt x="26" y="97"/>
                  </a:lnTo>
                  <a:lnTo>
                    <a:pt x="19" y="103"/>
                  </a:lnTo>
                  <a:lnTo>
                    <a:pt x="12" y="110"/>
                  </a:lnTo>
                  <a:lnTo>
                    <a:pt x="7" y="118"/>
                  </a:lnTo>
                  <a:lnTo>
                    <a:pt x="3" y="126"/>
                  </a:lnTo>
                  <a:lnTo>
                    <a:pt x="0" y="134"/>
                  </a:lnTo>
                  <a:lnTo>
                    <a:pt x="0" y="143"/>
                  </a:lnTo>
                  <a:lnTo>
                    <a:pt x="0" y="143"/>
                  </a:lnTo>
                  <a:lnTo>
                    <a:pt x="2" y="154"/>
                  </a:lnTo>
                  <a:lnTo>
                    <a:pt x="4" y="165"/>
                  </a:lnTo>
                  <a:lnTo>
                    <a:pt x="10" y="173"/>
                  </a:lnTo>
                  <a:lnTo>
                    <a:pt x="15" y="181"/>
                  </a:lnTo>
                  <a:lnTo>
                    <a:pt x="23" y="188"/>
                  </a:lnTo>
                  <a:lnTo>
                    <a:pt x="33" y="192"/>
                  </a:lnTo>
                  <a:lnTo>
                    <a:pt x="42" y="196"/>
                  </a:lnTo>
                  <a:lnTo>
                    <a:pt x="53" y="197"/>
                  </a:lnTo>
                  <a:lnTo>
                    <a:pt x="53" y="197"/>
                  </a:lnTo>
                  <a:lnTo>
                    <a:pt x="64" y="196"/>
                  </a:lnTo>
                  <a:lnTo>
                    <a:pt x="74" y="192"/>
                  </a:lnTo>
                  <a:lnTo>
                    <a:pt x="82" y="188"/>
                  </a:lnTo>
                  <a:lnTo>
                    <a:pt x="91" y="181"/>
                  </a:lnTo>
                  <a:lnTo>
                    <a:pt x="97" y="173"/>
                  </a:lnTo>
                  <a:lnTo>
                    <a:pt x="103" y="165"/>
                  </a:lnTo>
                  <a:lnTo>
                    <a:pt x="105" y="154"/>
                  </a:lnTo>
                  <a:lnTo>
                    <a:pt x="107" y="143"/>
                  </a:lnTo>
                  <a:lnTo>
                    <a:pt x="107" y="143"/>
                  </a:lnTo>
                  <a:lnTo>
                    <a:pt x="105" y="134"/>
                  </a:lnTo>
                  <a:lnTo>
                    <a:pt x="103" y="126"/>
                  </a:lnTo>
                  <a:lnTo>
                    <a:pt x="100" y="118"/>
                  </a:lnTo>
                  <a:lnTo>
                    <a:pt x="95" y="111"/>
                  </a:lnTo>
                  <a:lnTo>
                    <a:pt x="89" y="104"/>
                  </a:lnTo>
                  <a:lnTo>
                    <a:pt x="82" y="99"/>
                  </a:lnTo>
                  <a:lnTo>
                    <a:pt x="74" y="95"/>
                  </a:lnTo>
                  <a:lnTo>
                    <a:pt x="66" y="92"/>
                  </a:lnTo>
                  <a:lnTo>
                    <a:pt x="66"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grpSp>
        <p:nvGrpSpPr>
          <p:cNvPr id="105" name="Group 104"/>
          <p:cNvGrpSpPr>
            <a:grpSpLocks noChangeAspect="1"/>
          </p:cNvGrpSpPr>
          <p:nvPr/>
        </p:nvGrpSpPr>
        <p:grpSpPr>
          <a:xfrm>
            <a:off x="2719578" y="3208875"/>
            <a:ext cx="304299" cy="341581"/>
            <a:chOff x="3665538" y="5457825"/>
            <a:chExt cx="479425" cy="538163"/>
          </a:xfrm>
          <a:solidFill>
            <a:srgbClr val="FFFFFF"/>
          </a:solidFill>
        </p:grpSpPr>
        <p:sp>
          <p:nvSpPr>
            <p:cNvPr id="106" name="Freeform 184"/>
            <p:cNvSpPr>
              <a:spLocks/>
            </p:cNvSpPr>
            <p:nvPr/>
          </p:nvSpPr>
          <p:spPr bwMode="auto">
            <a:xfrm>
              <a:off x="3665538" y="5534025"/>
              <a:ext cx="385763" cy="461963"/>
            </a:xfrm>
            <a:custGeom>
              <a:avLst/>
              <a:gdLst>
                <a:gd name="T0" fmla="*/ 433 w 486"/>
                <a:gd name="T1" fmla="*/ 341 h 583"/>
                <a:gd name="T2" fmla="*/ 421 w 486"/>
                <a:gd name="T3" fmla="*/ 352 h 583"/>
                <a:gd name="T4" fmla="*/ 65 w 486"/>
                <a:gd name="T5" fmla="*/ 518 h 583"/>
                <a:gd name="T6" fmla="*/ 65 w 486"/>
                <a:gd name="T7" fmla="*/ 232 h 583"/>
                <a:gd name="T8" fmla="*/ 71 w 486"/>
                <a:gd name="T9" fmla="*/ 212 h 583"/>
                <a:gd name="T10" fmla="*/ 81 w 486"/>
                <a:gd name="T11" fmla="*/ 201 h 583"/>
                <a:gd name="T12" fmla="*/ 93 w 486"/>
                <a:gd name="T13" fmla="*/ 197 h 583"/>
                <a:gd name="T14" fmla="*/ 102 w 486"/>
                <a:gd name="T15" fmla="*/ 196 h 583"/>
                <a:gd name="T16" fmla="*/ 188 w 486"/>
                <a:gd name="T17" fmla="*/ 196 h 583"/>
                <a:gd name="T18" fmla="*/ 193 w 486"/>
                <a:gd name="T19" fmla="*/ 194 h 583"/>
                <a:gd name="T20" fmla="*/ 196 w 486"/>
                <a:gd name="T21" fmla="*/ 189 h 583"/>
                <a:gd name="T22" fmla="*/ 196 w 486"/>
                <a:gd name="T23" fmla="*/ 103 h 583"/>
                <a:gd name="T24" fmla="*/ 196 w 486"/>
                <a:gd name="T25" fmla="*/ 95 h 583"/>
                <a:gd name="T26" fmla="*/ 200 w 486"/>
                <a:gd name="T27" fmla="*/ 81 h 583"/>
                <a:gd name="T28" fmla="*/ 212 w 486"/>
                <a:gd name="T29" fmla="*/ 70 h 583"/>
                <a:gd name="T30" fmla="*/ 234 w 486"/>
                <a:gd name="T31" fmla="*/ 65 h 583"/>
                <a:gd name="T32" fmla="*/ 356 w 486"/>
                <a:gd name="T33" fmla="*/ 0 h 583"/>
                <a:gd name="T34" fmla="*/ 208 w 486"/>
                <a:gd name="T35" fmla="*/ 0 h 583"/>
                <a:gd name="T36" fmla="*/ 191 w 486"/>
                <a:gd name="T37" fmla="*/ 3 h 583"/>
                <a:gd name="T38" fmla="*/ 155 w 486"/>
                <a:gd name="T39" fmla="*/ 17 h 583"/>
                <a:gd name="T40" fmla="*/ 142 w 486"/>
                <a:gd name="T41" fmla="*/ 27 h 583"/>
                <a:gd name="T42" fmla="*/ 27 w 486"/>
                <a:gd name="T43" fmla="*/ 143 h 583"/>
                <a:gd name="T44" fmla="*/ 17 w 486"/>
                <a:gd name="T45" fmla="*/ 157 h 583"/>
                <a:gd name="T46" fmla="*/ 2 w 486"/>
                <a:gd name="T47" fmla="*/ 190 h 583"/>
                <a:gd name="T48" fmla="*/ 0 w 486"/>
                <a:gd name="T49" fmla="*/ 208 h 583"/>
                <a:gd name="T50" fmla="*/ 0 w 486"/>
                <a:gd name="T51" fmla="*/ 561 h 583"/>
                <a:gd name="T52" fmla="*/ 2 w 486"/>
                <a:gd name="T53" fmla="*/ 569 h 583"/>
                <a:gd name="T54" fmla="*/ 14 w 486"/>
                <a:gd name="T55" fmla="*/ 581 h 583"/>
                <a:gd name="T56" fmla="*/ 22 w 486"/>
                <a:gd name="T57" fmla="*/ 583 h 583"/>
                <a:gd name="T58" fmla="*/ 464 w 486"/>
                <a:gd name="T59" fmla="*/ 583 h 583"/>
                <a:gd name="T60" fmla="*/ 472 w 486"/>
                <a:gd name="T61" fmla="*/ 581 h 583"/>
                <a:gd name="T62" fmla="*/ 484 w 486"/>
                <a:gd name="T63" fmla="*/ 569 h 583"/>
                <a:gd name="T64" fmla="*/ 486 w 486"/>
                <a:gd name="T65" fmla="*/ 561 h 583"/>
                <a:gd name="T66" fmla="*/ 466 w 486"/>
                <a:gd name="T67" fmla="*/ 304 h 583"/>
                <a:gd name="T68" fmla="*/ 452 w 486"/>
                <a:gd name="T69" fmla="*/ 321 h 583"/>
                <a:gd name="T70" fmla="*/ 433 w 486"/>
                <a:gd name="T71" fmla="*/ 34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6" h="583">
                  <a:moveTo>
                    <a:pt x="433" y="341"/>
                  </a:moveTo>
                  <a:lnTo>
                    <a:pt x="433" y="341"/>
                  </a:lnTo>
                  <a:lnTo>
                    <a:pt x="433" y="341"/>
                  </a:lnTo>
                  <a:lnTo>
                    <a:pt x="421" y="352"/>
                  </a:lnTo>
                  <a:lnTo>
                    <a:pt x="421" y="518"/>
                  </a:lnTo>
                  <a:lnTo>
                    <a:pt x="65" y="518"/>
                  </a:lnTo>
                  <a:lnTo>
                    <a:pt x="65" y="232"/>
                  </a:lnTo>
                  <a:lnTo>
                    <a:pt x="65" y="232"/>
                  </a:lnTo>
                  <a:lnTo>
                    <a:pt x="66" y="221"/>
                  </a:lnTo>
                  <a:lnTo>
                    <a:pt x="71" y="212"/>
                  </a:lnTo>
                  <a:lnTo>
                    <a:pt x="75" y="205"/>
                  </a:lnTo>
                  <a:lnTo>
                    <a:pt x="81" y="201"/>
                  </a:lnTo>
                  <a:lnTo>
                    <a:pt x="88" y="199"/>
                  </a:lnTo>
                  <a:lnTo>
                    <a:pt x="93" y="197"/>
                  </a:lnTo>
                  <a:lnTo>
                    <a:pt x="102" y="196"/>
                  </a:lnTo>
                  <a:lnTo>
                    <a:pt x="102" y="196"/>
                  </a:lnTo>
                  <a:lnTo>
                    <a:pt x="188" y="196"/>
                  </a:lnTo>
                  <a:lnTo>
                    <a:pt x="188" y="196"/>
                  </a:lnTo>
                  <a:lnTo>
                    <a:pt x="191" y="196"/>
                  </a:lnTo>
                  <a:lnTo>
                    <a:pt x="193" y="194"/>
                  </a:lnTo>
                  <a:lnTo>
                    <a:pt x="195" y="192"/>
                  </a:lnTo>
                  <a:lnTo>
                    <a:pt x="196" y="189"/>
                  </a:lnTo>
                  <a:lnTo>
                    <a:pt x="196" y="189"/>
                  </a:lnTo>
                  <a:lnTo>
                    <a:pt x="196" y="103"/>
                  </a:lnTo>
                  <a:lnTo>
                    <a:pt x="196" y="103"/>
                  </a:lnTo>
                  <a:lnTo>
                    <a:pt x="196" y="95"/>
                  </a:lnTo>
                  <a:lnTo>
                    <a:pt x="197" y="88"/>
                  </a:lnTo>
                  <a:lnTo>
                    <a:pt x="200" y="81"/>
                  </a:lnTo>
                  <a:lnTo>
                    <a:pt x="205" y="74"/>
                  </a:lnTo>
                  <a:lnTo>
                    <a:pt x="212" y="70"/>
                  </a:lnTo>
                  <a:lnTo>
                    <a:pt x="220" y="66"/>
                  </a:lnTo>
                  <a:lnTo>
                    <a:pt x="234" y="65"/>
                  </a:lnTo>
                  <a:lnTo>
                    <a:pt x="308" y="65"/>
                  </a:lnTo>
                  <a:lnTo>
                    <a:pt x="356" y="0"/>
                  </a:lnTo>
                  <a:lnTo>
                    <a:pt x="208" y="0"/>
                  </a:lnTo>
                  <a:lnTo>
                    <a:pt x="208" y="0"/>
                  </a:lnTo>
                  <a:lnTo>
                    <a:pt x="200" y="0"/>
                  </a:lnTo>
                  <a:lnTo>
                    <a:pt x="191" y="3"/>
                  </a:lnTo>
                  <a:lnTo>
                    <a:pt x="173" y="8"/>
                  </a:lnTo>
                  <a:lnTo>
                    <a:pt x="155" y="17"/>
                  </a:lnTo>
                  <a:lnTo>
                    <a:pt x="149" y="22"/>
                  </a:lnTo>
                  <a:lnTo>
                    <a:pt x="142" y="27"/>
                  </a:lnTo>
                  <a:lnTo>
                    <a:pt x="27" y="143"/>
                  </a:lnTo>
                  <a:lnTo>
                    <a:pt x="27" y="143"/>
                  </a:lnTo>
                  <a:lnTo>
                    <a:pt x="22" y="149"/>
                  </a:lnTo>
                  <a:lnTo>
                    <a:pt x="17" y="157"/>
                  </a:lnTo>
                  <a:lnTo>
                    <a:pt x="8" y="173"/>
                  </a:lnTo>
                  <a:lnTo>
                    <a:pt x="2" y="190"/>
                  </a:lnTo>
                  <a:lnTo>
                    <a:pt x="0" y="200"/>
                  </a:lnTo>
                  <a:lnTo>
                    <a:pt x="0" y="208"/>
                  </a:lnTo>
                  <a:lnTo>
                    <a:pt x="0" y="561"/>
                  </a:lnTo>
                  <a:lnTo>
                    <a:pt x="0" y="561"/>
                  </a:lnTo>
                  <a:lnTo>
                    <a:pt x="0" y="565"/>
                  </a:lnTo>
                  <a:lnTo>
                    <a:pt x="2" y="569"/>
                  </a:lnTo>
                  <a:lnTo>
                    <a:pt x="7" y="576"/>
                  </a:lnTo>
                  <a:lnTo>
                    <a:pt x="14" y="581"/>
                  </a:lnTo>
                  <a:lnTo>
                    <a:pt x="18" y="583"/>
                  </a:lnTo>
                  <a:lnTo>
                    <a:pt x="22" y="583"/>
                  </a:lnTo>
                  <a:lnTo>
                    <a:pt x="464" y="583"/>
                  </a:lnTo>
                  <a:lnTo>
                    <a:pt x="464" y="583"/>
                  </a:lnTo>
                  <a:lnTo>
                    <a:pt x="468" y="583"/>
                  </a:lnTo>
                  <a:lnTo>
                    <a:pt x="472" y="581"/>
                  </a:lnTo>
                  <a:lnTo>
                    <a:pt x="479" y="576"/>
                  </a:lnTo>
                  <a:lnTo>
                    <a:pt x="484" y="569"/>
                  </a:lnTo>
                  <a:lnTo>
                    <a:pt x="486" y="565"/>
                  </a:lnTo>
                  <a:lnTo>
                    <a:pt x="486" y="561"/>
                  </a:lnTo>
                  <a:lnTo>
                    <a:pt x="486" y="277"/>
                  </a:lnTo>
                  <a:lnTo>
                    <a:pt x="466" y="304"/>
                  </a:lnTo>
                  <a:lnTo>
                    <a:pt x="466" y="304"/>
                  </a:lnTo>
                  <a:lnTo>
                    <a:pt x="452" y="321"/>
                  </a:lnTo>
                  <a:lnTo>
                    <a:pt x="443" y="332"/>
                  </a:lnTo>
                  <a:lnTo>
                    <a:pt x="433" y="341"/>
                  </a:lnTo>
                  <a:lnTo>
                    <a:pt x="433" y="3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7" name="Freeform 185"/>
            <p:cNvSpPr>
              <a:spLocks/>
            </p:cNvSpPr>
            <p:nvPr/>
          </p:nvSpPr>
          <p:spPr bwMode="auto">
            <a:xfrm>
              <a:off x="3859213" y="5827713"/>
              <a:ext cx="34925" cy="38100"/>
            </a:xfrm>
            <a:custGeom>
              <a:avLst/>
              <a:gdLst>
                <a:gd name="T0" fmla="*/ 15 w 45"/>
                <a:gd name="T1" fmla="*/ 8 h 48"/>
                <a:gd name="T2" fmla="*/ 15 w 45"/>
                <a:gd name="T3" fmla="*/ 8 h 48"/>
                <a:gd name="T4" fmla="*/ 4 w 45"/>
                <a:gd name="T5" fmla="*/ 0 h 48"/>
                <a:gd name="T6" fmla="*/ 0 w 45"/>
                <a:gd name="T7" fmla="*/ 33 h 48"/>
                <a:gd name="T8" fmla="*/ 0 w 45"/>
                <a:gd name="T9" fmla="*/ 33 h 48"/>
                <a:gd name="T10" fmla="*/ 0 w 45"/>
                <a:gd name="T11" fmla="*/ 40 h 48"/>
                <a:gd name="T12" fmla="*/ 2 w 45"/>
                <a:gd name="T13" fmla="*/ 44 h 48"/>
                <a:gd name="T14" fmla="*/ 3 w 45"/>
                <a:gd name="T15" fmla="*/ 47 h 48"/>
                <a:gd name="T16" fmla="*/ 7 w 45"/>
                <a:gd name="T17" fmla="*/ 48 h 48"/>
                <a:gd name="T18" fmla="*/ 7 w 45"/>
                <a:gd name="T19" fmla="*/ 48 h 48"/>
                <a:gd name="T20" fmla="*/ 13 w 45"/>
                <a:gd name="T21" fmla="*/ 47 h 48"/>
                <a:gd name="T22" fmla="*/ 18 w 45"/>
                <a:gd name="T23" fmla="*/ 44 h 48"/>
                <a:gd name="T24" fmla="*/ 45 w 45"/>
                <a:gd name="T25" fmla="*/ 24 h 48"/>
                <a:gd name="T26" fmla="*/ 45 w 45"/>
                <a:gd name="T27" fmla="*/ 24 h 48"/>
                <a:gd name="T28" fmla="*/ 30 w 45"/>
                <a:gd name="T29" fmla="*/ 17 h 48"/>
                <a:gd name="T30" fmla="*/ 15 w 45"/>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8">
                  <a:moveTo>
                    <a:pt x="15" y="8"/>
                  </a:moveTo>
                  <a:lnTo>
                    <a:pt x="15" y="8"/>
                  </a:lnTo>
                  <a:lnTo>
                    <a:pt x="4" y="0"/>
                  </a:lnTo>
                  <a:lnTo>
                    <a:pt x="0" y="33"/>
                  </a:lnTo>
                  <a:lnTo>
                    <a:pt x="0" y="33"/>
                  </a:lnTo>
                  <a:lnTo>
                    <a:pt x="0" y="40"/>
                  </a:lnTo>
                  <a:lnTo>
                    <a:pt x="2" y="44"/>
                  </a:lnTo>
                  <a:lnTo>
                    <a:pt x="3" y="47"/>
                  </a:lnTo>
                  <a:lnTo>
                    <a:pt x="7" y="48"/>
                  </a:lnTo>
                  <a:lnTo>
                    <a:pt x="7" y="48"/>
                  </a:lnTo>
                  <a:lnTo>
                    <a:pt x="13" y="47"/>
                  </a:lnTo>
                  <a:lnTo>
                    <a:pt x="18" y="44"/>
                  </a:lnTo>
                  <a:lnTo>
                    <a:pt x="45" y="24"/>
                  </a:lnTo>
                  <a:lnTo>
                    <a:pt x="45" y="24"/>
                  </a:lnTo>
                  <a:lnTo>
                    <a:pt x="30" y="17"/>
                  </a:lnTo>
                  <a:lnTo>
                    <a:pt x="1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8" name="Freeform 186"/>
            <p:cNvSpPr>
              <a:spLocks/>
            </p:cNvSpPr>
            <p:nvPr/>
          </p:nvSpPr>
          <p:spPr bwMode="auto">
            <a:xfrm>
              <a:off x="3859213" y="5683250"/>
              <a:ext cx="153988" cy="141288"/>
            </a:xfrm>
            <a:custGeom>
              <a:avLst/>
              <a:gdLst>
                <a:gd name="T0" fmla="*/ 84 w 196"/>
                <a:gd name="T1" fmla="*/ 178 h 178"/>
                <a:gd name="T2" fmla="*/ 84 w 196"/>
                <a:gd name="T3" fmla="*/ 178 h 178"/>
                <a:gd name="T4" fmla="*/ 94 w 196"/>
                <a:gd name="T5" fmla="*/ 176 h 178"/>
                <a:gd name="T6" fmla="*/ 105 w 196"/>
                <a:gd name="T7" fmla="*/ 175 h 178"/>
                <a:gd name="T8" fmla="*/ 105 w 196"/>
                <a:gd name="T9" fmla="*/ 175 h 178"/>
                <a:gd name="T10" fmla="*/ 112 w 196"/>
                <a:gd name="T11" fmla="*/ 172 h 178"/>
                <a:gd name="T12" fmla="*/ 120 w 196"/>
                <a:gd name="T13" fmla="*/ 168 h 178"/>
                <a:gd name="T14" fmla="*/ 127 w 196"/>
                <a:gd name="T15" fmla="*/ 164 h 178"/>
                <a:gd name="T16" fmla="*/ 132 w 196"/>
                <a:gd name="T17" fmla="*/ 159 h 178"/>
                <a:gd name="T18" fmla="*/ 167 w 196"/>
                <a:gd name="T19" fmla="*/ 128 h 178"/>
                <a:gd name="T20" fmla="*/ 167 w 196"/>
                <a:gd name="T21" fmla="*/ 128 h 178"/>
                <a:gd name="T22" fmla="*/ 178 w 196"/>
                <a:gd name="T23" fmla="*/ 116 h 178"/>
                <a:gd name="T24" fmla="*/ 178 w 196"/>
                <a:gd name="T25" fmla="*/ 116 h 178"/>
                <a:gd name="T26" fmla="*/ 194 w 196"/>
                <a:gd name="T27" fmla="*/ 95 h 178"/>
                <a:gd name="T28" fmla="*/ 194 w 196"/>
                <a:gd name="T29" fmla="*/ 95 h 178"/>
                <a:gd name="T30" fmla="*/ 196 w 196"/>
                <a:gd name="T31" fmla="*/ 94 h 178"/>
                <a:gd name="T32" fmla="*/ 196 w 196"/>
                <a:gd name="T33" fmla="*/ 94 h 178"/>
                <a:gd name="T34" fmla="*/ 181 w 196"/>
                <a:gd name="T35" fmla="*/ 94 h 178"/>
                <a:gd name="T36" fmla="*/ 181 w 196"/>
                <a:gd name="T37" fmla="*/ 94 h 178"/>
                <a:gd name="T38" fmla="*/ 178 w 196"/>
                <a:gd name="T39" fmla="*/ 94 h 178"/>
                <a:gd name="T40" fmla="*/ 178 w 196"/>
                <a:gd name="T41" fmla="*/ 94 h 178"/>
                <a:gd name="T42" fmla="*/ 178 w 196"/>
                <a:gd name="T43" fmla="*/ 94 h 178"/>
                <a:gd name="T44" fmla="*/ 159 w 196"/>
                <a:gd name="T45" fmla="*/ 90 h 178"/>
                <a:gd name="T46" fmla="*/ 140 w 196"/>
                <a:gd name="T47" fmla="*/ 83 h 178"/>
                <a:gd name="T48" fmla="*/ 120 w 196"/>
                <a:gd name="T49" fmla="*/ 75 h 178"/>
                <a:gd name="T50" fmla="*/ 100 w 196"/>
                <a:gd name="T51" fmla="*/ 64 h 178"/>
                <a:gd name="T52" fmla="*/ 96 w 196"/>
                <a:gd name="T53" fmla="*/ 62 h 178"/>
                <a:gd name="T54" fmla="*/ 96 w 196"/>
                <a:gd name="T55" fmla="*/ 62 h 178"/>
                <a:gd name="T56" fmla="*/ 96 w 196"/>
                <a:gd name="T57" fmla="*/ 62 h 178"/>
                <a:gd name="T58" fmla="*/ 77 w 196"/>
                <a:gd name="T59" fmla="*/ 50 h 178"/>
                <a:gd name="T60" fmla="*/ 59 w 196"/>
                <a:gd name="T61" fmla="*/ 36 h 178"/>
                <a:gd name="T62" fmla="*/ 45 w 196"/>
                <a:gd name="T63" fmla="*/ 21 h 178"/>
                <a:gd name="T64" fmla="*/ 32 w 196"/>
                <a:gd name="T65" fmla="*/ 6 h 178"/>
                <a:gd name="T66" fmla="*/ 32 w 196"/>
                <a:gd name="T67" fmla="*/ 6 h 178"/>
                <a:gd name="T68" fmla="*/ 27 w 196"/>
                <a:gd name="T69" fmla="*/ 0 h 178"/>
                <a:gd name="T70" fmla="*/ 27 w 196"/>
                <a:gd name="T71" fmla="*/ 0 h 178"/>
                <a:gd name="T72" fmla="*/ 19 w 196"/>
                <a:gd name="T73" fmla="*/ 19 h 178"/>
                <a:gd name="T74" fmla="*/ 14 w 196"/>
                <a:gd name="T75" fmla="*/ 38 h 178"/>
                <a:gd name="T76" fmla="*/ 1 w 196"/>
                <a:gd name="T77" fmla="*/ 82 h 178"/>
                <a:gd name="T78" fmla="*/ 1 w 196"/>
                <a:gd name="T79" fmla="*/ 82 h 178"/>
                <a:gd name="T80" fmla="*/ 0 w 196"/>
                <a:gd name="T81" fmla="*/ 90 h 178"/>
                <a:gd name="T82" fmla="*/ 0 w 196"/>
                <a:gd name="T83" fmla="*/ 98 h 178"/>
                <a:gd name="T84" fmla="*/ 0 w 196"/>
                <a:gd name="T85" fmla="*/ 108 h 178"/>
                <a:gd name="T86" fmla="*/ 3 w 196"/>
                <a:gd name="T87" fmla="*/ 116 h 178"/>
                <a:gd name="T88" fmla="*/ 3 w 196"/>
                <a:gd name="T89" fmla="*/ 116 h 178"/>
                <a:gd name="T90" fmla="*/ 7 w 196"/>
                <a:gd name="T91" fmla="*/ 129 h 178"/>
                <a:gd name="T92" fmla="*/ 14 w 196"/>
                <a:gd name="T93" fmla="*/ 141 h 178"/>
                <a:gd name="T94" fmla="*/ 23 w 196"/>
                <a:gd name="T95" fmla="*/ 151 h 178"/>
                <a:gd name="T96" fmla="*/ 34 w 196"/>
                <a:gd name="T97" fmla="*/ 159 h 178"/>
                <a:gd name="T98" fmla="*/ 49 w 196"/>
                <a:gd name="T99" fmla="*/ 168 h 178"/>
                <a:gd name="T100" fmla="*/ 49 w 196"/>
                <a:gd name="T101" fmla="*/ 168 h 178"/>
                <a:gd name="T102" fmla="*/ 57 w 196"/>
                <a:gd name="T103" fmla="*/ 172 h 178"/>
                <a:gd name="T104" fmla="*/ 66 w 196"/>
                <a:gd name="T105" fmla="*/ 175 h 178"/>
                <a:gd name="T106" fmla="*/ 74 w 196"/>
                <a:gd name="T107" fmla="*/ 176 h 178"/>
                <a:gd name="T108" fmla="*/ 84 w 196"/>
                <a:gd name="T109" fmla="*/ 178 h 178"/>
                <a:gd name="T110" fmla="*/ 84 w 196"/>
                <a:gd name="T111"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178">
                  <a:moveTo>
                    <a:pt x="84" y="178"/>
                  </a:moveTo>
                  <a:lnTo>
                    <a:pt x="84" y="178"/>
                  </a:lnTo>
                  <a:lnTo>
                    <a:pt x="94" y="176"/>
                  </a:lnTo>
                  <a:lnTo>
                    <a:pt x="105" y="175"/>
                  </a:lnTo>
                  <a:lnTo>
                    <a:pt x="105" y="175"/>
                  </a:lnTo>
                  <a:lnTo>
                    <a:pt x="112" y="172"/>
                  </a:lnTo>
                  <a:lnTo>
                    <a:pt x="120" y="168"/>
                  </a:lnTo>
                  <a:lnTo>
                    <a:pt x="127" y="164"/>
                  </a:lnTo>
                  <a:lnTo>
                    <a:pt x="132" y="159"/>
                  </a:lnTo>
                  <a:lnTo>
                    <a:pt x="167" y="128"/>
                  </a:lnTo>
                  <a:lnTo>
                    <a:pt x="167" y="128"/>
                  </a:lnTo>
                  <a:lnTo>
                    <a:pt x="178" y="116"/>
                  </a:lnTo>
                  <a:lnTo>
                    <a:pt x="178" y="116"/>
                  </a:lnTo>
                  <a:lnTo>
                    <a:pt x="194" y="95"/>
                  </a:lnTo>
                  <a:lnTo>
                    <a:pt x="194" y="95"/>
                  </a:lnTo>
                  <a:lnTo>
                    <a:pt x="196" y="94"/>
                  </a:lnTo>
                  <a:lnTo>
                    <a:pt x="196" y="94"/>
                  </a:lnTo>
                  <a:lnTo>
                    <a:pt x="181" y="94"/>
                  </a:lnTo>
                  <a:lnTo>
                    <a:pt x="181" y="94"/>
                  </a:lnTo>
                  <a:lnTo>
                    <a:pt x="178" y="94"/>
                  </a:lnTo>
                  <a:lnTo>
                    <a:pt x="178" y="94"/>
                  </a:lnTo>
                  <a:lnTo>
                    <a:pt x="178" y="94"/>
                  </a:lnTo>
                  <a:lnTo>
                    <a:pt x="159" y="90"/>
                  </a:lnTo>
                  <a:lnTo>
                    <a:pt x="140" y="83"/>
                  </a:lnTo>
                  <a:lnTo>
                    <a:pt x="120" y="75"/>
                  </a:lnTo>
                  <a:lnTo>
                    <a:pt x="100" y="64"/>
                  </a:lnTo>
                  <a:lnTo>
                    <a:pt x="96" y="62"/>
                  </a:lnTo>
                  <a:lnTo>
                    <a:pt x="96" y="62"/>
                  </a:lnTo>
                  <a:lnTo>
                    <a:pt x="96" y="62"/>
                  </a:lnTo>
                  <a:lnTo>
                    <a:pt x="77" y="50"/>
                  </a:lnTo>
                  <a:lnTo>
                    <a:pt x="59" y="36"/>
                  </a:lnTo>
                  <a:lnTo>
                    <a:pt x="45" y="21"/>
                  </a:lnTo>
                  <a:lnTo>
                    <a:pt x="32" y="6"/>
                  </a:lnTo>
                  <a:lnTo>
                    <a:pt x="32" y="6"/>
                  </a:lnTo>
                  <a:lnTo>
                    <a:pt x="27" y="0"/>
                  </a:lnTo>
                  <a:lnTo>
                    <a:pt x="27" y="0"/>
                  </a:lnTo>
                  <a:lnTo>
                    <a:pt x="19" y="19"/>
                  </a:lnTo>
                  <a:lnTo>
                    <a:pt x="14" y="38"/>
                  </a:lnTo>
                  <a:lnTo>
                    <a:pt x="1" y="82"/>
                  </a:lnTo>
                  <a:lnTo>
                    <a:pt x="1" y="82"/>
                  </a:lnTo>
                  <a:lnTo>
                    <a:pt x="0" y="90"/>
                  </a:lnTo>
                  <a:lnTo>
                    <a:pt x="0" y="98"/>
                  </a:lnTo>
                  <a:lnTo>
                    <a:pt x="0" y="108"/>
                  </a:lnTo>
                  <a:lnTo>
                    <a:pt x="3" y="116"/>
                  </a:lnTo>
                  <a:lnTo>
                    <a:pt x="3" y="116"/>
                  </a:lnTo>
                  <a:lnTo>
                    <a:pt x="7" y="129"/>
                  </a:lnTo>
                  <a:lnTo>
                    <a:pt x="14" y="141"/>
                  </a:lnTo>
                  <a:lnTo>
                    <a:pt x="23" y="151"/>
                  </a:lnTo>
                  <a:lnTo>
                    <a:pt x="34" y="159"/>
                  </a:lnTo>
                  <a:lnTo>
                    <a:pt x="49" y="168"/>
                  </a:lnTo>
                  <a:lnTo>
                    <a:pt x="49" y="168"/>
                  </a:lnTo>
                  <a:lnTo>
                    <a:pt x="57" y="172"/>
                  </a:lnTo>
                  <a:lnTo>
                    <a:pt x="66" y="175"/>
                  </a:lnTo>
                  <a:lnTo>
                    <a:pt x="74" y="176"/>
                  </a:lnTo>
                  <a:lnTo>
                    <a:pt x="84" y="178"/>
                  </a:lnTo>
                  <a:lnTo>
                    <a:pt x="8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109" name="Freeform 187"/>
            <p:cNvSpPr>
              <a:spLocks/>
            </p:cNvSpPr>
            <p:nvPr/>
          </p:nvSpPr>
          <p:spPr bwMode="auto">
            <a:xfrm>
              <a:off x="3897313" y="5457825"/>
              <a:ext cx="247650" cy="273050"/>
            </a:xfrm>
            <a:custGeom>
              <a:avLst/>
              <a:gdLst>
                <a:gd name="T0" fmla="*/ 251 w 311"/>
                <a:gd name="T1" fmla="*/ 57 h 345"/>
                <a:gd name="T2" fmla="*/ 260 w 311"/>
                <a:gd name="T3" fmla="*/ 42 h 345"/>
                <a:gd name="T4" fmla="*/ 263 w 311"/>
                <a:gd name="T5" fmla="*/ 31 h 345"/>
                <a:gd name="T6" fmla="*/ 263 w 311"/>
                <a:gd name="T7" fmla="*/ 20 h 345"/>
                <a:gd name="T8" fmla="*/ 258 w 311"/>
                <a:gd name="T9" fmla="*/ 11 h 345"/>
                <a:gd name="T10" fmla="*/ 249 w 311"/>
                <a:gd name="T11" fmla="*/ 4 h 345"/>
                <a:gd name="T12" fmla="*/ 243 w 311"/>
                <a:gd name="T13" fmla="*/ 2 h 345"/>
                <a:gd name="T14" fmla="*/ 236 w 311"/>
                <a:gd name="T15" fmla="*/ 0 h 345"/>
                <a:gd name="T16" fmla="*/ 222 w 311"/>
                <a:gd name="T17" fmla="*/ 4 h 345"/>
                <a:gd name="T18" fmla="*/ 212 w 311"/>
                <a:gd name="T19" fmla="*/ 14 h 345"/>
                <a:gd name="T20" fmla="*/ 202 w 311"/>
                <a:gd name="T21" fmla="*/ 30 h 345"/>
                <a:gd name="T22" fmla="*/ 191 w 311"/>
                <a:gd name="T23" fmla="*/ 30 h 345"/>
                <a:gd name="T24" fmla="*/ 164 w 311"/>
                <a:gd name="T25" fmla="*/ 35 h 345"/>
                <a:gd name="T26" fmla="*/ 148 w 311"/>
                <a:gd name="T27" fmla="*/ 47 h 345"/>
                <a:gd name="T28" fmla="*/ 108 w 311"/>
                <a:gd name="T29" fmla="*/ 97 h 345"/>
                <a:gd name="T30" fmla="*/ 12 w 311"/>
                <a:gd name="T31" fmla="*/ 223 h 345"/>
                <a:gd name="T32" fmla="*/ 0 w 311"/>
                <a:gd name="T33" fmla="*/ 240 h 345"/>
                <a:gd name="T34" fmla="*/ 0 w 311"/>
                <a:gd name="T35" fmla="*/ 246 h 345"/>
                <a:gd name="T36" fmla="*/ 0 w 311"/>
                <a:gd name="T37" fmla="*/ 251 h 345"/>
                <a:gd name="T38" fmla="*/ 5 w 311"/>
                <a:gd name="T39" fmla="*/ 263 h 345"/>
                <a:gd name="T40" fmla="*/ 11 w 311"/>
                <a:gd name="T41" fmla="*/ 271 h 345"/>
                <a:gd name="T42" fmla="*/ 35 w 311"/>
                <a:gd name="T43" fmla="*/ 297 h 345"/>
                <a:gd name="T44" fmla="*/ 67 w 311"/>
                <a:gd name="T45" fmla="*/ 320 h 345"/>
                <a:gd name="T46" fmla="*/ 67 w 311"/>
                <a:gd name="T47" fmla="*/ 320 h 345"/>
                <a:gd name="T48" fmla="*/ 98 w 311"/>
                <a:gd name="T49" fmla="*/ 335 h 345"/>
                <a:gd name="T50" fmla="*/ 128 w 311"/>
                <a:gd name="T51" fmla="*/ 343 h 345"/>
                <a:gd name="T52" fmla="*/ 139 w 311"/>
                <a:gd name="T53" fmla="*/ 344 h 345"/>
                <a:gd name="T54" fmla="*/ 147 w 311"/>
                <a:gd name="T55" fmla="*/ 345 h 345"/>
                <a:gd name="T56" fmla="*/ 156 w 311"/>
                <a:gd name="T57" fmla="*/ 344 h 345"/>
                <a:gd name="T58" fmla="*/ 164 w 311"/>
                <a:gd name="T59" fmla="*/ 343 h 345"/>
                <a:gd name="T60" fmla="*/ 170 w 311"/>
                <a:gd name="T61" fmla="*/ 339 h 345"/>
                <a:gd name="T62" fmla="*/ 193 w 311"/>
                <a:gd name="T63" fmla="*/ 286 h 345"/>
                <a:gd name="T64" fmla="*/ 262 w 311"/>
                <a:gd name="T65" fmla="*/ 120 h 345"/>
                <a:gd name="T66" fmla="*/ 266 w 311"/>
                <a:gd name="T67" fmla="*/ 97 h 345"/>
                <a:gd name="T68" fmla="*/ 271 w 311"/>
                <a:gd name="T69" fmla="*/ 100 h 345"/>
                <a:gd name="T70" fmla="*/ 278 w 311"/>
                <a:gd name="T71" fmla="*/ 107 h 345"/>
                <a:gd name="T72" fmla="*/ 283 w 311"/>
                <a:gd name="T73" fmla="*/ 116 h 345"/>
                <a:gd name="T74" fmla="*/ 284 w 311"/>
                <a:gd name="T75" fmla="*/ 127 h 345"/>
                <a:gd name="T76" fmla="*/ 282 w 311"/>
                <a:gd name="T77" fmla="*/ 138 h 345"/>
                <a:gd name="T78" fmla="*/ 244 w 311"/>
                <a:gd name="T79" fmla="*/ 231 h 345"/>
                <a:gd name="T80" fmla="*/ 239 w 311"/>
                <a:gd name="T81" fmla="*/ 231 h 345"/>
                <a:gd name="T82" fmla="*/ 227 w 311"/>
                <a:gd name="T83" fmla="*/ 234 h 345"/>
                <a:gd name="T84" fmla="*/ 217 w 311"/>
                <a:gd name="T85" fmla="*/ 244 h 345"/>
                <a:gd name="T86" fmla="*/ 209 w 311"/>
                <a:gd name="T87" fmla="*/ 265 h 345"/>
                <a:gd name="T88" fmla="*/ 206 w 311"/>
                <a:gd name="T89" fmla="*/ 274 h 345"/>
                <a:gd name="T90" fmla="*/ 209 w 311"/>
                <a:gd name="T91" fmla="*/ 283 h 345"/>
                <a:gd name="T92" fmla="*/ 213 w 311"/>
                <a:gd name="T93" fmla="*/ 290 h 345"/>
                <a:gd name="T94" fmla="*/ 221 w 311"/>
                <a:gd name="T95" fmla="*/ 296 h 345"/>
                <a:gd name="T96" fmla="*/ 225 w 311"/>
                <a:gd name="T97" fmla="*/ 297 h 345"/>
                <a:gd name="T98" fmla="*/ 231 w 311"/>
                <a:gd name="T99" fmla="*/ 298 h 345"/>
                <a:gd name="T100" fmla="*/ 240 w 311"/>
                <a:gd name="T101" fmla="*/ 296 h 345"/>
                <a:gd name="T102" fmla="*/ 249 w 311"/>
                <a:gd name="T103" fmla="*/ 287 h 345"/>
                <a:gd name="T104" fmla="*/ 252 w 311"/>
                <a:gd name="T105" fmla="*/ 283 h 345"/>
                <a:gd name="T106" fmla="*/ 307 w 311"/>
                <a:gd name="T107" fmla="*/ 147 h 345"/>
                <a:gd name="T108" fmla="*/ 311 w 311"/>
                <a:gd name="T109" fmla="*/ 127 h 345"/>
                <a:gd name="T110" fmla="*/ 309 w 311"/>
                <a:gd name="T111" fmla="*/ 107 h 345"/>
                <a:gd name="T112" fmla="*/ 299 w 311"/>
                <a:gd name="T113" fmla="*/ 89 h 345"/>
                <a:gd name="T114" fmla="*/ 284 w 311"/>
                <a:gd name="T115" fmla="*/ 7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345">
                  <a:moveTo>
                    <a:pt x="284" y="76"/>
                  </a:moveTo>
                  <a:lnTo>
                    <a:pt x="251" y="57"/>
                  </a:lnTo>
                  <a:lnTo>
                    <a:pt x="260" y="42"/>
                  </a:lnTo>
                  <a:lnTo>
                    <a:pt x="260" y="42"/>
                  </a:lnTo>
                  <a:lnTo>
                    <a:pt x="262" y="37"/>
                  </a:lnTo>
                  <a:lnTo>
                    <a:pt x="263" y="31"/>
                  </a:lnTo>
                  <a:lnTo>
                    <a:pt x="263" y="26"/>
                  </a:lnTo>
                  <a:lnTo>
                    <a:pt x="263" y="20"/>
                  </a:lnTo>
                  <a:lnTo>
                    <a:pt x="260" y="16"/>
                  </a:lnTo>
                  <a:lnTo>
                    <a:pt x="258" y="11"/>
                  </a:lnTo>
                  <a:lnTo>
                    <a:pt x="255" y="7"/>
                  </a:lnTo>
                  <a:lnTo>
                    <a:pt x="249" y="4"/>
                  </a:lnTo>
                  <a:lnTo>
                    <a:pt x="249" y="4"/>
                  </a:lnTo>
                  <a:lnTo>
                    <a:pt x="243" y="2"/>
                  </a:lnTo>
                  <a:lnTo>
                    <a:pt x="236" y="0"/>
                  </a:lnTo>
                  <a:lnTo>
                    <a:pt x="236" y="0"/>
                  </a:lnTo>
                  <a:lnTo>
                    <a:pt x="229" y="2"/>
                  </a:lnTo>
                  <a:lnTo>
                    <a:pt x="222" y="4"/>
                  </a:lnTo>
                  <a:lnTo>
                    <a:pt x="217" y="8"/>
                  </a:lnTo>
                  <a:lnTo>
                    <a:pt x="212" y="14"/>
                  </a:lnTo>
                  <a:lnTo>
                    <a:pt x="202" y="30"/>
                  </a:lnTo>
                  <a:lnTo>
                    <a:pt x="202" y="30"/>
                  </a:lnTo>
                  <a:lnTo>
                    <a:pt x="191" y="30"/>
                  </a:lnTo>
                  <a:lnTo>
                    <a:pt x="191" y="30"/>
                  </a:lnTo>
                  <a:lnTo>
                    <a:pt x="178" y="31"/>
                  </a:lnTo>
                  <a:lnTo>
                    <a:pt x="164" y="35"/>
                  </a:lnTo>
                  <a:lnTo>
                    <a:pt x="152" y="42"/>
                  </a:lnTo>
                  <a:lnTo>
                    <a:pt x="148" y="47"/>
                  </a:lnTo>
                  <a:lnTo>
                    <a:pt x="143" y="51"/>
                  </a:lnTo>
                  <a:lnTo>
                    <a:pt x="108" y="97"/>
                  </a:lnTo>
                  <a:lnTo>
                    <a:pt x="59" y="162"/>
                  </a:lnTo>
                  <a:lnTo>
                    <a:pt x="12" y="223"/>
                  </a:lnTo>
                  <a:lnTo>
                    <a:pt x="12" y="223"/>
                  </a:lnTo>
                  <a:lnTo>
                    <a:pt x="0" y="240"/>
                  </a:lnTo>
                  <a:lnTo>
                    <a:pt x="0" y="240"/>
                  </a:lnTo>
                  <a:lnTo>
                    <a:pt x="0" y="246"/>
                  </a:lnTo>
                  <a:lnTo>
                    <a:pt x="0" y="246"/>
                  </a:lnTo>
                  <a:lnTo>
                    <a:pt x="0" y="251"/>
                  </a:lnTo>
                  <a:lnTo>
                    <a:pt x="3" y="256"/>
                  </a:lnTo>
                  <a:lnTo>
                    <a:pt x="5" y="263"/>
                  </a:lnTo>
                  <a:lnTo>
                    <a:pt x="11" y="271"/>
                  </a:lnTo>
                  <a:lnTo>
                    <a:pt x="11" y="271"/>
                  </a:lnTo>
                  <a:lnTo>
                    <a:pt x="22" y="283"/>
                  </a:lnTo>
                  <a:lnTo>
                    <a:pt x="35" y="297"/>
                  </a:lnTo>
                  <a:lnTo>
                    <a:pt x="50" y="309"/>
                  </a:lnTo>
                  <a:lnTo>
                    <a:pt x="67" y="320"/>
                  </a:lnTo>
                  <a:lnTo>
                    <a:pt x="67" y="320"/>
                  </a:lnTo>
                  <a:lnTo>
                    <a:pt x="67" y="320"/>
                  </a:lnTo>
                  <a:lnTo>
                    <a:pt x="84" y="328"/>
                  </a:lnTo>
                  <a:lnTo>
                    <a:pt x="98" y="335"/>
                  </a:lnTo>
                  <a:lnTo>
                    <a:pt x="113" y="340"/>
                  </a:lnTo>
                  <a:lnTo>
                    <a:pt x="128" y="343"/>
                  </a:lnTo>
                  <a:lnTo>
                    <a:pt x="128" y="343"/>
                  </a:lnTo>
                  <a:lnTo>
                    <a:pt x="139" y="344"/>
                  </a:lnTo>
                  <a:lnTo>
                    <a:pt x="139" y="344"/>
                  </a:lnTo>
                  <a:lnTo>
                    <a:pt x="147" y="345"/>
                  </a:lnTo>
                  <a:lnTo>
                    <a:pt x="147" y="345"/>
                  </a:lnTo>
                  <a:lnTo>
                    <a:pt x="156" y="344"/>
                  </a:lnTo>
                  <a:lnTo>
                    <a:pt x="156" y="344"/>
                  </a:lnTo>
                  <a:lnTo>
                    <a:pt x="164" y="343"/>
                  </a:lnTo>
                  <a:lnTo>
                    <a:pt x="170" y="339"/>
                  </a:lnTo>
                  <a:lnTo>
                    <a:pt x="170" y="339"/>
                  </a:lnTo>
                  <a:lnTo>
                    <a:pt x="179" y="320"/>
                  </a:lnTo>
                  <a:lnTo>
                    <a:pt x="193" y="286"/>
                  </a:lnTo>
                  <a:lnTo>
                    <a:pt x="262" y="120"/>
                  </a:lnTo>
                  <a:lnTo>
                    <a:pt x="262" y="120"/>
                  </a:lnTo>
                  <a:lnTo>
                    <a:pt x="264" y="109"/>
                  </a:lnTo>
                  <a:lnTo>
                    <a:pt x="266" y="97"/>
                  </a:lnTo>
                  <a:lnTo>
                    <a:pt x="271" y="100"/>
                  </a:lnTo>
                  <a:lnTo>
                    <a:pt x="271" y="100"/>
                  </a:lnTo>
                  <a:lnTo>
                    <a:pt x="275" y="103"/>
                  </a:lnTo>
                  <a:lnTo>
                    <a:pt x="278" y="107"/>
                  </a:lnTo>
                  <a:lnTo>
                    <a:pt x="280" y="111"/>
                  </a:lnTo>
                  <a:lnTo>
                    <a:pt x="283" y="116"/>
                  </a:lnTo>
                  <a:lnTo>
                    <a:pt x="284" y="122"/>
                  </a:lnTo>
                  <a:lnTo>
                    <a:pt x="284" y="127"/>
                  </a:lnTo>
                  <a:lnTo>
                    <a:pt x="283" y="132"/>
                  </a:lnTo>
                  <a:lnTo>
                    <a:pt x="282" y="138"/>
                  </a:lnTo>
                  <a:lnTo>
                    <a:pt x="244" y="231"/>
                  </a:lnTo>
                  <a:lnTo>
                    <a:pt x="244" y="231"/>
                  </a:lnTo>
                  <a:lnTo>
                    <a:pt x="239" y="231"/>
                  </a:lnTo>
                  <a:lnTo>
                    <a:pt x="239" y="231"/>
                  </a:lnTo>
                  <a:lnTo>
                    <a:pt x="232" y="231"/>
                  </a:lnTo>
                  <a:lnTo>
                    <a:pt x="227" y="234"/>
                  </a:lnTo>
                  <a:lnTo>
                    <a:pt x="221" y="239"/>
                  </a:lnTo>
                  <a:lnTo>
                    <a:pt x="217" y="244"/>
                  </a:lnTo>
                  <a:lnTo>
                    <a:pt x="209" y="265"/>
                  </a:lnTo>
                  <a:lnTo>
                    <a:pt x="209" y="265"/>
                  </a:lnTo>
                  <a:lnTo>
                    <a:pt x="208" y="270"/>
                  </a:lnTo>
                  <a:lnTo>
                    <a:pt x="206" y="274"/>
                  </a:lnTo>
                  <a:lnTo>
                    <a:pt x="208" y="278"/>
                  </a:lnTo>
                  <a:lnTo>
                    <a:pt x="209" y="283"/>
                  </a:lnTo>
                  <a:lnTo>
                    <a:pt x="210" y="287"/>
                  </a:lnTo>
                  <a:lnTo>
                    <a:pt x="213" y="290"/>
                  </a:lnTo>
                  <a:lnTo>
                    <a:pt x="217" y="293"/>
                  </a:lnTo>
                  <a:lnTo>
                    <a:pt x="221" y="296"/>
                  </a:lnTo>
                  <a:lnTo>
                    <a:pt x="221" y="296"/>
                  </a:lnTo>
                  <a:lnTo>
                    <a:pt x="225" y="297"/>
                  </a:lnTo>
                  <a:lnTo>
                    <a:pt x="231" y="298"/>
                  </a:lnTo>
                  <a:lnTo>
                    <a:pt x="231" y="298"/>
                  </a:lnTo>
                  <a:lnTo>
                    <a:pt x="236" y="297"/>
                  </a:lnTo>
                  <a:lnTo>
                    <a:pt x="240" y="296"/>
                  </a:lnTo>
                  <a:lnTo>
                    <a:pt x="245" y="291"/>
                  </a:lnTo>
                  <a:lnTo>
                    <a:pt x="249" y="287"/>
                  </a:lnTo>
                  <a:lnTo>
                    <a:pt x="249" y="287"/>
                  </a:lnTo>
                  <a:lnTo>
                    <a:pt x="252" y="283"/>
                  </a:lnTo>
                  <a:lnTo>
                    <a:pt x="307" y="147"/>
                  </a:lnTo>
                  <a:lnTo>
                    <a:pt x="307" y="147"/>
                  </a:lnTo>
                  <a:lnTo>
                    <a:pt x="310" y="138"/>
                  </a:lnTo>
                  <a:lnTo>
                    <a:pt x="311" y="127"/>
                  </a:lnTo>
                  <a:lnTo>
                    <a:pt x="311" y="118"/>
                  </a:lnTo>
                  <a:lnTo>
                    <a:pt x="309" y="107"/>
                  </a:lnTo>
                  <a:lnTo>
                    <a:pt x="305" y="97"/>
                  </a:lnTo>
                  <a:lnTo>
                    <a:pt x="299" y="89"/>
                  </a:lnTo>
                  <a:lnTo>
                    <a:pt x="293" y="83"/>
                  </a:lnTo>
                  <a:lnTo>
                    <a:pt x="284" y="76"/>
                  </a:lnTo>
                  <a:lnTo>
                    <a:pt x="2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41" name="Rectangle 40"/>
          <p:cNvSpPr/>
          <p:nvPr/>
        </p:nvSpPr>
        <p:spPr>
          <a:xfrm>
            <a:off x="0" y="3132908"/>
            <a:ext cx="9144000" cy="579206"/>
          </a:xfrm>
          <a:prstGeom prst="rect">
            <a:avLst/>
          </a:prstGeom>
          <a:solidFill>
            <a:schemeClr val="accent1">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smtClean="0">
                <a:solidFill>
                  <a:schemeClr val="bg2"/>
                </a:solidFill>
                <a:latin typeface="Arial"/>
                <a:cs typeface="+mn-cs"/>
              </a:rPr>
              <a:t>People are our greatest assets, but they can also be our biggest risks.</a:t>
            </a:r>
            <a:endParaRPr lang="en-US" b="1" kern="0" dirty="0">
              <a:solidFill>
                <a:schemeClr val="bg2"/>
              </a:solidFill>
              <a:latin typeface="Arial"/>
              <a:cs typeface="+mn-cs"/>
            </a:endParaRPr>
          </a:p>
        </p:txBody>
      </p:sp>
    </p:spTree>
    <p:extLst>
      <p:ext uri="{BB962C8B-B14F-4D97-AF65-F5344CB8AC3E}">
        <p14:creationId xmlns:p14="http://schemas.microsoft.com/office/powerpoint/2010/main" val="37196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About Insiders</a:t>
            </a:r>
            <a:endParaRPr lang="en-US" sz="2400" b="1" kern="0" dirty="0">
              <a:solidFill>
                <a:srgbClr val="FFFFFF"/>
              </a:solidFill>
            </a:endParaRPr>
          </a:p>
        </p:txBody>
      </p:sp>
      <p:sp>
        <p:nvSpPr>
          <p:cNvPr id="58" name="Rectangle 57"/>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Attributes</a:t>
            </a:r>
            <a:endParaRPr lang="en-US" sz="2000" kern="0" dirty="0">
              <a:solidFill>
                <a:srgbClr val="676767"/>
              </a:solidFill>
            </a:endParaRPr>
          </a:p>
        </p:txBody>
      </p:sp>
      <p:sp>
        <p:nvSpPr>
          <p:cNvPr id="71" name="Isosceles Triangle 70"/>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74" name="Hexagon 173"/>
          <p:cNvSpPr>
            <a:spLocks noChangeAspect="1"/>
          </p:cNvSpPr>
          <p:nvPr/>
        </p:nvSpPr>
        <p:spPr>
          <a:xfrm>
            <a:off x="3487555" y="1170002"/>
            <a:ext cx="2069876" cy="1789335"/>
          </a:xfrm>
          <a:prstGeom prst="hexagon">
            <a:avLst/>
          </a:prstGeom>
          <a:solidFill>
            <a:schemeClr val="accent1"/>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176" name="Hexagon 175"/>
          <p:cNvSpPr>
            <a:spLocks noChangeAspect="1"/>
          </p:cNvSpPr>
          <p:nvPr/>
        </p:nvSpPr>
        <p:spPr>
          <a:xfrm>
            <a:off x="3566220" y="1244807"/>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6" name="Rectangle 75"/>
          <p:cNvSpPr/>
          <p:nvPr/>
        </p:nvSpPr>
        <p:spPr>
          <a:xfrm>
            <a:off x="4096392" y="1909115"/>
            <a:ext cx="895565" cy="247706"/>
          </a:xfrm>
          <a:prstGeom prst="rect">
            <a:avLst/>
          </a:prstGeom>
        </p:spPr>
        <p:txBody>
          <a:bodyPr wrap="none" anchor="ctr">
            <a:noAutofit/>
          </a:bodyPr>
          <a:lstStyle/>
          <a:p>
            <a:pPr algn="ctr"/>
            <a:r>
              <a:rPr lang="en-US" sz="2000" b="1" dirty="0" smtClean="0">
                <a:solidFill>
                  <a:srgbClr val="FFFFFF"/>
                </a:solidFill>
              </a:rPr>
              <a:t>People</a:t>
            </a:r>
            <a:endParaRPr lang="en-US" sz="2000" b="1" dirty="0">
              <a:solidFill>
                <a:srgbClr val="FFFFFF"/>
              </a:solidFill>
            </a:endParaRPr>
          </a:p>
        </p:txBody>
      </p:sp>
      <p:grpSp>
        <p:nvGrpSpPr>
          <p:cNvPr id="86" name="Group 85"/>
          <p:cNvGrpSpPr>
            <a:grpSpLocks noChangeAspect="1"/>
          </p:cNvGrpSpPr>
          <p:nvPr/>
        </p:nvGrpSpPr>
        <p:grpSpPr>
          <a:xfrm>
            <a:off x="4335855" y="2317902"/>
            <a:ext cx="358032" cy="387668"/>
            <a:chOff x="2962275" y="5457825"/>
            <a:chExt cx="479426" cy="519113"/>
          </a:xfrm>
          <a:solidFill>
            <a:srgbClr val="FFFFFF"/>
          </a:solidFill>
        </p:grpSpPr>
        <p:sp>
          <p:nvSpPr>
            <p:cNvPr id="87" name="Freeform 181"/>
            <p:cNvSpPr>
              <a:spLocks/>
            </p:cNvSpPr>
            <p:nvPr/>
          </p:nvSpPr>
          <p:spPr bwMode="auto">
            <a:xfrm>
              <a:off x="2962275" y="5494338"/>
              <a:ext cx="157163" cy="482600"/>
            </a:xfrm>
            <a:custGeom>
              <a:avLst/>
              <a:gdLst>
                <a:gd name="T0" fmla="*/ 192 w 198"/>
                <a:gd name="T1" fmla="*/ 364 h 608"/>
                <a:gd name="T2" fmla="*/ 147 w 198"/>
                <a:gd name="T3" fmla="*/ 256 h 608"/>
                <a:gd name="T4" fmla="*/ 139 w 198"/>
                <a:gd name="T5" fmla="*/ 229 h 608"/>
                <a:gd name="T6" fmla="*/ 146 w 198"/>
                <a:gd name="T7" fmla="*/ 163 h 608"/>
                <a:gd name="T8" fmla="*/ 159 w 198"/>
                <a:gd name="T9" fmla="*/ 103 h 608"/>
                <a:gd name="T10" fmla="*/ 165 w 198"/>
                <a:gd name="T11" fmla="*/ 90 h 608"/>
                <a:gd name="T12" fmla="*/ 174 w 198"/>
                <a:gd name="T13" fmla="*/ 85 h 608"/>
                <a:gd name="T14" fmla="*/ 178 w 198"/>
                <a:gd name="T15" fmla="*/ 74 h 608"/>
                <a:gd name="T16" fmla="*/ 177 w 198"/>
                <a:gd name="T17" fmla="*/ 59 h 608"/>
                <a:gd name="T18" fmla="*/ 171 w 198"/>
                <a:gd name="T19" fmla="*/ 58 h 608"/>
                <a:gd name="T20" fmla="*/ 174 w 198"/>
                <a:gd name="T21" fmla="*/ 38 h 608"/>
                <a:gd name="T22" fmla="*/ 158 w 198"/>
                <a:gd name="T23" fmla="*/ 11 h 608"/>
                <a:gd name="T24" fmla="*/ 123 w 198"/>
                <a:gd name="T25" fmla="*/ 0 h 608"/>
                <a:gd name="T26" fmla="*/ 96 w 198"/>
                <a:gd name="T27" fmla="*/ 5 h 608"/>
                <a:gd name="T28" fmla="*/ 73 w 198"/>
                <a:gd name="T29" fmla="*/ 28 h 608"/>
                <a:gd name="T30" fmla="*/ 73 w 198"/>
                <a:gd name="T31" fmla="*/ 58 h 608"/>
                <a:gd name="T32" fmla="*/ 72 w 198"/>
                <a:gd name="T33" fmla="*/ 58 h 608"/>
                <a:gd name="T34" fmla="*/ 65 w 198"/>
                <a:gd name="T35" fmla="*/ 69 h 608"/>
                <a:gd name="T36" fmla="*/ 68 w 198"/>
                <a:gd name="T37" fmla="*/ 80 h 608"/>
                <a:gd name="T38" fmla="*/ 80 w 198"/>
                <a:gd name="T39" fmla="*/ 90 h 608"/>
                <a:gd name="T40" fmla="*/ 80 w 198"/>
                <a:gd name="T41" fmla="*/ 90 h 608"/>
                <a:gd name="T42" fmla="*/ 90 w 198"/>
                <a:gd name="T43" fmla="*/ 113 h 608"/>
                <a:gd name="T44" fmla="*/ 76 w 198"/>
                <a:gd name="T45" fmla="*/ 127 h 608"/>
                <a:gd name="T46" fmla="*/ 30 w 198"/>
                <a:gd name="T47" fmla="*/ 140 h 608"/>
                <a:gd name="T48" fmla="*/ 18 w 198"/>
                <a:gd name="T49" fmla="*/ 152 h 608"/>
                <a:gd name="T50" fmla="*/ 4 w 198"/>
                <a:gd name="T51" fmla="*/ 216 h 608"/>
                <a:gd name="T52" fmla="*/ 0 w 198"/>
                <a:gd name="T53" fmla="*/ 259 h 608"/>
                <a:gd name="T54" fmla="*/ 4 w 198"/>
                <a:gd name="T55" fmla="*/ 274 h 608"/>
                <a:gd name="T56" fmla="*/ 39 w 198"/>
                <a:gd name="T57" fmla="*/ 351 h 608"/>
                <a:gd name="T58" fmla="*/ 45 w 198"/>
                <a:gd name="T59" fmla="*/ 360 h 608"/>
                <a:gd name="T60" fmla="*/ 62 w 198"/>
                <a:gd name="T61" fmla="*/ 583 h 608"/>
                <a:gd name="T62" fmla="*/ 47 w 198"/>
                <a:gd name="T63" fmla="*/ 591 h 608"/>
                <a:gd name="T64" fmla="*/ 47 w 198"/>
                <a:gd name="T65" fmla="*/ 603 h 608"/>
                <a:gd name="T66" fmla="*/ 57 w 198"/>
                <a:gd name="T67" fmla="*/ 608 h 608"/>
                <a:gd name="T68" fmla="*/ 107 w 198"/>
                <a:gd name="T69" fmla="*/ 608 h 608"/>
                <a:gd name="T70" fmla="*/ 113 w 198"/>
                <a:gd name="T71" fmla="*/ 603 h 608"/>
                <a:gd name="T72" fmla="*/ 123 w 198"/>
                <a:gd name="T73" fmla="*/ 438 h 608"/>
                <a:gd name="T74" fmla="*/ 131 w 198"/>
                <a:gd name="T75" fmla="*/ 600 h 608"/>
                <a:gd name="T76" fmla="*/ 134 w 198"/>
                <a:gd name="T77" fmla="*/ 607 h 608"/>
                <a:gd name="T78" fmla="*/ 188 w 198"/>
                <a:gd name="T79" fmla="*/ 608 h 608"/>
                <a:gd name="T80" fmla="*/ 194 w 198"/>
                <a:gd name="T81" fmla="*/ 605 h 608"/>
                <a:gd name="T82" fmla="*/ 198 w 198"/>
                <a:gd name="T83" fmla="*/ 597 h 608"/>
                <a:gd name="T84" fmla="*/ 182 w 198"/>
                <a:gd name="T85" fmla="*/ 583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 h="608">
                  <a:moveTo>
                    <a:pt x="182" y="583"/>
                  </a:moveTo>
                  <a:lnTo>
                    <a:pt x="192" y="364"/>
                  </a:lnTo>
                  <a:lnTo>
                    <a:pt x="192" y="364"/>
                  </a:lnTo>
                  <a:lnTo>
                    <a:pt x="182" y="343"/>
                  </a:lnTo>
                  <a:lnTo>
                    <a:pt x="165" y="301"/>
                  </a:lnTo>
                  <a:lnTo>
                    <a:pt x="147" y="256"/>
                  </a:lnTo>
                  <a:lnTo>
                    <a:pt x="142" y="239"/>
                  </a:lnTo>
                  <a:lnTo>
                    <a:pt x="139" y="229"/>
                  </a:lnTo>
                  <a:lnTo>
                    <a:pt x="139" y="229"/>
                  </a:lnTo>
                  <a:lnTo>
                    <a:pt x="139" y="219"/>
                  </a:lnTo>
                  <a:lnTo>
                    <a:pt x="140" y="202"/>
                  </a:lnTo>
                  <a:lnTo>
                    <a:pt x="146" y="163"/>
                  </a:lnTo>
                  <a:lnTo>
                    <a:pt x="154" y="113"/>
                  </a:lnTo>
                  <a:lnTo>
                    <a:pt x="154" y="113"/>
                  </a:lnTo>
                  <a:lnTo>
                    <a:pt x="159" y="103"/>
                  </a:lnTo>
                  <a:lnTo>
                    <a:pt x="165" y="90"/>
                  </a:lnTo>
                  <a:lnTo>
                    <a:pt x="165" y="90"/>
                  </a:lnTo>
                  <a:lnTo>
                    <a:pt x="165" y="90"/>
                  </a:lnTo>
                  <a:lnTo>
                    <a:pt x="165" y="90"/>
                  </a:lnTo>
                  <a:lnTo>
                    <a:pt x="170" y="89"/>
                  </a:lnTo>
                  <a:lnTo>
                    <a:pt x="174" y="85"/>
                  </a:lnTo>
                  <a:lnTo>
                    <a:pt x="177" y="80"/>
                  </a:lnTo>
                  <a:lnTo>
                    <a:pt x="178" y="74"/>
                  </a:lnTo>
                  <a:lnTo>
                    <a:pt x="178" y="74"/>
                  </a:lnTo>
                  <a:lnTo>
                    <a:pt x="179" y="69"/>
                  </a:lnTo>
                  <a:lnTo>
                    <a:pt x="178" y="63"/>
                  </a:lnTo>
                  <a:lnTo>
                    <a:pt x="177" y="59"/>
                  </a:lnTo>
                  <a:lnTo>
                    <a:pt x="173" y="58"/>
                  </a:lnTo>
                  <a:lnTo>
                    <a:pt x="173" y="58"/>
                  </a:lnTo>
                  <a:lnTo>
                    <a:pt x="171" y="58"/>
                  </a:lnTo>
                  <a:lnTo>
                    <a:pt x="171" y="58"/>
                  </a:lnTo>
                  <a:lnTo>
                    <a:pt x="174" y="49"/>
                  </a:lnTo>
                  <a:lnTo>
                    <a:pt x="174" y="38"/>
                  </a:lnTo>
                  <a:lnTo>
                    <a:pt x="171" y="28"/>
                  </a:lnTo>
                  <a:lnTo>
                    <a:pt x="166" y="19"/>
                  </a:lnTo>
                  <a:lnTo>
                    <a:pt x="158" y="11"/>
                  </a:lnTo>
                  <a:lnTo>
                    <a:pt x="148" y="5"/>
                  </a:lnTo>
                  <a:lnTo>
                    <a:pt x="136" y="1"/>
                  </a:lnTo>
                  <a:lnTo>
                    <a:pt x="123" y="0"/>
                  </a:lnTo>
                  <a:lnTo>
                    <a:pt x="123" y="0"/>
                  </a:lnTo>
                  <a:lnTo>
                    <a:pt x="108" y="1"/>
                  </a:lnTo>
                  <a:lnTo>
                    <a:pt x="96" y="5"/>
                  </a:lnTo>
                  <a:lnTo>
                    <a:pt x="86" y="11"/>
                  </a:lnTo>
                  <a:lnTo>
                    <a:pt x="78" y="19"/>
                  </a:lnTo>
                  <a:lnTo>
                    <a:pt x="73" y="28"/>
                  </a:lnTo>
                  <a:lnTo>
                    <a:pt x="70" y="38"/>
                  </a:lnTo>
                  <a:lnTo>
                    <a:pt x="70" y="49"/>
                  </a:lnTo>
                  <a:lnTo>
                    <a:pt x="73" y="58"/>
                  </a:lnTo>
                  <a:lnTo>
                    <a:pt x="73" y="58"/>
                  </a:lnTo>
                  <a:lnTo>
                    <a:pt x="72" y="58"/>
                  </a:lnTo>
                  <a:lnTo>
                    <a:pt x="72" y="58"/>
                  </a:lnTo>
                  <a:lnTo>
                    <a:pt x="68" y="59"/>
                  </a:lnTo>
                  <a:lnTo>
                    <a:pt x="66" y="63"/>
                  </a:lnTo>
                  <a:lnTo>
                    <a:pt x="65" y="69"/>
                  </a:lnTo>
                  <a:lnTo>
                    <a:pt x="66" y="74"/>
                  </a:lnTo>
                  <a:lnTo>
                    <a:pt x="66" y="74"/>
                  </a:lnTo>
                  <a:lnTo>
                    <a:pt x="68" y="80"/>
                  </a:lnTo>
                  <a:lnTo>
                    <a:pt x="70" y="85"/>
                  </a:lnTo>
                  <a:lnTo>
                    <a:pt x="74" y="89"/>
                  </a:lnTo>
                  <a:lnTo>
                    <a:pt x="80" y="90"/>
                  </a:lnTo>
                  <a:lnTo>
                    <a:pt x="80" y="90"/>
                  </a:lnTo>
                  <a:lnTo>
                    <a:pt x="80" y="90"/>
                  </a:lnTo>
                  <a:lnTo>
                    <a:pt x="80" y="90"/>
                  </a:lnTo>
                  <a:lnTo>
                    <a:pt x="85" y="103"/>
                  </a:lnTo>
                  <a:lnTo>
                    <a:pt x="90" y="113"/>
                  </a:lnTo>
                  <a:lnTo>
                    <a:pt x="90" y="113"/>
                  </a:lnTo>
                  <a:lnTo>
                    <a:pt x="92" y="124"/>
                  </a:lnTo>
                  <a:lnTo>
                    <a:pt x="92" y="124"/>
                  </a:lnTo>
                  <a:lnTo>
                    <a:pt x="76" y="127"/>
                  </a:lnTo>
                  <a:lnTo>
                    <a:pt x="61" y="131"/>
                  </a:lnTo>
                  <a:lnTo>
                    <a:pt x="30" y="140"/>
                  </a:lnTo>
                  <a:lnTo>
                    <a:pt x="30" y="140"/>
                  </a:lnTo>
                  <a:lnTo>
                    <a:pt x="24" y="143"/>
                  </a:lnTo>
                  <a:lnTo>
                    <a:pt x="20" y="147"/>
                  </a:lnTo>
                  <a:lnTo>
                    <a:pt x="18" y="152"/>
                  </a:lnTo>
                  <a:lnTo>
                    <a:pt x="16" y="158"/>
                  </a:lnTo>
                  <a:lnTo>
                    <a:pt x="16" y="158"/>
                  </a:lnTo>
                  <a:lnTo>
                    <a:pt x="4" y="216"/>
                  </a:lnTo>
                  <a:lnTo>
                    <a:pt x="0" y="241"/>
                  </a:lnTo>
                  <a:lnTo>
                    <a:pt x="0" y="251"/>
                  </a:lnTo>
                  <a:lnTo>
                    <a:pt x="0" y="259"/>
                  </a:lnTo>
                  <a:lnTo>
                    <a:pt x="0" y="259"/>
                  </a:lnTo>
                  <a:lnTo>
                    <a:pt x="1" y="266"/>
                  </a:lnTo>
                  <a:lnTo>
                    <a:pt x="4" y="274"/>
                  </a:lnTo>
                  <a:lnTo>
                    <a:pt x="15" y="295"/>
                  </a:lnTo>
                  <a:lnTo>
                    <a:pt x="27" y="322"/>
                  </a:lnTo>
                  <a:lnTo>
                    <a:pt x="39" y="351"/>
                  </a:lnTo>
                  <a:lnTo>
                    <a:pt x="39" y="351"/>
                  </a:lnTo>
                  <a:lnTo>
                    <a:pt x="42" y="356"/>
                  </a:lnTo>
                  <a:lnTo>
                    <a:pt x="45" y="360"/>
                  </a:lnTo>
                  <a:lnTo>
                    <a:pt x="47" y="363"/>
                  </a:lnTo>
                  <a:lnTo>
                    <a:pt x="53" y="364"/>
                  </a:lnTo>
                  <a:lnTo>
                    <a:pt x="62" y="583"/>
                  </a:lnTo>
                  <a:lnTo>
                    <a:pt x="62" y="583"/>
                  </a:lnTo>
                  <a:lnTo>
                    <a:pt x="47" y="591"/>
                  </a:lnTo>
                  <a:lnTo>
                    <a:pt x="47" y="591"/>
                  </a:lnTo>
                  <a:lnTo>
                    <a:pt x="46" y="597"/>
                  </a:lnTo>
                  <a:lnTo>
                    <a:pt x="47" y="603"/>
                  </a:lnTo>
                  <a:lnTo>
                    <a:pt x="47" y="603"/>
                  </a:lnTo>
                  <a:lnTo>
                    <a:pt x="50" y="605"/>
                  </a:lnTo>
                  <a:lnTo>
                    <a:pt x="53" y="607"/>
                  </a:lnTo>
                  <a:lnTo>
                    <a:pt x="57" y="608"/>
                  </a:lnTo>
                  <a:lnTo>
                    <a:pt x="57" y="608"/>
                  </a:lnTo>
                  <a:lnTo>
                    <a:pt x="107" y="608"/>
                  </a:lnTo>
                  <a:lnTo>
                    <a:pt x="107" y="608"/>
                  </a:lnTo>
                  <a:lnTo>
                    <a:pt x="111" y="607"/>
                  </a:lnTo>
                  <a:lnTo>
                    <a:pt x="112" y="605"/>
                  </a:lnTo>
                  <a:lnTo>
                    <a:pt x="113" y="603"/>
                  </a:lnTo>
                  <a:lnTo>
                    <a:pt x="113" y="600"/>
                  </a:lnTo>
                  <a:lnTo>
                    <a:pt x="109" y="583"/>
                  </a:lnTo>
                  <a:lnTo>
                    <a:pt x="123" y="438"/>
                  </a:lnTo>
                  <a:lnTo>
                    <a:pt x="135" y="583"/>
                  </a:lnTo>
                  <a:lnTo>
                    <a:pt x="135" y="583"/>
                  </a:lnTo>
                  <a:lnTo>
                    <a:pt x="131" y="600"/>
                  </a:lnTo>
                  <a:lnTo>
                    <a:pt x="131" y="603"/>
                  </a:lnTo>
                  <a:lnTo>
                    <a:pt x="132" y="605"/>
                  </a:lnTo>
                  <a:lnTo>
                    <a:pt x="134" y="607"/>
                  </a:lnTo>
                  <a:lnTo>
                    <a:pt x="138" y="608"/>
                  </a:lnTo>
                  <a:lnTo>
                    <a:pt x="138" y="608"/>
                  </a:lnTo>
                  <a:lnTo>
                    <a:pt x="188" y="608"/>
                  </a:lnTo>
                  <a:lnTo>
                    <a:pt x="188" y="608"/>
                  </a:lnTo>
                  <a:lnTo>
                    <a:pt x="192" y="607"/>
                  </a:lnTo>
                  <a:lnTo>
                    <a:pt x="194" y="605"/>
                  </a:lnTo>
                  <a:lnTo>
                    <a:pt x="197" y="603"/>
                  </a:lnTo>
                  <a:lnTo>
                    <a:pt x="197" y="603"/>
                  </a:lnTo>
                  <a:lnTo>
                    <a:pt x="198" y="597"/>
                  </a:lnTo>
                  <a:lnTo>
                    <a:pt x="197" y="591"/>
                  </a:lnTo>
                  <a:lnTo>
                    <a:pt x="197" y="591"/>
                  </a:lnTo>
                  <a:lnTo>
                    <a:pt x="182" y="583"/>
                  </a:lnTo>
                  <a:lnTo>
                    <a:pt x="182"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8" name="Freeform 182"/>
            <p:cNvSpPr>
              <a:spLocks/>
            </p:cNvSpPr>
            <p:nvPr/>
          </p:nvSpPr>
          <p:spPr bwMode="auto">
            <a:xfrm>
              <a:off x="3284538" y="5494338"/>
              <a:ext cx="157163" cy="482600"/>
            </a:xfrm>
            <a:custGeom>
              <a:avLst/>
              <a:gdLst>
                <a:gd name="T0" fmla="*/ 181 w 200"/>
                <a:gd name="T1" fmla="*/ 152 h 608"/>
                <a:gd name="T2" fmla="*/ 169 w 200"/>
                <a:gd name="T3" fmla="*/ 140 h 608"/>
                <a:gd name="T4" fmla="*/ 123 w 200"/>
                <a:gd name="T5" fmla="*/ 127 h 608"/>
                <a:gd name="T6" fmla="*/ 108 w 200"/>
                <a:gd name="T7" fmla="*/ 113 h 608"/>
                <a:gd name="T8" fmla="*/ 119 w 200"/>
                <a:gd name="T9" fmla="*/ 90 h 608"/>
                <a:gd name="T10" fmla="*/ 119 w 200"/>
                <a:gd name="T11" fmla="*/ 90 h 608"/>
                <a:gd name="T12" fmla="*/ 131 w 200"/>
                <a:gd name="T13" fmla="*/ 80 h 608"/>
                <a:gd name="T14" fmla="*/ 134 w 200"/>
                <a:gd name="T15" fmla="*/ 69 h 608"/>
                <a:gd name="T16" fmla="*/ 127 w 200"/>
                <a:gd name="T17" fmla="*/ 58 h 608"/>
                <a:gd name="T18" fmla="*/ 125 w 200"/>
                <a:gd name="T19" fmla="*/ 58 h 608"/>
                <a:gd name="T20" fmla="*/ 125 w 200"/>
                <a:gd name="T21" fmla="*/ 28 h 608"/>
                <a:gd name="T22" fmla="*/ 102 w 200"/>
                <a:gd name="T23" fmla="*/ 5 h 608"/>
                <a:gd name="T24" fmla="*/ 77 w 200"/>
                <a:gd name="T25" fmla="*/ 0 h 608"/>
                <a:gd name="T26" fmla="*/ 40 w 200"/>
                <a:gd name="T27" fmla="*/ 11 h 608"/>
                <a:gd name="T28" fmla="*/ 24 w 200"/>
                <a:gd name="T29" fmla="*/ 38 h 608"/>
                <a:gd name="T30" fmla="*/ 27 w 200"/>
                <a:gd name="T31" fmla="*/ 58 h 608"/>
                <a:gd name="T32" fmla="*/ 22 w 200"/>
                <a:gd name="T33" fmla="*/ 59 h 608"/>
                <a:gd name="T34" fmla="*/ 20 w 200"/>
                <a:gd name="T35" fmla="*/ 74 h 608"/>
                <a:gd name="T36" fmla="*/ 24 w 200"/>
                <a:gd name="T37" fmla="*/ 85 h 608"/>
                <a:gd name="T38" fmla="*/ 34 w 200"/>
                <a:gd name="T39" fmla="*/ 90 h 608"/>
                <a:gd name="T40" fmla="*/ 39 w 200"/>
                <a:gd name="T41" fmla="*/ 103 h 608"/>
                <a:gd name="T42" fmla="*/ 53 w 200"/>
                <a:gd name="T43" fmla="*/ 163 h 608"/>
                <a:gd name="T44" fmla="*/ 59 w 200"/>
                <a:gd name="T45" fmla="*/ 229 h 608"/>
                <a:gd name="T46" fmla="*/ 51 w 200"/>
                <a:gd name="T47" fmla="*/ 256 h 608"/>
                <a:gd name="T48" fmla="*/ 7 w 200"/>
                <a:gd name="T49" fmla="*/ 364 h 608"/>
                <a:gd name="T50" fmla="*/ 1 w 200"/>
                <a:gd name="T51" fmla="*/ 591 h 608"/>
                <a:gd name="T52" fmla="*/ 1 w 200"/>
                <a:gd name="T53" fmla="*/ 603 h 608"/>
                <a:gd name="T54" fmla="*/ 7 w 200"/>
                <a:gd name="T55" fmla="*/ 607 h 608"/>
                <a:gd name="T56" fmla="*/ 61 w 200"/>
                <a:gd name="T57" fmla="*/ 608 h 608"/>
                <a:gd name="T58" fmla="*/ 66 w 200"/>
                <a:gd name="T59" fmla="*/ 605 h 608"/>
                <a:gd name="T60" fmla="*/ 63 w 200"/>
                <a:gd name="T61" fmla="*/ 583 h 608"/>
                <a:gd name="T62" fmla="*/ 89 w 200"/>
                <a:gd name="T63" fmla="*/ 583 h 608"/>
                <a:gd name="T64" fmla="*/ 86 w 200"/>
                <a:gd name="T65" fmla="*/ 605 h 608"/>
                <a:gd name="T66" fmla="*/ 92 w 200"/>
                <a:gd name="T67" fmla="*/ 608 h 608"/>
                <a:gd name="T68" fmla="*/ 146 w 200"/>
                <a:gd name="T69" fmla="*/ 607 h 608"/>
                <a:gd name="T70" fmla="*/ 151 w 200"/>
                <a:gd name="T71" fmla="*/ 603 h 608"/>
                <a:gd name="T72" fmla="*/ 151 w 200"/>
                <a:gd name="T73" fmla="*/ 591 h 608"/>
                <a:gd name="T74" fmla="*/ 146 w 200"/>
                <a:gd name="T75" fmla="*/ 364 h 608"/>
                <a:gd name="T76" fmla="*/ 156 w 200"/>
                <a:gd name="T77" fmla="*/ 356 h 608"/>
                <a:gd name="T78" fmla="*/ 171 w 200"/>
                <a:gd name="T79" fmla="*/ 322 h 608"/>
                <a:gd name="T80" fmla="*/ 197 w 200"/>
                <a:gd name="T81" fmla="*/ 266 h 608"/>
                <a:gd name="T82" fmla="*/ 200 w 200"/>
                <a:gd name="T83" fmla="*/ 251 h 608"/>
                <a:gd name="T84" fmla="*/ 182 w 200"/>
                <a:gd name="T85" fmla="*/ 15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608">
                  <a:moveTo>
                    <a:pt x="182" y="158"/>
                  </a:moveTo>
                  <a:lnTo>
                    <a:pt x="182" y="158"/>
                  </a:lnTo>
                  <a:lnTo>
                    <a:pt x="181" y="152"/>
                  </a:lnTo>
                  <a:lnTo>
                    <a:pt x="178" y="147"/>
                  </a:lnTo>
                  <a:lnTo>
                    <a:pt x="174" y="143"/>
                  </a:lnTo>
                  <a:lnTo>
                    <a:pt x="169" y="140"/>
                  </a:lnTo>
                  <a:lnTo>
                    <a:pt x="169" y="140"/>
                  </a:lnTo>
                  <a:lnTo>
                    <a:pt x="138" y="131"/>
                  </a:lnTo>
                  <a:lnTo>
                    <a:pt x="123" y="127"/>
                  </a:lnTo>
                  <a:lnTo>
                    <a:pt x="107" y="124"/>
                  </a:lnTo>
                  <a:lnTo>
                    <a:pt x="107" y="124"/>
                  </a:lnTo>
                  <a:lnTo>
                    <a:pt x="108" y="113"/>
                  </a:lnTo>
                  <a:lnTo>
                    <a:pt x="108" y="113"/>
                  </a:lnTo>
                  <a:lnTo>
                    <a:pt x="113" y="103"/>
                  </a:lnTo>
                  <a:lnTo>
                    <a:pt x="119" y="90"/>
                  </a:lnTo>
                  <a:lnTo>
                    <a:pt x="119" y="90"/>
                  </a:lnTo>
                  <a:lnTo>
                    <a:pt x="119" y="90"/>
                  </a:lnTo>
                  <a:lnTo>
                    <a:pt x="119" y="90"/>
                  </a:lnTo>
                  <a:lnTo>
                    <a:pt x="124" y="89"/>
                  </a:lnTo>
                  <a:lnTo>
                    <a:pt x="128" y="85"/>
                  </a:lnTo>
                  <a:lnTo>
                    <a:pt x="131" y="80"/>
                  </a:lnTo>
                  <a:lnTo>
                    <a:pt x="132" y="74"/>
                  </a:lnTo>
                  <a:lnTo>
                    <a:pt x="132" y="74"/>
                  </a:lnTo>
                  <a:lnTo>
                    <a:pt x="134" y="69"/>
                  </a:lnTo>
                  <a:lnTo>
                    <a:pt x="132" y="63"/>
                  </a:lnTo>
                  <a:lnTo>
                    <a:pt x="131" y="59"/>
                  </a:lnTo>
                  <a:lnTo>
                    <a:pt x="127" y="58"/>
                  </a:lnTo>
                  <a:lnTo>
                    <a:pt x="127" y="58"/>
                  </a:lnTo>
                  <a:lnTo>
                    <a:pt x="125" y="58"/>
                  </a:lnTo>
                  <a:lnTo>
                    <a:pt x="125" y="58"/>
                  </a:lnTo>
                  <a:lnTo>
                    <a:pt x="128" y="49"/>
                  </a:lnTo>
                  <a:lnTo>
                    <a:pt x="128" y="38"/>
                  </a:lnTo>
                  <a:lnTo>
                    <a:pt x="125" y="28"/>
                  </a:lnTo>
                  <a:lnTo>
                    <a:pt x="120" y="19"/>
                  </a:lnTo>
                  <a:lnTo>
                    <a:pt x="112" y="11"/>
                  </a:lnTo>
                  <a:lnTo>
                    <a:pt x="102" y="5"/>
                  </a:lnTo>
                  <a:lnTo>
                    <a:pt x="90" y="1"/>
                  </a:lnTo>
                  <a:lnTo>
                    <a:pt x="77" y="0"/>
                  </a:lnTo>
                  <a:lnTo>
                    <a:pt x="77" y="0"/>
                  </a:lnTo>
                  <a:lnTo>
                    <a:pt x="62" y="1"/>
                  </a:lnTo>
                  <a:lnTo>
                    <a:pt x="50" y="5"/>
                  </a:lnTo>
                  <a:lnTo>
                    <a:pt x="40" y="11"/>
                  </a:lnTo>
                  <a:lnTo>
                    <a:pt x="32" y="19"/>
                  </a:lnTo>
                  <a:lnTo>
                    <a:pt x="27" y="28"/>
                  </a:lnTo>
                  <a:lnTo>
                    <a:pt x="24" y="38"/>
                  </a:lnTo>
                  <a:lnTo>
                    <a:pt x="24" y="49"/>
                  </a:lnTo>
                  <a:lnTo>
                    <a:pt x="27" y="58"/>
                  </a:lnTo>
                  <a:lnTo>
                    <a:pt x="27" y="58"/>
                  </a:lnTo>
                  <a:lnTo>
                    <a:pt x="26" y="58"/>
                  </a:lnTo>
                  <a:lnTo>
                    <a:pt x="26" y="58"/>
                  </a:lnTo>
                  <a:lnTo>
                    <a:pt x="22" y="59"/>
                  </a:lnTo>
                  <a:lnTo>
                    <a:pt x="20" y="63"/>
                  </a:lnTo>
                  <a:lnTo>
                    <a:pt x="19" y="69"/>
                  </a:lnTo>
                  <a:lnTo>
                    <a:pt x="20" y="74"/>
                  </a:lnTo>
                  <a:lnTo>
                    <a:pt x="20" y="74"/>
                  </a:lnTo>
                  <a:lnTo>
                    <a:pt x="22" y="80"/>
                  </a:lnTo>
                  <a:lnTo>
                    <a:pt x="24" y="85"/>
                  </a:lnTo>
                  <a:lnTo>
                    <a:pt x="28" y="89"/>
                  </a:lnTo>
                  <a:lnTo>
                    <a:pt x="34" y="90"/>
                  </a:lnTo>
                  <a:lnTo>
                    <a:pt x="34" y="90"/>
                  </a:lnTo>
                  <a:lnTo>
                    <a:pt x="34" y="90"/>
                  </a:lnTo>
                  <a:lnTo>
                    <a:pt x="34" y="90"/>
                  </a:lnTo>
                  <a:lnTo>
                    <a:pt x="39" y="103"/>
                  </a:lnTo>
                  <a:lnTo>
                    <a:pt x="45" y="113"/>
                  </a:lnTo>
                  <a:lnTo>
                    <a:pt x="45" y="113"/>
                  </a:lnTo>
                  <a:lnTo>
                    <a:pt x="53" y="163"/>
                  </a:lnTo>
                  <a:lnTo>
                    <a:pt x="58" y="202"/>
                  </a:lnTo>
                  <a:lnTo>
                    <a:pt x="59" y="219"/>
                  </a:lnTo>
                  <a:lnTo>
                    <a:pt x="59" y="229"/>
                  </a:lnTo>
                  <a:lnTo>
                    <a:pt x="59" y="229"/>
                  </a:lnTo>
                  <a:lnTo>
                    <a:pt x="57" y="239"/>
                  </a:lnTo>
                  <a:lnTo>
                    <a:pt x="51" y="256"/>
                  </a:lnTo>
                  <a:lnTo>
                    <a:pt x="34" y="301"/>
                  </a:lnTo>
                  <a:lnTo>
                    <a:pt x="16" y="343"/>
                  </a:lnTo>
                  <a:lnTo>
                    <a:pt x="7" y="364"/>
                  </a:lnTo>
                  <a:lnTo>
                    <a:pt x="16" y="583"/>
                  </a:lnTo>
                  <a:lnTo>
                    <a:pt x="16" y="583"/>
                  </a:lnTo>
                  <a:lnTo>
                    <a:pt x="1" y="591"/>
                  </a:lnTo>
                  <a:lnTo>
                    <a:pt x="1" y="591"/>
                  </a:lnTo>
                  <a:lnTo>
                    <a:pt x="0" y="597"/>
                  </a:lnTo>
                  <a:lnTo>
                    <a:pt x="1" y="603"/>
                  </a:lnTo>
                  <a:lnTo>
                    <a:pt x="1" y="603"/>
                  </a:lnTo>
                  <a:lnTo>
                    <a:pt x="4" y="605"/>
                  </a:lnTo>
                  <a:lnTo>
                    <a:pt x="7" y="607"/>
                  </a:lnTo>
                  <a:lnTo>
                    <a:pt x="11" y="608"/>
                  </a:lnTo>
                  <a:lnTo>
                    <a:pt x="11" y="608"/>
                  </a:lnTo>
                  <a:lnTo>
                    <a:pt x="61" y="608"/>
                  </a:lnTo>
                  <a:lnTo>
                    <a:pt x="61" y="608"/>
                  </a:lnTo>
                  <a:lnTo>
                    <a:pt x="65" y="607"/>
                  </a:lnTo>
                  <a:lnTo>
                    <a:pt x="66" y="605"/>
                  </a:lnTo>
                  <a:lnTo>
                    <a:pt x="67" y="603"/>
                  </a:lnTo>
                  <a:lnTo>
                    <a:pt x="67" y="600"/>
                  </a:lnTo>
                  <a:lnTo>
                    <a:pt x="63" y="583"/>
                  </a:lnTo>
                  <a:lnTo>
                    <a:pt x="77" y="438"/>
                  </a:lnTo>
                  <a:lnTo>
                    <a:pt x="89" y="583"/>
                  </a:lnTo>
                  <a:lnTo>
                    <a:pt x="89" y="583"/>
                  </a:lnTo>
                  <a:lnTo>
                    <a:pt x="85" y="600"/>
                  </a:lnTo>
                  <a:lnTo>
                    <a:pt x="85" y="603"/>
                  </a:lnTo>
                  <a:lnTo>
                    <a:pt x="86" y="605"/>
                  </a:lnTo>
                  <a:lnTo>
                    <a:pt x="88" y="607"/>
                  </a:lnTo>
                  <a:lnTo>
                    <a:pt x="92" y="608"/>
                  </a:lnTo>
                  <a:lnTo>
                    <a:pt x="92" y="608"/>
                  </a:lnTo>
                  <a:lnTo>
                    <a:pt x="142" y="608"/>
                  </a:lnTo>
                  <a:lnTo>
                    <a:pt x="142" y="608"/>
                  </a:lnTo>
                  <a:lnTo>
                    <a:pt x="146" y="607"/>
                  </a:lnTo>
                  <a:lnTo>
                    <a:pt x="148" y="605"/>
                  </a:lnTo>
                  <a:lnTo>
                    <a:pt x="151" y="603"/>
                  </a:lnTo>
                  <a:lnTo>
                    <a:pt x="151" y="603"/>
                  </a:lnTo>
                  <a:lnTo>
                    <a:pt x="152" y="597"/>
                  </a:lnTo>
                  <a:lnTo>
                    <a:pt x="151" y="591"/>
                  </a:lnTo>
                  <a:lnTo>
                    <a:pt x="151" y="591"/>
                  </a:lnTo>
                  <a:lnTo>
                    <a:pt x="136" y="583"/>
                  </a:lnTo>
                  <a:lnTo>
                    <a:pt x="146" y="364"/>
                  </a:lnTo>
                  <a:lnTo>
                    <a:pt x="146" y="364"/>
                  </a:lnTo>
                  <a:lnTo>
                    <a:pt x="151" y="363"/>
                  </a:lnTo>
                  <a:lnTo>
                    <a:pt x="154" y="360"/>
                  </a:lnTo>
                  <a:lnTo>
                    <a:pt x="156" y="356"/>
                  </a:lnTo>
                  <a:lnTo>
                    <a:pt x="159" y="351"/>
                  </a:lnTo>
                  <a:lnTo>
                    <a:pt x="159" y="351"/>
                  </a:lnTo>
                  <a:lnTo>
                    <a:pt x="171" y="322"/>
                  </a:lnTo>
                  <a:lnTo>
                    <a:pt x="183" y="295"/>
                  </a:lnTo>
                  <a:lnTo>
                    <a:pt x="194" y="274"/>
                  </a:lnTo>
                  <a:lnTo>
                    <a:pt x="197" y="266"/>
                  </a:lnTo>
                  <a:lnTo>
                    <a:pt x="198" y="259"/>
                  </a:lnTo>
                  <a:lnTo>
                    <a:pt x="198" y="259"/>
                  </a:lnTo>
                  <a:lnTo>
                    <a:pt x="200" y="251"/>
                  </a:lnTo>
                  <a:lnTo>
                    <a:pt x="198" y="241"/>
                  </a:lnTo>
                  <a:lnTo>
                    <a:pt x="194" y="216"/>
                  </a:lnTo>
                  <a:lnTo>
                    <a:pt x="182" y="158"/>
                  </a:lnTo>
                  <a:lnTo>
                    <a:pt x="18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sp>
          <p:nvSpPr>
            <p:cNvPr id="89" name="Freeform 183"/>
            <p:cNvSpPr>
              <a:spLocks noEditPoints="1"/>
            </p:cNvSpPr>
            <p:nvPr/>
          </p:nvSpPr>
          <p:spPr bwMode="auto">
            <a:xfrm>
              <a:off x="3097213" y="5457825"/>
              <a:ext cx="209550" cy="519113"/>
            </a:xfrm>
            <a:custGeom>
              <a:avLst/>
              <a:gdLst>
                <a:gd name="T0" fmla="*/ 244 w 264"/>
                <a:gd name="T1" fmla="*/ 163 h 652"/>
                <a:gd name="T2" fmla="*/ 232 w 264"/>
                <a:gd name="T3" fmla="*/ 149 h 652"/>
                <a:gd name="T4" fmla="*/ 182 w 264"/>
                <a:gd name="T5" fmla="*/ 136 h 652"/>
                <a:gd name="T6" fmla="*/ 166 w 264"/>
                <a:gd name="T7" fmla="*/ 121 h 652"/>
                <a:gd name="T8" fmla="*/ 178 w 264"/>
                <a:gd name="T9" fmla="*/ 97 h 652"/>
                <a:gd name="T10" fmla="*/ 178 w 264"/>
                <a:gd name="T11" fmla="*/ 97 h 652"/>
                <a:gd name="T12" fmla="*/ 187 w 264"/>
                <a:gd name="T13" fmla="*/ 91 h 652"/>
                <a:gd name="T14" fmla="*/ 193 w 264"/>
                <a:gd name="T15" fmla="*/ 79 h 652"/>
                <a:gd name="T16" fmla="*/ 192 w 264"/>
                <a:gd name="T17" fmla="*/ 64 h 652"/>
                <a:gd name="T18" fmla="*/ 187 w 264"/>
                <a:gd name="T19" fmla="*/ 63 h 652"/>
                <a:gd name="T20" fmla="*/ 189 w 264"/>
                <a:gd name="T21" fmla="*/ 51 h 652"/>
                <a:gd name="T22" fmla="*/ 179 w 264"/>
                <a:gd name="T23" fmla="*/ 20 h 652"/>
                <a:gd name="T24" fmla="*/ 147 w 264"/>
                <a:gd name="T25" fmla="*/ 1 h 652"/>
                <a:gd name="T26" fmla="*/ 117 w 264"/>
                <a:gd name="T27" fmla="*/ 1 h 652"/>
                <a:gd name="T28" fmla="*/ 85 w 264"/>
                <a:gd name="T29" fmla="*/ 20 h 652"/>
                <a:gd name="T30" fmla="*/ 76 w 264"/>
                <a:gd name="T31" fmla="*/ 51 h 652"/>
                <a:gd name="T32" fmla="*/ 77 w 264"/>
                <a:gd name="T33" fmla="*/ 63 h 652"/>
                <a:gd name="T34" fmla="*/ 74 w 264"/>
                <a:gd name="T35" fmla="*/ 64 h 652"/>
                <a:gd name="T36" fmla="*/ 72 w 264"/>
                <a:gd name="T37" fmla="*/ 79 h 652"/>
                <a:gd name="T38" fmla="*/ 77 w 264"/>
                <a:gd name="T39" fmla="*/ 91 h 652"/>
                <a:gd name="T40" fmla="*/ 86 w 264"/>
                <a:gd name="T41" fmla="*/ 97 h 652"/>
                <a:gd name="T42" fmla="*/ 86 w 264"/>
                <a:gd name="T43" fmla="*/ 97 h 652"/>
                <a:gd name="T44" fmla="*/ 98 w 264"/>
                <a:gd name="T45" fmla="*/ 121 h 652"/>
                <a:gd name="T46" fmla="*/ 82 w 264"/>
                <a:gd name="T47" fmla="*/ 136 h 652"/>
                <a:gd name="T48" fmla="*/ 32 w 264"/>
                <a:gd name="T49" fmla="*/ 149 h 652"/>
                <a:gd name="T50" fmla="*/ 20 w 264"/>
                <a:gd name="T51" fmla="*/ 163 h 652"/>
                <a:gd name="T52" fmla="*/ 5 w 264"/>
                <a:gd name="T53" fmla="*/ 232 h 652"/>
                <a:gd name="T54" fmla="*/ 1 w 264"/>
                <a:gd name="T55" fmla="*/ 277 h 652"/>
                <a:gd name="T56" fmla="*/ 5 w 264"/>
                <a:gd name="T57" fmla="*/ 294 h 652"/>
                <a:gd name="T58" fmla="*/ 43 w 264"/>
                <a:gd name="T59" fmla="*/ 376 h 652"/>
                <a:gd name="T60" fmla="*/ 49 w 264"/>
                <a:gd name="T61" fmla="*/ 385 h 652"/>
                <a:gd name="T62" fmla="*/ 67 w 264"/>
                <a:gd name="T63" fmla="*/ 624 h 652"/>
                <a:gd name="T64" fmla="*/ 51 w 264"/>
                <a:gd name="T65" fmla="*/ 633 h 652"/>
                <a:gd name="T66" fmla="*/ 51 w 264"/>
                <a:gd name="T67" fmla="*/ 647 h 652"/>
                <a:gd name="T68" fmla="*/ 62 w 264"/>
                <a:gd name="T69" fmla="*/ 652 h 652"/>
                <a:gd name="T70" fmla="*/ 117 w 264"/>
                <a:gd name="T71" fmla="*/ 652 h 652"/>
                <a:gd name="T72" fmla="*/ 123 w 264"/>
                <a:gd name="T73" fmla="*/ 647 h 652"/>
                <a:gd name="T74" fmla="*/ 132 w 264"/>
                <a:gd name="T75" fmla="*/ 461 h 652"/>
                <a:gd name="T76" fmla="*/ 142 w 264"/>
                <a:gd name="T77" fmla="*/ 643 h 652"/>
                <a:gd name="T78" fmla="*/ 144 w 264"/>
                <a:gd name="T79" fmla="*/ 651 h 652"/>
                <a:gd name="T80" fmla="*/ 202 w 264"/>
                <a:gd name="T81" fmla="*/ 652 h 652"/>
                <a:gd name="T82" fmla="*/ 210 w 264"/>
                <a:gd name="T83" fmla="*/ 649 h 652"/>
                <a:gd name="T84" fmla="*/ 214 w 264"/>
                <a:gd name="T85" fmla="*/ 640 h 652"/>
                <a:gd name="T86" fmla="*/ 197 w 264"/>
                <a:gd name="T87" fmla="*/ 624 h 652"/>
                <a:gd name="T88" fmla="*/ 212 w 264"/>
                <a:gd name="T89" fmla="*/ 389 h 652"/>
                <a:gd name="T90" fmla="*/ 221 w 264"/>
                <a:gd name="T91" fmla="*/ 376 h 652"/>
                <a:gd name="T92" fmla="*/ 248 w 264"/>
                <a:gd name="T93" fmla="*/ 316 h 652"/>
                <a:gd name="T94" fmla="*/ 263 w 264"/>
                <a:gd name="T95" fmla="*/ 277 h 652"/>
                <a:gd name="T96" fmla="*/ 263 w 264"/>
                <a:gd name="T97" fmla="*/ 258 h 652"/>
                <a:gd name="T98" fmla="*/ 245 w 264"/>
                <a:gd name="T99" fmla="*/ 168 h 652"/>
                <a:gd name="T100" fmla="*/ 132 w 264"/>
                <a:gd name="T101" fmla="*/ 291 h 652"/>
                <a:gd name="T102" fmla="*/ 61 w 264"/>
                <a:gd name="T103" fmla="*/ 230 h 652"/>
                <a:gd name="T104" fmla="*/ 154 w 264"/>
                <a:gd name="T105" fmla="*/ 22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 h="652">
                  <a:moveTo>
                    <a:pt x="245" y="168"/>
                  </a:moveTo>
                  <a:lnTo>
                    <a:pt x="245" y="168"/>
                  </a:lnTo>
                  <a:lnTo>
                    <a:pt x="244" y="163"/>
                  </a:lnTo>
                  <a:lnTo>
                    <a:pt x="241" y="157"/>
                  </a:lnTo>
                  <a:lnTo>
                    <a:pt x="237" y="153"/>
                  </a:lnTo>
                  <a:lnTo>
                    <a:pt x="232" y="149"/>
                  </a:lnTo>
                  <a:lnTo>
                    <a:pt x="232" y="149"/>
                  </a:lnTo>
                  <a:lnTo>
                    <a:pt x="198" y="140"/>
                  </a:lnTo>
                  <a:lnTo>
                    <a:pt x="182" y="136"/>
                  </a:lnTo>
                  <a:lnTo>
                    <a:pt x="165" y="133"/>
                  </a:lnTo>
                  <a:lnTo>
                    <a:pt x="165" y="133"/>
                  </a:lnTo>
                  <a:lnTo>
                    <a:pt x="166" y="121"/>
                  </a:lnTo>
                  <a:lnTo>
                    <a:pt x="166" y="121"/>
                  </a:lnTo>
                  <a:lnTo>
                    <a:pt x="173" y="109"/>
                  </a:lnTo>
                  <a:lnTo>
                    <a:pt x="178" y="97"/>
                  </a:lnTo>
                  <a:lnTo>
                    <a:pt x="178" y="97"/>
                  </a:lnTo>
                  <a:lnTo>
                    <a:pt x="178" y="97"/>
                  </a:lnTo>
                  <a:lnTo>
                    <a:pt x="178" y="97"/>
                  </a:lnTo>
                  <a:lnTo>
                    <a:pt x="181" y="97"/>
                  </a:lnTo>
                  <a:lnTo>
                    <a:pt x="183" y="95"/>
                  </a:lnTo>
                  <a:lnTo>
                    <a:pt x="187" y="91"/>
                  </a:lnTo>
                  <a:lnTo>
                    <a:pt x="190" y="86"/>
                  </a:lnTo>
                  <a:lnTo>
                    <a:pt x="193" y="79"/>
                  </a:lnTo>
                  <a:lnTo>
                    <a:pt x="193" y="79"/>
                  </a:lnTo>
                  <a:lnTo>
                    <a:pt x="193" y="72"/>
                  </a:lnTo>
                  <a:lnTo>
                    <a:pt x="193" y="67"/>
                  </a:lnTo>
                  <a:lnTo>
                    <a:pt x="192" y="64"/>
                  </a:lnTo>
                  <a:lnTo>
                    <a:pt x="189" y="63"/>
                  </a:lnTo>
                  <a:lnTo>
                    <a:pt x="187" y="63"/>
                  </a:lnTo>
                  <a:lnTo>
                    <a:pt x="187" y="63"/>
                  </a:lnTo>
                  <a:lnTo>
                    <a:pt x="186" y="63"/>
                  </a:lnTo>
                  <a:lnTo>
                    <a:pt x="186" y="63"/>
                  </a:lnTo>
                  <a:lnTo>
                    <a:pt x="189" y="51"/>
                  </a:lnTo>
                  <a:lnTo>
                    <a:pt x="189" y="40"/>
                  </a:lnTo>
                  <a:lnTo>
                    <a:pt x="185" y="29"/>
                  </a:lnTo>
                  <a:lnTo>
                    <a:pt x="179" y="20"/>
                  </a:lnTo>
                  <a:lnTo>
                    <a:pt x="171" y="12"/>
                  </a:lnTo>
                  <a:lnTo>
                    <a:pt x="161" y="5"/>
                  </a:lnTo>
                  <a:lnTo>
                    <a:pt x="147" y="1"/>
                  </a:lnTo>
                  <a:lnTo>
                    <a:pt x="132" y="0"/>
                  </a:lnTo>
                  <a:lnTo>
                    <a:pt x="132" y="0"/>
                  </a:lnTo>
                  <a:lnTo>
                    <a:pt x="117" y="1"/>
                  </a:lnTo>
                  <a:lnTo>
                    <a:pt x="104" y="5"/>
                  </a:lnTo>
                  <a:lnTo>
                    <a:pt x="93" y="12"/>
                  </a:lnTo>
                  <a:lnTo>
                    <a:pt x="85" y="20"/>
                  </a:lnTo>
                  <a:lnTo>
                    <a:pt x="80" y="29"/>
                  </a:lnTo>
                  <a:lnTo>
                    <a:pt x="77" y="40"/>
                  </a:lnTo>
                  <a:lnTo>
                    <a:pt x="76" y="51"/>
                  </a:lnTo>
                  <a:lnTo>
                    <a:pt x="78" y="63"/>
                  </a:lnTo>
                  <a:lnTo>
                    <a:pt x="78" y="63"/>
                  </a:lnTo>
                  <a:lnTo>
                    <a:pt x="77" y="63"/>
                  </a:lnTo>
                  <a:lnTo>
                    <a:pt x="77" y="63"/>
                  </a:lnTo>
                  <a:lnTo>
                    <a:pt x="76" y="63"/>
                  </a:lnTo>
                  <a:lnTo>
                    <a:pt x="74" y="64"/>
                  </a:lnTo>
                  <a:lnTo>
                    <a:pt x="72" y="67"/>
                  </a:lnTo>
                  <a:lnTo>
                    <a:pt x="72" y="72"/>
                  </a:lnTo>
                  <a:lnTo>
                    <a:pt x="72" y="79"/>
                  </a:lnTo>
                  <a:lnTo>
                    <a:pt x="72" y="79"/>
                  </a:lnTo>
                  <a:lnTo>
                    <a:pt x="74" y="86"/>
                  </a:lnTo>
                  <a:lnTo>
                    <a:pt x="77" y="91"/>
                  </a:lnTo>
                  <a:lnTo>
                    <a:pt x="81" y="95"/>
                  </a:lnTo>
                  <a:lnTo>
                    <a:pt x="84" y="97"/>
                  </a:lnTo>
                  <a:lnTo>
                    <a:pt x="86" y="97"/>
                  </a:lnTo>
                  <a:lnTo>
                    <a:pt x="86" y="97"/>
                  </a:lnTo>
                  <a:lnTo>
                    <a:pt x="86" y="97"/>
                  </a:lnTo>
                  <a:lnTo>
                    <a:pt x="86" y="97"/>
                  </a:lnTo>
                  <a:lnTo>
                    <a:pt x="92" y="109"/>
                  </a:lnTo>
                  <a:lnTo>
                    <a:pt x="98" y="121"/>
                  </a:lnTo>
                  <a:lnTo>
                    <a:pt x="98" y="121"/>
                  </a:lnTo>
                  <a:lnTo>
                    <a:pt x="100" y="133"/>
                  </a:lnTo>
                  <a:lnTo>
                    <a:pt x="100" y="133"/>
                  </a:lnTo>
                  <a:lnTo>
                    <a:pt x="82" y="136"/>
                  </a:lnTo>
                  <a:lnTo>
                    <a:pt x="66" y="140"/>
                  </a:lnTo>
                  <a:lnTo>
                    <a:pt x="32" y="149"/>
                  </a:lnTo>
                  <a:lnTo>
                    <a:pt x="32" y="149"/>
                  </a:lnTo>
                  <a:lnTo>
                    <a:pt x="27" y="153"/>
                  </a:lnTo>
                  <a:lnTo>
                    <a:pt x="23" y="157"/>
                  </a:lnTo>
                  <a:lnTo>
                    <a:pt x="20" y="163"/>
                  </a:lnTo>
                  <a:lnTo>
                    <a:pt x="19" y="168"/>
                  </a:lnTo>
                  <a:lnTo>
                    <a:pt x="19" y="168"/>
                  </a:lnTo>
                  <a:lnTo>
                    <a:pt x="5" y="232"/>
                  </a:lnTo>
                  <a:lnTo>
                    <a:pt x="1" y="258"/>
                  </a:lnTo>
                  <a:lnTo>
                    <a:pt x="0" y="269"/>
                  </a:lnTo>
                  <a:lnTo>
                    <a:pt x="1" y="277"/>
                  </a:lnTo>
                  <a:lnTo>
                    <a:pt x="1" y="277"/>
                  </a:lnTo>
                  <a:lnTo>
                    <a:pt x="3" y="284"/>
                  </a:lnTo>
                  <a:lnTo>
                    <a:pt x="5" y="294"/>
                  </a:lnTo>
                  <a:lnTo>
                    <a:pt x="16" y="316"/>
                  </a:lnTo>
                  <a:lnTo>
                    <a:pt x="30" y="345"/>
                  </a:lnTo>
                  <a:lnTo>
                    <a:pt x="43" y="376"/>
                  </a:lnTo>
                  <a:lnTo>
                    <a:pt x="43" y="376"/>
                  </a:lnTo>
                  <a:lnTo>
                    <a:pt x="46" y="381"/>
                  </a:lnTo>
                  <a:lnTo>
                    <a:pt x="49" y="385"/>
                  </a:lnTo>
                  <a:lnTo>
                    <a:pt x="53" y="389"/>
                  </a:lnTo>
                  <a:lnTo>
                    <a:pt x="58" y="391"/>
                  </a:lnTo>
                  <a:lnTo>
                    <a:pt x="67" y="624"/>
                  </a:lnTo>
                  <a:lnTo>
                    <a:pt x="67" y="624"/>
                  </a:lnTo>
                  <a:lnTo>
                    <a:pt x="51" y="633"/>
                  </a:lnTo>
                  <a:lnTo>
                    <a:pt x="51" y="633"/>
                  </a:lnTo>
                  <a:lnTo>
                    <a:pt x="50" y="640"/>
                  </a:lnTo>
                  <a:lnTo>
                    <a:pt x="51" y="647"/>
                  </a:lnTo>
                  <a:lnTo>
                    <a:pt x="51" y="647"/>
                  </a:lnTo>
                  <a:lnTo>
                    <a:pt x="54" y="649"/>
                  </a:lnTo>
                  <a:lnTo>
                    <a:pt x="58" y="651"/>
                  </a:lnTo>
                  <a:lnTo>
                    <a:pt x="62" y="652"/>
                  </a:lnTo>
                  <a:lnTo>
                    <a:pt x="62" y="652"/>
                  </a:lnTo>
                  <a:lnTo>
                    <a:pt x="117" y="652"/>
                  </a:lnTo>
                  <a:lnTo>
                    <a:pt x="117" y="652"/>
                  </a:lnTo>
                  <a:lnTo>
                    <a:pt x="120" y="651"/>
                  </a:lnTo>
                  <a:lnTo>
                    <a:pt x="123" y="649"/>
                  </a:lnTo>
                  <a:lnTo>
                    <a:pt x="123" y="647"/>
                  </a:lnTo>
                  <a:lnTo>
                    <a:pt x="123" y="643"/>
                  </a:lnTo>
                  <a:lnTo>
                    <a:pt x="120" y="625"/>
                  </a:lnTo>
                  <a:lnTo>
                    <a:pt x="132" y="461"/>
                  </a:lnTo>
                  <a:lnTo>
                    <a:pt x="144" y="625"/>
                  </a:lnTo>
                  <a:lnTo>
                    <a:pt x="144" y="625"/>
                  </a:lnTo>
                  <a:lnTo>
                    <a:pt x="142" y="643"/>
                  </a:lnTo>
                  <a:lnTo>
                    <a:pt x="142" y="647"/>
                  </a:lnTo>
                  <a:lnTo>
                    <a:pt x="142" y="649"/>
                  </a:lnTo>
                  <a:lnTo>
                    <a:pt x="144" y="651"/>
                  </a:lnTo>
                  <a:lnTo>
                    <a:pt x="147" y="652"/>
                  </a:lnTo>
                  <a:lnTo>
                    <a:pt x="147" y="652"/>
                  </a:lnTo>
                  <a:lnTo>
                    <a:pt x="202" y="652"/>
                  </a:lnTo>
                  <a:lnTo>
                    <a:pt x="202" y="652"/>
                  </a:lnTo>
                  <a:lnTo>
                    <a:pt x="206" y="651"/>
                  </a:lnTo>
                  <a:lnTo>
                    <a:pt x="210" y="649"/>
                  </a:lnTo>
                  <a:lnTo>
                    <a:pt x="213" y="647"/>
                  </a:lnTo>
                  <a:lnTo>
                    <a:pt x="213" y="647"/>
                  </a:lnTo>
                  <a:lnTo>
                    <a:pt x="214" y="640"/>
                  </a:lnTo>
                  <a:lnTo>
                    <a:pt x="213" y="633"/>
                  </a:lnTo>
                  <a:lnTo>
                    <a:pt x="213" y="633"/>
                  </a:lnTo>
                  <a:lnTo>
                    <a:pt x="197" y="624"/>
                  </a:lnTo>
                  <a:lnTo>
                    <a:pt x="206" y="391"/>
                  </a:lnTo>
                  <a:lnTo>
                    <a:pt x="206" y="391"/>
                  </a:lnTo>
                  <a:lnTo>
                    <a:pt x="212" y="389"/>
                  </a:lnTo>
                  <a:lnTo>
                    <a:pt x="216" y="385"/>
                  </a:lnTo>
                  <a:lnTo>
                    <a:pt x="218" y="381"/>
                  </a:lnTo>
                  <a:lnTo>
                    <a:pt x="221" y="376"/>
                  </a:lnTo>
                  <a:lnTo>
                    <a:pt x="221" y="376"/>
                  </a:lnTo>
                  <a:lnTo>
                    <a:pt x="235" y="345"/>
                  </a:lnTo>
                  <a:lnTo>
                    <a:pt x="248" y="316"/>
                  </a:lnTo>
                  <a:lnTo>
                    <a:pt x="259" y="294"/>
                  </a:lnTo>
                  <a:lnTo>
                    <a:pt x="262" y="284"/>
                  </a:lnTo>
                  <a:lnTo>
                    <a:pt x="263" y="277"/>
                  </a:lnTo>
                  <a:lnTo>
                    <a:pt x="263" y="277"/>
                  </a:lnTo>
                  <a:lnTo>
                    <a:pt x="264" y="269"/>
                  </a:lnTo>
                  <a:lnTo>
                    <a:pt x="263" y="258"/>
                  </a:lnTo>
                  <a:lnTo>
                    <a:pt x="259" y="232"/>
                  </a:lnTo>
                  <a:lnTo>
                    <a:pt x="245" y="168"/>
                  </a:lnTo>
                  <a:lnTo>
                    <a:pt x="245" y="168"/>
                  </a:lnTo>
                  <a:close/>
                  <a:moveTo>
                    <a:pt x="167" y="265"/>
                  </a:moveTo>
                  <a:lnTo>
                    <a:pt x="177" y="315"/>
                  </a:lnTo>
                  <a:lnTo>
                    <a:pt x="132" y="291"/>
                  </a:lnTo>
                  <a:lnTo>
                    <a:pt x="88" y="315"/>
                  </a:lnTo>
                  <a:lnTo>
                    <a:pt x="97" y="265"/>
                  </a:lnTo>
                  <a:lnTo>
                    <a:pt x="61" y="230"/>
                  </a:lnTo>
                  <a:lnTo>
                    <a:pt x="111" y="223"/>
                  </a:lnTo>
                  <a:lnTo>
                    <a:pt x="132" y="179"/>
                  </a:lnTo>
                  <a:lnTo>
                    <a:pt x="154" y="223"/>
                  </a:lnTo>
                  <a:lnTo>
                    <a:pt x="204" y="230"/>
                  </a:lnTo>
                  <a:lnTo>
                    <a:pt x="167"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sp>
        <p:nvSpPr>
          <p:cNvPr id="42" name="Rectangle 41"/>
          <p:cNvSpPr/>
          <p:nvPr/>
        </p:nvSpPr>
        <p:spPr>
          <a:xfrm>
            <a:off x="660743" y="1427175"/>
            <a:ext cx="2582227" cy="1309723"/>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cs typeface="+mn-cs"/>
              </a:rPr>
              <a:t>Current or former employee, contractor, or business partner</a:t>
            </a:r>
            <a:endParaRPr lang="en-US" kern="0" dirty="0">
              <a:solidFill>
                <a:srgbClr val="676767"/>
              </a:solidFill>
              <a:latin typeface="Arial"/>
              <a:cs typeface="+mn-cs"/>
            </a:endParaRPr>
          </a:p>
        </p:txBody>
      </p:sp>
      <p:sp>
        <p:nvSpPr>
          <p:cNvPr id="47" name="Isosceles Triangle 46"/>
          <p:cNvSpPr/>
          <p:nvPr/>
        </p:nvSpPr>
        <p:spPr>
          <a:xfrm rot="5400000">
            <a:off x="601997" y="2050999"/>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48" name="Rectangle 47"/>
          <p:cNvSpPr/>
          <p:nvPr/>
        </p:nvSpPr>
        <p:spPr>
          <a:xfrm>
            <a:off x="250239" y="1432286"/>
            <a:ext cx="411480" cy="1304611"/>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1</a:t>
            </a:r>
            <a:endParaRPr lang="en-US" kern="0" dirty="0">
              <a:solidFill>
                <a:schemeClr val="bg2"/>
              </a:solidFill>
              <a:latin typeface="Arial"/>
              <a:cs typeface="+mn-cs"/>
            </a:endParaRPr>
          </a:p>
        </p:txBody>
      </p:sp>
      <p:sp>
        <p:nvSpPr>
          <p:cNvPr id="53" name="Rectangle 52"/>
          <p:cNvSpPr/>
          <p:nvPr/>
        </p:nvSpPr>
        <p:spPr>
          <a:xfrm>
            <a:off x="661719" y="2802940"/>
            <a:ext cx="2582227" cy="1309723"/>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a:solidFill>
                  <a:srgbClr val="676767"/>
                </a:solidFill>
                <a:latin typeface="Arial"/>
              </a:rPr>
              <a:t>May have been vetted through background </a:t>
            </a:r>
            <a:endParaRPr lang="en-US" kern="0" dirty="0" smtClean="0">
              <a:solidFill>
                <a:srgbClr val="676767"/>
              </a:solidFill>
              <a:latin typeface="Arial"/>
            </a:endParaRPr>
          </a:p>
          <a:p>
            <a:pPr defTabSz="914378" fontAlgn="auto">
              <a:spcBef>
                <a:spcPts val="0"/>
              </a:spcBef>
              <a:spcAft>
                <a:spcPts val="0"/>
              </a:spcAft>
              <a:defRPr/>
            </a:pPr>
            <a:r>
              <a:rPr lang="en-US" kern="0" dirty="0" smtClean="0">
                <a:solidFill>
                  <a:srgbClr val="676767"/>
                </a:solidFill>
                <a:latin typeface="Arial"/>
              </a:rPr>
              <a:t>or credit checks</a:t>
            </a:r>
            <a:endParaRPr lang="en-US" kern="0" dirty="0">
              <a:solidFill>
                <a:srgbClr val="676767"/>
              </a:solidFill>
              <a:latin typeface="Arial"/>
            </a:endParaRPr>
          </a:p>
        </p:txBody>
      </p:sp>
      <p:sp>
        <p:nvSpPr>
          <p:cNvPr id="54" name="Isosceles Triangle 53"/>
          <p:cNvSpPr/>
          <p:nvPr/>
        </p:nvSpPr>
        <p:spPr>
          <a:xfrm rot="5400000">
            <a:off x="602973" y="3426764"/>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56" name="Rectangle 55"/>
          <p:cNvSpPr/>
          <p:nvPr/>
        </p:nvSpPr>
        <p:spPr>
          <a:xfrm>
            <a:off x="251215" y="2808051"/>
            <a:ext cx="411480" cy="1304611"/>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smtClean="0">
                <a:solidFill>
                  <a:schemeClr val="bg2"/>
                </a:solidFill>
                <a:latin typeface="Arial"/>
                <a:cs typeface="+mn-cs"/>
              </a:rPr>
              <a:t>3</a:t>
            </a:r>
            <a:endParaRPr lang="en-US" kern="0" dirty="0">
              <a:solidFill>
                <a:schemeClr val="bg2"/>
              </a:solidFill>
              <a:latin typeface="Arial"/>
              <a:cs typeface="+mn-cs"/>
            </a:endParaRPr>
          </a:p>
        </p:txBody>
      </p:sp>
      <p:sp>
        <p:nvSpPr>
          <p:cNvPr id="57" name="Rectangle 56"/>
          <p:cNvSpPr/>
          <p:nvPr/>
        </p:nvSpPr>
        <p:spPr>
          <a:xfrm>
            <a:off x="6221099" y="1411142"/>
            <a:ext cx="2582227" cy="1309723"/>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a:solidFill>
                  <a:srgbClr val="676767"/>
                </a:solidFill>
                <a:latin typeface="Arial"/>
                <a:cs typeface="+mn-cs"/>
              </a:rPr>
              <a:t>Has or had authorized access to the network, system, or data</a:t>
            </a:r>
          </a:p>
        </p:txBody>
      </p:sp>
      <p:sp>
        <p:nvSpPr>
          <p:cNvPr id="59" name="Isosceles Triangle 58"/>
          <p:cNvSpPr/>
          <p:nvPr/>
        </p:nvSpPr>
        <p:spPr>
          <a:xfrm rot="5400000">
            <a:off x="6162353" y="2034966"/>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0" name="Rectangle 59"/>
          <p:cNvSpPr/>
          <p:nvPr/>
        </p:nvSpPr>
        <p:spPr>
          <a:xfrm>
            <a:off x="5810595" y="1416253"/>
            <a:ext cx="411480" cy="1304611"/>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a:solidFill>
                  <a:schemeClr val="bg2"/>
                </a:solidFill>
                <a:latin typeface="Arial"/>
                <a:cs typeface="+mn-cs"/>
              </a:rPr>
              <a:t>2</a:t>
            </a:r>
          </a:p>
        </p:txBody>
      </p:sp>
      <p:sp>
        <p:nvSpPr>
          <p:cNvPr id="61" name="Rectangle 60"/>
          <p:cNvSpPr/>
          <p:nvPr/>
        </p:nvSpPr>
        <p:spPr>
          <a:xfrm>
            <a:off x="6222075" y="2786907"/>
            <a:ext cx="2582227" cy="1309723"/>
          </a:xfrm>
          <a:prstGeom prst="rect">
            <a:avLst/>
          </a:prstGeom>
          <a:solidFill>
            <a:srgbClr val="FFFFFF">
              <a:lumMod val="95000"/>
              <a:alpha val="95000"/>
            </a:srgbClr>
          </a:solidFill>
          <a:ln w="25400" cap="flat" cmpd="sng" algn="ctr">
            <a:noFill/>
            <a:prstDash val="solid"/>
          </a:ln>
          <a:effectLst/>
        </p:spPr>
        <p:txBody>
          <a:bodyPr lIns="182880" tIns="45720" rIns="91440" bIns="45720" rtlCol="0" anchor="ctr"/>
          <a:lstStyle/>
          <a:p>
            <a:pPr defTabSz="914378" fontAlgn="auto">
              <a:spcBef>
                <a:spcPts val="0"/>
              </a:spcBef>
              <a:spcAft>
                <a:spcPts val="0"/>
              </a:spcAft>
              <a:defRPr/>
            </a:pPr>
            <a:r>
              <a:rPr lang="en-US" kern="0" dirty="0" smtClean="0">
                <a:solidFill>
                  <a:srgbClr val="676767"/>
                </a:solidFill>
                <a:latin typeface="Arial"/>
              </a:rPr>
              <a:t>Can </a:t>
            </a:r>
            <a:r>
              <a:rPr lang="en-US" kern="0" dirty="0" smtClean="0">
                <a:solidFill>
                  <a:srgbClr val="676767"/>
                </a:solidFill>
                <a:latin typeface="Arial"/>
              </a:rPr>
              <a:t>be influenced </a:t>
            </a:r>
            <a:r>
              <a:rPr lang="en-US" kern="0" dirty="0">
                <a:solidFill>
                  <a:srgbClr val="676767"/>
                </a:solidFill>
                <a:latin typeface="Arial"/>
              </a:rPr>
              <a:t>by </a:t>
            </a:r>
            <a:r>
              <a:rPr lang="en-US" kern="0" dirty="0" smtClean="0">
                <a:solidFill>
                  <a:srgbClr val="676767"/>
                </a:solidFill>
                <a:latin typeface="Arial"/>
              </a:rPr>
              <a:t>personal, </a:t>
            </a:r>
            <a:r>
              <a:rPr lang="en-US" kern="0" dirty="0">
                <a:solidFill>
                  <a:srgbClr val="676767"/>
                </a:solidFill>
                <a:latin typeface="Arial"/>
              </a:rPr>
              <a:t>behavioral, </a:t>
            </a:r>
            <a:r>
              <a:rPr lang="en-US" kern="0" dirty="0" smtClean="0">
                <a:solidFill>
                  <a:srgbClr val="676767"/>
                </a:solidFill>
                <a:latin typeface="Arial"/>
              </a:rPr>
              <a:t>or financial issues</a:t>
            </a:r>
            <a:endParaRPr lang="en-US" kern="0" dirty="0">
              <a:solidFill>
                <a:srgbClr val="676767"/>
              </a:solidFill>
              <a:latin typeface="Arial"/>
            </a:endParaRPr>
          </a:p>
        </p:txBody>
      </p:sp>
      <p:sp>
        <p:nvSpPr>
          <p:cNvPr id="62" name="Isosceles Triangle 61"/>
          <p:cNvSpPr/>
          <p:nvPr/>
        </p:nvSpPr>
        <p:spPr>
          <a:xfrm rot="5400000">
            <a:off x="6163329" y="3410731"/>
            <a:ext cx="204636" cy="87142"/>
          </a:xfrm>
          <a:prstGeom prst="triangl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wrap="square" lIns="91430" tIns="45715" rIns="91440" bIns="45715" numCol="1" anchor="t" anchorCtr="0" compatLnSpc="1">
            <a:prstTxWarp prst="textNoShape">
              <a:avLst/>
            </a:prstTxWarp>
          </a:bodyPr>
          <a:lstStyle/>
          <a:p>
            <a:pPr defTabSz="457071"/>
            <a:endParaRPr lang="en-US" sz="1600" strike="sngStrike" dirty="0">
              <a:solidFill>
                <a:srgbClr val="FFFFFF"/>
              </a:solidFill>
              <a:latin typeface="CiscoSans" pitchFamily="34" charset="0"/>
            </a:endParaRPr>
          </a:p>
        </p:txBody>
      </p:sp>
      <p:sp>
        <p:nvSpPr>
          <p:cNvPr id="63" name="Rectangle 62"/>
          <p:cNvSpPr/>
          <p:nvPr/>
        </p:nvSpPr>
        <p:spPr>
          <a:xfrm>
            <a:off x="5811571" y="2792018"/>
            <a:ext cx="411480" cy="1304611"/>
          </a:xfrm>
          <a:prstGeom prst="rect">
            <a:avLst/>
          </a:prstGeom>
          <a:solidFill>
            <a:schemeClr val="accent1">
              <a:alpha val="90000"/>
            </a:schemeClr>
          </a:solidFill>
          <a:ln w="25400" cap="flat" cmpd="sng" algn="ctr">
            <a:noFill/>
            <a:prstDash val="solid"/>
          </a:ln>
          <a:effectLst/>
        </p:spPr>
        <p:txBody>
          <a:bodyPr lIns="0" tIns="45720" rIns="91440" bIns="45720" rtlCol="0" anchor="ctr"/>
          <a:lstStyle/>
          <a:p>
            <a:pPr algn="ctr" defTabSz="914378" fontAlgn="auto">
              <a:spcBef>
                <a:spcPts val="0"/>
              </a:spcBef>
              <a:spcAft>
                <a:spcPts val="0"/>
              </a:spcAft>
            </a:pPr>
            <a:r>
              <a:rPr lang="en-US" kern="0" dirty="0">
                <a:solidFill>
                  <a:schemeClr val="bg2"/>
                </a:solidFill>
                <a:latin typeface="Arial"/>
                <a:cs typeface="+mn-cs"/>
              </a:rPr>
              <a:t>4</a:t>
            </a:r>
          </a:p>
        </p:txBody>
      </p:sp>
      <p:sp>
        <p:nvSpPr>
          <p:cNvPr id="64" name="Rectangle 63"/>
          <p:cNvSpPr/>
          <p:nvPr/>
        </p:nvSpPr>
        <p:spPr>
          <a:xfrm rot="5400000">
            <a:off x="-1035345" y="2673467"/>
            <a:ext cx="3242727" cy="4571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65" name="Rectangle 64"/>
          <p:cNvSpPr/>
          <p:nvPr/>
        </p:nvSpPr>
        <p:spPr>
          <a:xfrm rot="5400000">
            <a:off x="4529090" y="2673466"/>
            <a:ext cx="3242727" cy="4571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6" algn="l" defTabSz="457143" rtl="0" eaLnBrk="1" latinLnBrk="0" hangingPunct="1">
              <a:defRPr sz="1800" kern="1200">
                <a:solidFill>
                  <a:schemeClr val="lt1"/>
                </a:solidFill>
                <a:latin typeface="+mn-lt"/>
                <a:ea typeface="+mn-ea"/>
                <a:cs typeface="+mn-cs"/>
              </a:defRPr>
            </a:lvl3pPr>
            <a:lvl4pPr marL="1371429"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8"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3" algn="l" defTabSz="457143" rtl="0" eaLnBrk="1" latinLnBrk="0" hangingPunct="1">
              <a:defRPr sz="1800" kern="1200">
                <a:solidFill>
                  <a:schemeClr val="lt1"/>
                </a:solidFill>
                <a:latin typeface="+mn-lt"/>
                <a:ea typeface="+mn-ea"/>
                <a:cs typeface="+mn-cs"/>
              </a:defRPr>
            </a:lvl9pPr>
          </a:lstStyle>
          <a:p>
            <a:endParaRPr lang="en-US" sz="1300" dirty="0">
              <a:solidFill>
                <a:srgbClr val="FFFFFF"/>
              </a:solidFill>
              <a:latin typeface="CiscoSansTT Light"/>
            </a:endParaRPr>
          </a:p>
        </p:txBody>
      </p:sp>
      <p:sp>
        <p:nvSpPr>
          <p:cNvPr id="2" name="TextBox 1"/>
          <p:cNvSpPr txBox="1"/>
          <p:nvPr/>
        </p:nvSpPr>
        <p:spPr>
          <a:xfrm>
            <a:off x="3242969" y="2979479"/>
            <a:ext cx="2567625" cy="1200329"/>
          </a:xfrm>
          <a:prstGeom prst="rect">
            <a:avLst/>
          </a:prstGeom>
          <a:noFill/>
        </p:spPr>
        <p:txBody>
          <a:bodyPr wrap="square" rtlCol="0">
            <a:spAutoFit/>
          </a:bodyPr>
          <a:lstStyle/>
          <a:p>
            <a:pPr algn="ctr"/>
            <a:r>
              <a:rPr lang="en-US" dirty="0" smtClean="0"/>
              <a:t>Individuals' behavior must </a:t>
            </a:r>
            <a:r>
              <a:rPr lang="en-US" dirty="0"/>
              <a:t>be </a:t>
            </a:r>
            <a:r>
              <a:rPr lang="en-US" dirty="0" smtClean="0"/>
              <a:t>guided by </a:t>
            </a:r>
            <a:r>
              <a:rPr lang="en-US" dirty="0"/>
              <a:t>policies, </a:t>
            </a:r>
            <a:r>
              <a:rPr lang="en-US" dirty="0" smtClean="0"/>
              <a:t>processes, </a:t>
            </a:r>
            <a:r>
              <a:rPr lang="en-US" dirty="0"/>
              <a:t>and </a:t>
            </a:r>
            <a:r>
              <a:rPr lang="en-US" dirty="0" smtClean="0"/>
              <a:t>technologies</a:t>
            </a:r>
            <a:endParaRPr lang="en-US" dirty="0"/>
          </a:p>
        </p:txBody>
      </p:sp>
    </p:spTree>
    <p:extLst>
      <p:ext uri="{BB962C8B-B14F-4D97-AF65-F5344CB8AC3E}">
        <p14:creationId xmlns:p14="http://schemas.microsoft.com/office/powerpoint/2010/main" val="265254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113648" y="2334153"/>
            <a:ext cx="4023208" cy="2066397"/>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rPr>
              <a:t>Accidentally </a:t>
            </a:r>
            <a:r>
              <a:rPr lang="en-US" sz="2400" b="1" kern="0" dirty="0">
                <a:solidFill>
                  <a:srgbClr val="676767"/>
                </a:solidFill>
                <a:latin typeface="Arial"/>
              </a:rPr>
              <a:t>exceeds </a:t>
            </a:r>
            <a:endParaRPr lang="en-US" sz="2400" b="1" kern="0" dirty="0" smtClean="0">
              <a:solidFill>
                <a:srgbClr val="676767"/>
              </a:solidFill>
              <a:latin typeface="Arial"/>
            </a:endParaRPr>
          </a:p>
          <a:p>
            <a:pPr defTabSz="914378" fontAlgn="auto">
              <a:spcBef>
                <a:spcPts val="0"/>
              </a:spcBef>
              <a:spcAft>
                <a:spcPts val="0"/>
              </a:spcAft>
              <a:defRPr/>
            </a:pPr>
            <a:r>
              <a:rPr lang="en-US" sz="2400" b="1" kern="0" dirty="0" smtClean="0">
                <a:solidFill>
                  <a:srgbClr val="676767"/>
                </a:solidFill>
                <a:latin typeface="Arial"/>
              </a:rPr>
              <a:t>or unintentionally uses </a:t>
            </a:r>
          </a:p>
          <a:p>
            <a:pPr defTabSz="914378" fontAlgn="auto">
              <a:spcBef>
                <a:spcPts val="0"/>
              </a:spcBef>
              <a:spcAft>
                <a:spcPts val="0"/>
              </a:spcAft>
              <a:defRPr/>
            </a:pPr>
            <a:r>
              <a:rPr lang="en-US" kern="0" dirty="0" smtClean="0">
                <a:solidFill>
                  <a:srgbClr val="676767"/>
                </a:solidFill>
                <a:latin typeface="Arial"/>
              </a:rPr>
              <a:t>authorized access </a:t>
            </a:r>
            <a:r>
              <a:rPr lang="en-US" kern="0" dirty="0">
                <a:solidFill>
                  <a:srgbClr val="676767"/>
                </a:solidFill>
                <a:latin typeface="Arial"/>
              </a:rPr>
              <a:t>to negatively affect the confidentiality, integrity, </a:t>
            </a:r>
            <a:endParaRPr lang="en-US" kern="0" dirty="0" smtClean="0">
              <a:solidFill>
                <a:srgbClr val="676767"/>
              </a:solidFill>
              <a:latin typeface="Arial"/>
            </a:endParaRPr>
          </a:p>
          <a:p>
            <a:pPr defTabSz="914378" fontAlgn="auto">
              <a:spcBef>
                <a:spcPts val="0"/>
              </a:spcBef>
              <a:spcAft>
                <a:spcPts val="0"/>
              </a:spcAft>
              <a:defRPr/>
            </a:pPr>
            <a:r>
              <a:rPr lang="en-US" kern="0" dirty="0" smtClean="0">
                <a:solidFill>
                  <a:srgbClr val="676767"/>
                </a:solidFill>
                <a:latin typeface="Arial"/>
              </a:rPr>
              <a:t>or </a:t>
            </a:r>
            <a:r>
              <a:rPr lang="en-US" kern="0" dirty="0">
                <a:solidFill>
                  <a:srgbClr val="676767"/>
                </a:solidFill>
                <a:latin typeface="Arial"/>
              </a:rPr>
              <a:t>availability of systems and data</a:t>
            </a:r>
          </a:p>
        </p:txBody>
      </p:sp>
      <p:sp>
        <p:nvSpPr>
          <p:cNvPr id="51" name="Rectangle 50"/>
          <p:cNvSpPr/>
          <p:nvPr/>
        </p:nvSpPr>
        <p:spPr>
          <a:xfrm>
            <a:off x="0" y="2345171"/>
            <a:ext cx="3931338" cy="2045938"/>
          </a:xfrm>
          <a:prstGeom prst="rect">
            <a:avLst/>
          </a:prstGeom>
          <a:solidFill>
            <a:srgbClr val="FFFFFF">
              <a:lumMod val="95000"/>
              <a:alpha val="95000"/>
            </a:srgbClr>
          </a:solidFill>
          <a:ln w="25400" cap="flat" cmpd="sng" algn="ctr">
            <a:noFill/>
            <a:prstDash val="solid"/>
          </a:ln>
          <a:effectLst/>
        </p:spPr>
        <p:txBody>
          <a:bodyPr lIns="274320" tIns="45720" rIns="91440" bIns="45720" rtlCol="0" anchor="ctr"/>
          <a:lstStyle/>
          <a:p>
            <a:pPr defTabSz="914378" fontAlgn="auto">
              <a:spcBef>
                <a:spcPts val="0"/>
              </a:spcBef>
              <a:spcAft>
                <a:spcPts val="0"/>
              </a:spcAft>
              <a:defRPr/>
            </a:pPr>
            <a:r>
              <a:rPr lang="en-US" sz="2400" b="1" kern="0" dirty="0" smtClean="0">
                <a:solidFill>
                  <a:srgbClr val="676767"/>
                </a:solidFill>
                <a:latin typeface="Arial"/>
                <a:cs typeface="+mn-cs"/>
              </a:rPr>
              <a:t>Intentionally exceeds </a:t>
            </a:r>
          </a:p>
          <a:p>
            <a:pPr defTabSz="914378" fontAlgn="auto">
              <a:spcBef>
                <a:spcPts val="0"/>
              </a:spcBef>
              <a:spcAft>
                <a:spcPts val="0"/>
              </a:spcAft>
              <a:defRPr/>
            </a:pPr>
            <a:r>
              <a:rPr lang="en-US" sz="2400" b="1" kern="0" dirty="0" smtClean="0">
                <a:solidFill>
                  <a:srgbClr val="676767"/>
                </a:solidFill>
                <a:latin typeface="Arial"/>
                <a:cs typeface="+mn-cs"/>
              </a:rPr>
              <a:t>or </a:t>
            </a:r>
            <a:r>
              <a:rPr lang="en-US" sz="2400" b="1" kern="0" dirty="0">
                <a:solidFill>
                  <a:srgbClr val="676767"/>
                </a:solidFill>
                <a:latin typeface="Arial"/>
                <a:cs typeface="+mn-cs"/>
              </a:rPr>
              <a:t>purposefully </a:t>
            </a:r>
            <a:r>
              <a:rPr lang="en-US" sz="2400" b="1" kern="0" dirty="0" smtClean="0">
                <a:solidFill>
                  <a:srgbClr val="676767"/>
                </a:solidFill>
                <a:latin typeface="Arial"/>
                <a:cs typeface="+mn-cs"/>
              </a:rPr>
              <a:t>uses </a:t>
            </a:r>
          </a:p>
          <a:p>
            <a:pPr defTabSz="914378" fontAlgn="auto">
              <a:spcBef>
                <a:spcPts val="0"/>
              </a:spcBef>
              <a:spcAft>
                <a:spcPts val="0"/>
              </a:spcAft>
              <a:defRPr/>
            </a:pPr>
            <a:r>
              <a:rPr lang="en-US" kern="0" dirty="0" smtClean="0">
                <a:solidFill>
                  <a:srgbClr val="676767"/>
                </a:solidFill>
                <a:latin typeface="Arial"/>
                <a:cs typeface="+mn-cs"/>
              </a:rPr>
              <a:t>authorized access to negatively affect </a:t>
            </a:r>
            <a:r>
              <a:rPr lang="en-US" kern="0" dirty="0">
                <a:solidFill>
                  <a:srgbClr val="676767"/>
                </a:solidFill>
                <a:latin typeface="Arial"/>
                <a:cs typeface="+mn-cs"/>
              </a:rPr>
              <a:t>the </a:t>
            </a:r>
            <a:r>
              <a:rPr lang="en-US" kern="0" dirty="0" smtClean="0">
                <a:solidFill>
                  <a:srgbClr val="676767"/>
                </a:solidFill>
                <a:latin typeface="Arial"/>
                <a:cs typeface="+mn-cs"/>
              </a:rPr>
              <a:t>confidentiality, integrity, or availability of systems and data</a:t>
            </a:r>
            <a:endParaRPr lang="en-US" kern="0" dirty="0">
              <a:solidFill>
                <a:srgbClr val="676767"/>
              </a:solidFill>
              <a:latin typeface="Arial"/>
              <a:cs typeface="+mn-cs"/>
            </a:endParaRPr>
          </a:p>
        </p:txBody>
      </p:sp>
      <p:sp>
        <p:nvSpPr>
          <p:cNvPr id="53" name="Rectangle 52"/>
          <p:cNvSpPr/>
          <p:nvPr/>
        </p:nvSpPr>
        <p:spPr>
          <a:xfrm>
            <a:off x="-7144" y="2331266"/>
            <a:ext cx="9144000" cy="55001"/>
          </a:xfrm>
          <a:prstGeom prst="rect">
            <a:avLst/>
          </a:prstGeom>
          <a:solidFill>
            <a:schemeClr val="accent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4" name="Rectangle 43"/>
          <p:cNvSpPr/>
          <p:nvPr/>
        </p:nvSpPr>
        <p:spPr>
          <a:xfrm>
            <a:off x="0" y="1757486"/>
            <a:ext cx="3759111" cy="579206"/>
          </a:xfrm>
          <a:prstGeom prst="rect">
            <a:avLst/>
          </a:prstGeom>
          <a:solidFill>
            <a:schemeClr val="accent2">
              <a:lumMod val="50000"/>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smtClean="0">
                <a:solidFill>
                  <a:schemeClr val="bg2"/>
                </a:solidFill>
                <a:latin typeface="Arial"/>
                <a:cs typeface="+mn-cs"/>
              </a:rPr>
              <a:t>Malicious Insider Threats</a:t>
            </a:r>
            <a:endParaRPr lang="en-US" b="1" kern="0" dirty="0">
              <a:solidFill>
                <a:schemeClr val="bg2"/>
              </a:solidFill>
              <a:latin typeface="Arial"/>
              <a:cs typeface="+mn-cs"/>
            </a:endParaRPr>
          </a:p>
        </p:txBody>
      </p:sp>
      <p:sp>
        <p:nvSpPr>
          <p:cNvPr id="43" name="Rectangle 42"/>
          <p:cNvSpPr/>
          <p:nvPr/>
        </p:nvSpPr>
        <p:spPr>
          <a:xfrm>
            <a:off x="5329238" y="1756368"/>
            <a:ext cx="3807618" cy="579206"/>
          </a:xfrm>
          <a:prstGeom prst="rect">
            <a:avLst/>
          </a:prstGeom>
          <a:solidFill>
            <a:schemeClr val="accent2">
              <a:lumMod val="50000"/>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smtClean="0">
                <a:solidFill>
                  <a:schemeClr val="bg2"/>
                </a:solidFill>
                <a:latin typeface="Arial"/>
                <a:cs typeface="+mn-cs"/>
              </a:rPr>
              <a:t>Unintentional Insider Threats</a:t>
            </a:r>
            <a:endParaRPr lang="en-US" b="1" kern="0" dirty="0">
              <a:solidFill>
                <a:schemeClr val="bg2"/>
              </a:solidFill>
              <a:latin typeface="Arial"/>
              <a:cs typeface="+mn-cs"/>
            </a:endParaRPr>
          </a:p>
        </p:txBody>
      </p:sp>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Internal Security Threats</a:t>
            </a:r>
            <a:endParaRPr lang="en-US" sz="2400" b="1" kern="0" dirty="0">
              <a:solidFill>
                <a:srgbClr val="FFFFFF"/>
              </a:solidFill>
            </a:endParaRPr>
          </a:p>
        </p:txBody>
      </p:sp>
      <p:sp>
        <p:nvSpPr>
          <p:cNvPr id="58" name="Rectangle 57"/>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Malicious vs. Unintentional</a:t>
            </a:r>
            <a:endParaRPr lang="en-US" sz="2000" kern="0" dirty="0">
              <a:solidFill>
                <a:srgbClr val="676767"/>
              </a:solidFill>
            </a:endParaRPr>
          </a:p>
        </p:txBody>
      </p:sp>
      <p:sp>
        <p:nvSpPr>
          <p:cNvPr id="71" name="Isosceles Triangle 70"/>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74" name="Hexagon 173"/>
          <p:cNvSpPr>
            <a:spLocks noChangeAspect="1"/>
          </p:cNvSpPr>
          <p:nvPr/>
        </p:nvSpPr>
        <p:spPr>
          <a:xfrm>
            <a:off x="3487555" y="1170002"/>
            <a:ext cx="2069876" cy="1789335"/>
          </a:xfrm>
          <a:prstGeom prst="hexagon">
            <a:avLst/>
          </a:prstGeom>
          <a:solidFill>
            <a:schemeClr val="accent1"/>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176" name="Hexagon 175"/>
          <p:cNvSpPr>
            <a:spLocks noChangeAspect="1"/>
          </p:cNvSpPr>
          <p:nvPr/>
        </p:nvSpPr>
        <p:spPr>
          <a:xfrm>
            <a:off x="3566220" y="1244807"/>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6" name="Rectangle 75"/>
          <p:cNvSpPr/>
          <p:nvPr/>
        </p:nvSpPr>
        <p:spPr>
          <a:xfrm>
            <a:off x="4096392" y="1909115"/>
            <a:ext cx="895565" cy="247706"/>
          </a:xfrm>
          <a:prstGeom prst="rect">
            <a:avLst/>
          </a:prstGeom>
        </p:spPr>
        <p:txBody>
          <a:bodyPr wrap="none" anchor="ctr">
            <a:noAutofit/>
          </a:bodyPr>
          <a:lstStyle/>
          <a:p>
            <a:pPr algn="ctr"/>
            <a:r>
              <a:rPr lang="en-US" sz="2000" b="1" dirty="0" smtClean="0">
                <a:solidFill>
                  <a:srgbClr val="FFFFFF"/>
                </a:solidFill>
              </a:rPr>
              <a:t>People</a:t>
            </a:r>
            <a:endParaRPr lang="en-US" sz="2000" b="1" dirty="0">
              <a:solidFill>
                <a:srgbClr val="FFFFFF"/>
              </a:solidFill>
            </a:endParaRPr>
          </a:p>
        </p:txBody>
      </p:sp>
      <p:sp>
        <p:nvSpPr>
          <p:cNvPr id="48" name="Freeform 22"/>
          <p:cNvSpPr>
            <a:spLocks noChangeAspect="1" noEditPoints="1"/>
          </p:cNvSpPr>
          <p:nvPr/>
        </p:nvSpPr>
        <p:spPr bwMode="auto">
          <a:xfrm>
            <a:off x="4339383" y="2302690"/>
            <a:ext cx="347195" cy="426224"/>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bg2"/>
          </a:solidFill>
          <a:ln w="9525">
            <a:noFill/>
            <a:round/>
            <a:headEnd/>
            <a:tailEnd/>
          </a:ln>
          <a:effectLst/>
        </p:spPr>
        <p:txBody>
          <a:bodyPr vert="horz" wrap="square" lIns="68589" tIns="34295" rIns="68589" bIns="34295"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sp>
        <p:nvSpPr>
          <p:cNvPr id="56" name="Isosceles Triangle 55"/>
          <p:cNvSpPr/>
          <p:nvPr/>
        </p:nvSpPr>
        <p:spPr>
          <a:xfrm rot="10800000">
            <a:off x="1664495" y="2364244"/>
            <a:ext cx="435767" cy="196465"/>
          </a:xfrm>
          <a:prstGeom prst="triangle">
            <a:avLst/>
          </a:prstGeom>
          <a:solidFill>
            <a:srgbClr val="192954"/>
          </a:solidFill>
          <a:ln w="9525" cap="flat" cmpd="sng" algn="ctr">
            <a:noFill/>
            <a:prstDash val="solid"/>
          </a:ln>
          <a:effectLst/>
        </p:spPr>
        <p:txBody>
          <a:bodyPr vert="horz" wrap="square" lIns="68573" tIns="34286" rIns="68573" bIns="34286" numCol="1" anchor="t" anchorCtr="0" compatLnSpc="1">
            <a:prstTxWarp prst="textNoShape">
              <a:avLst/>
            </a:prstTxWarp>
          </a:bodyPr>
          <a:lstStyle/>
          <a:p>
            <a:pPr marL="0" marR="0" lvl="0" indent="0" defTabSz="342803" eaLnBrk="1" fontAlgn="auto" latinLnBrk="0" hangingPunct="1">
              <a:lnSpc>
                <a:spcPct val="100000"/>
              </a:lnSpc>
              <a:spcBef>
                <a:spcPts val="0"/>
              </a:spcBef>
              <a:spcAft>
                <a:spcPts val="0"/>
              </a:spcAft>
              <a:buClrTx/>
              <a:buSzTx/>
              <a:buFontTx/>
              <a:buNone/>
              <a:tabLst/>
              <a:defRPr/>
            </a:pPr>
            <a:endParaRPr kumimoji="0" lang="en-US" sz="1200" b="0" i="0" u="none" strike="sngStrike" kern="0" cap="none" spc="0" normalizeH="0" baseline="0" noProof="0" dirty="0" smtClean="0">
              <a:ln>
                <a:noFill/>
              </a:ln>
              <a:solidFill>
                <a:srgbClr val="FFFFFF"/>
              </a:solidFill>
              <a:effectLst/>
              <a:uLnTx/>
              <a:uFillTx/>
              <a:latin typeface="CiscoSans" pitchFamily="34" charset="0"/>
              <a:ea typeface="+mn-ea"/>
              <a:cs typeface="+mn-cs"/>
            </a:endParaRPr>
          </a:p>
        </p:txBody>
      </p:sp>
      <p:sp>
        <p:nvSpPr>
          <p:cNvPr id="57" name="Isosceles Triangle 56"/>
          <p:cNvSpPr/>
          <p:nvPr/>
        </p:nvSpPr>
        <p:spPr>
          <a:xfrm rot="10800000">
            <a:off x="6907368" y="2338461"/>
            <a:ext cx="435767" cy="196465"/>
          </a:xfrm>
          <a:prstGeom prst="triangle">
            <a:avLst/>
          </a:prstGeom>
          <a:solidFill>
            <a:srgbClr val="192954"/>
          </a:solidFill>
          <a:ln w="9525" cap="flat" cmpd="sng" algn="ctr">
            <a:noFill/>
            <a:prstDash val="solid"/>
          </a:ln>
          <a:effectLst/>
        </p:spPr>
        <p:txBody>
          <a:bodyPr vert="horz" wrap="square" lIns="68573" tIns="34286" rIns="68573" bIns="34286" numCol="1" anchor="t" anchorCtr="0" compatLnSpc="1">
            <a:prstTxWarp prst="textNoShape">
              <a:avLst/>
            </a:prstTxWarp>
          </a:bodyPr>
          <a:lstStyle/>
          <a:p>
            <a:pPr marL="0" marR="0" lvl="0" indent="0" defTabSz="342803" eaLnBrk="1" fontAlgn="auto" latinLnBrk="0" hangingPunct="1">
              <a:lnSpc>
                <a:spcPct val="100000"/>
              </a:lnSpc>
              <a:spcBef>
                <a:spcPts val="0"/>
              </a:spcBef>
              <a:spcAft>
                <a:spcPts val="0"/>
              </a:spcAft>
              <a:buClrTx/>
              <a:buSzTx/>
              <a:buFontTx/>
              <a:buNone/>
              <a:tabLst/>
              <a:defRPr/>
            </a:pPr>
            <a:endParaRPr kumimoji="0" lang="en-US" sz="1200" b="0" i="0" u="none" strike="sngStrike" kern="0" cap="none" spc="0" normalizeH="0" baseline="0" noProof="0" dirty="0" smtClean="0">
              <a:ln>
                <a:noFill/>
              </a:ln>
              <a:solidFill>
                <a:srgbClr val="FFFFFF"/>
              </a:solidFill>
              <a:effectLst/>
              <a:uLnTx/>
              <a:uFillTx/>
              <a:latin typeface="CiscoSans" pitchFamily="34" charset="0"/>
              <a:ea typeface="+mn-ea"/>
              <a:cs typeface="+mn-cs"/>
            </a:endParaRPr>
          </a:p>
        </p:txBody>
      </p:sp>
    </p:spTree>
    <p:extLst>
      <p:ext uri="{BB962C8B-B14F-4D97-AF65-F5344CB8AC3E}">
        <p14:creationId xmlns:p14="http://schemas.microsoft.com/office/powerpoint/2010/main" val="241219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144" y="2331266"/>
            <a:ext cx="9144000" cy="55001"/>
          </a:xfrm>
          <a:prstGeom prst="rect">
            <a:avLst/>
          </a:prstGeom>
          <a:solidFill>
            <a:schemeClr val="accent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4" name="Rectangle 43"/>
          <p:cNvSpPr/>
          <p:nvPr/>
        </p:nvSpPr>
        <p:spPr>
          <a:xfrm>
            <a:off x="0" y="1757486"/>
            <a:ext cx="3759111" cy="579206"/>
          </a:xfrm>
          <a:prstGeom prst="rect">
            <a:avLst/>
          </a:prstGeom>
          <a:solidFill>
            <a:schemeClr val="accent2">
              <a:lumMod val="50000"/>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smtClean="0">
                <a:solidFill>
                  <a:schemeClr val="bg2"/>
                </a:solidFill>
                <a:latin typeface="Arial"/>
                <a:cs typeface="+mn-cs"/>
              </a:rPr>
              <a:t>Malicious Insider Threats</a:t>
            </a:r>
            <a:endParaRPr lang="en-US" b="1" kern="0" dirty="0">
              <a:solidFill>
                <a:schemeClr val="bg2"/>
              </a:solidFill>
              <a:latin typeface="Arial"/>
              <a:cs typeface="+mn-cs"/>
            </a:endParaRPr>
          </a:p>
        </p:txBody>
      </p:sp>
      <p:sp>
        <p:nvSpPr>
          <p:cNvPr id="43" name="Rectangle 42"/>
          <p:cNvSpPr/>
          <p:nvPr/>
        </p:nvSpPr>
        <p:spPr>
          <a:xfrm>
            <a:off x="5329238" y="1756368"/>
            <a:ext cx="3807618" cy="579206"/>
          </a:xfrm>
          <a:prstGeom prst="rect">
            <a:avLst/>
          </a:prstGeom>
          <a:solidFill>
            <a:schemeClr val="accent2">
              <a:lumMod val="50000"/>
              <a:alpha val="90000"/>
            </a:schemeClr>
          </a:solidFill>
          <a:ln w="25400" cap="flat" cmpd="sng" algn="ctr">
            <a:noFill/>
            <a:prstDash val="solid"/>
          </a:ln>
          <a:effectLst/>
        </p:spPr>
        <p:txBody>
          <a:bodyPr lIns="91440" tIns="45720" rIns="0" bIns="45720" rtlCol="0" anchor="ctr"/>
          <a:lstStyle/>
          <a:p>
            <a:pPr algn="ctr" defTabSz="914378" fontAlgn="auto">
              <a:spcBef>
                <a:spcPts val="0"/>
              </a:spcBef>
              <a:spcAft>
                <a:spcPts val="0"/>
              </a:spcAft>
            </a:pPr>
            <a:r>
              <a:rPr lang="en-US" b="1" kern="0" dirty="0" smtClean="0">
                <a:solidFill>
                  <a:schemeClr val="bg2"/>
                </a:solidFill>
                <a:latin typeface="Arial"/>
                <a:cs typeface="+mn-cs"/>
              </a:rPr>
              <a:t>Unintentional Insider Threats</a:t>
            </a:r>
            <a:endParaRPr lang="en-US" b="1" kern="0" dirty="0">
              <a:solidFill>
                <a:schemeClr val="bg2"/>
              </a:solidFill>
              <a:latin typeface="Arial"/>
              <a:cs typeface="+mn-cs"/>
            </a:endParaRPr>
          </a:p>
        </p:txBody>
      </p:sp>
      <p:sp>
        <p:nvSpPr>
          <p:cNvPr id="55" name="Rectangle 54"/>
          <p:cNvSpPr/>
          <p:nvPr/>
        </p:nvSpPr>
        <p:spPr>
          <a:xfrm>
            <a:off x="0" y="62387"/>
            <a:ext cx="9144000" cy="900265"/>
          </a:xfrm>
          <a:prstGeom prst="rect">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r>
              <a:rPr lang="en-US" sz="2400" b="1" kern="0" dirty="0" smtClean="0">
                <a:solidFill>
                  <a:srgbClr val="FFFFFF"/>
                </a:solidFill>
              </a:rPr>
              <a:t>Internal Security Threats</a:t>
            </a:r>
            <a:endParaRPr lang="en-US" sz="2400" b="1" kern="0" dirty="0">
              <a:solidFill>
                <a:srgbClr val="FFFFFF"/>
              </a:solidFill>
            </a:endParaRPr>
          </a:p>
        </p:txBody>
      </p:sp>
      <p:sp>
        <p:nvSpPr>
          <p:cNvPr id="58" name="Rectangle 57"/>
          <p:cNvSpPr/>
          <p:nvPr/>
        </p:nvSpPr>
        <p:spPr>
          <a:xfrm>
            <a:off x="4544175" y="142877"/>
            <a:ext cx="4512529" cy="750094"/>
          </a:xfrm>
          <a:prstGeom prst="rect">
            <a:avLst/>
          </a:prstGeom>
          <a:solidFill>
            <a:srgbClr val="FFFFFF">
              <a:lumMod val="95000"/>
              <a:alpha val="90000"/>
            </a:srgbClr>
          </a:solidFill>
          <a:ln w="25400" cap="flat" cmpd="sng" algn="ctr">
            <a:noFill/>
            <a:prstDash val="solid"/>
          </a:ln>
          <a:effectLst/>
        </p:spPr>
        <p:txBody>
          <a:bodyPr lIns="304800" tIns="60960" rIns="121920" bIns="60960" rtlCol="0" anchor="ctr"/>
          <a:lstStyle/>
          <a:p>
            <a:pPr defTabSz="1219140"/>
            <a:r>
              <a:rPr lang="en-US" sz="2000" kern="0" dirty="0" smtClean="0">
                <a:solidFill>
                  <a:srgbClr val="676767"/>
                </a:solidFill>
              </a:rPr>
              <a:t>Some risky things people do</a:t>
            </a:r>
            <a:endParaRPr lang="en-US" sz="2000" kern="0" dirty="0">
              <a:solidFill>
                <a:srgbClr val="676767"/>
              </a:solidFill>
            </a:endParaRPr>
          </a:p>
        </p:txBody>
      </p:sp>
      <p:sp>
        <p:nvSpPr>
          <p:cNvPr id="71" name="Isosceles Triangle 70"/>
          <p:cNvSpPr/>
          <p:nvPr/>
        </p:nvSpPr>
        <p:spPr>
          <a:xfrm rot="5400000">
            <a:off x="4483527" y="476446"/>
            <a:ext cx="201992" cy="97245"/>
          </a:xfrm>
          <a:prstGeom prst="triangle">
            <a:avLst/>
          </a:prstGeom>
          <a:solidFill>
            <a:schemeClr val="accent1">
              <a:lumMod val="50000"/>
              <a:alpha val="90000"/>
            </a:schemeClr>
          </a:solidFill>
          <a:ln w="25400" cap="flat" cmpd="sng" algn="ctr">
            <a:noFill/>
            <a:prstDash val="solid"/>
          </a:ln>
          <a:effectLst/>
        </p:spPr>
        <p:txBody>
          <a:bodyPr lIns="304800" tIns="60960" rIns="121920" bIns="60960" rtlCol="0" anchor="ctr"/>
          <a:lstStyle/>
          <a:p>
            <a:pPr defTabSz="1219140"/>
            <a:endParaRPr lang="en-US" sz="2400" b="1" kern="0" dirty="0">
              <a:solidFill>
                <a:srgbClr val="FFFFFF"/>
              </a:solidFill>
            </a:endParaRPr>
          </a:p>
        </p:txBody>
      </p:sp>
      <p:sp>
        <p:nvSpPr>
          <p:cNvPr id="174" name="Hexagon 173"/>
          <p:cNvSpPr>
            <a:spLocks noChangeAspect="1"/>
          </p:cNvSpPr>
          <p:nvPr/>
        </p:nvSpPr>
        <p:spPr>
          <a:xfrm>
            <a:off x="3487555" y="1170002"/>
            <a:ext cx="2069876" cy="1789335"/>
          </a:xfrm>
          <a:prstGeom prst="hexagon">
            <a:avLst/>
          </a:prstGeom>
          <a:solidFill>
            <a:schemeClr val="accent1"/>
          </a:solidFill>
          <a:ln w="9525" cap="flat" cmpd="sng" algn="ctr">
            <a:noFill/>
            <a:prstDash val="sysDash"/>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176" name="Hexagon 175"/>
          <p:cNvSpPr>
            <a:spLocks noChangeAspect="1"/>
          </p:cNvSpPr>
          <p:nvPr/>
        </p:nvSpPr>
        <p:spPr>
          <a:xfrm>
            <a:off x="3566220" y="1244807"/>
            <a:ext cx="1904460" cy="1646339"/>
          </a:xfrm>
          <a:prstGeom prst="hexagon">
            <a:avLst/>
          </a:prstGeom>
          <a:noFill/>
          <a:ln w="12700" cap="flat" cmpd="sng" algn="ctr">
            <a:solidFill>
              <a:schemeClr val="bg2"/>
            </a:solidFill>
            <a:prstDash val="solid"/>
          </a:ln>
          <a:effectLst/>
        </p:spPr>
        <p:txBody>
          <a:bodyPr vert="horz" wrap="square" lIns="91430" tIns="45715" rIns="91430" bIns="45715" numCol="1" anchor="t" anchorCtr="0" compatLnSpc="1">
            <a:prstTxWarp prst="textNoShape">
              <a:avLst/>
            </a:prstTxWarp>
          </a:bodyPr>
          <a:lstStyle/>
          <a:p>
            <a:pPr defTabSz="456843">
              <a:defRPr/>
            </a:pPr>
            <a:endParaRPr lang="en-US" sz="1500" strike="sngStrike" kern="0" dirty="0">
              <a:solidFill>
                <a:srgbClr val="FFFFFF"/>
              </a:solidFill>
            </a:endParaRPr>
          </a:p>
        </p:txBody>
      </p:sp>
      <p:sp>
        <p:nvSpPr>
          <p:cNvPr id="76" name="Rectangle 75"/>
          <p:cNvSpPr/>
          <p:nvPr/>
        </p:nvSpPr>
        <p:spPr>
          <a:xfrm>
            <a:off x="4096392" y="1909115"/>
            <a:ext cx="895565" cy="247706"/>
          </a:xfrm>
          <a:prstGeom prst="rect">
            <a:avLst/>
          </a:prstGeom>
        </p:spPr>
        <p:txBody>
          <a:bodyPr wrap="none" anchor="ctr">
            <a:noAutofit/>
          </a:bodyPr>
          <a:lstStyle/>
          <a:p>
            <a:pPr algn="ctr"/>
            <a:r>
              <a:rPr lang="en-US" sz="2000" b="1" dirty="0" smtClean="0">
                <a:solidFill>
                  <a:srgbClr val="FFFFFF"/>
                </a:solidFill>
              </a:rPr>
              <a:t>People</a:t>
            </a:r>
            <a:endParaRPr lang="en-US" sz="2000" b="1" dirty="0">
              <a:solidFill>
                <a:srgbClr val="FFFFFF"/>
              </a:solidFill>
            </a:endParaRPr>
          </a:p>
        </p:txBody>
      </p:sp>
      <p:sp>
        <p:nvSpPr>
          <p:cNvPr id="48" name="Freeform 22"/>
          <p:cNvSpPr>
            <a:spLocks noChangeAspect="1" noEditPoints="1"/>
          </p:cNvSpPr>
          <p:nvPr/>
        </p:nvSpPr>
        <p:spPr bwMode="auto">
          <a:xfrm>
            <a:off x="4339383" y="2302690"/>
            <a:ext cx="347195" cy="426224"/>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bg2"/>
          </a:solidFill>
          <a:ln w="9525">
            <a:noFill/>
            <a:round/>
            <a:headEnd/>
            <a:tailEnd/>
          </a:ln>
          <a:effectLst/>
        </p:spPr>
        <p:txBody>
          <a:bodyPr vert="horz" wrap="square" lIns="68589" tIns="34295" rIns="68589" bIns="34295"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sp>
        <p:nvSpPr>
          <p:cNvPr id="56" name="Isosceles Triangle 55"/>
          <p:cNvSpPr/>
          <p:nvPr/>
        </p:nvSpPr>
        <p:spPr>
          <a:xfrm rot="10800000">
            <a:off x="1664495" y="2364244"/>
            <a:ext cx="435767" cy="196465"/>
          </a:xfrm>
          <a:prstGeom prst="triangle">
            <a:avLst/>
          </a:prstGeom>
          <a:solidFill>
            <a:srgbClr val="192954"/>
          </a:solidFill>
          <a:ln w="9525" cap="flat" cmpd="sng" algn="ctr">
            <a:noFill/>
            <a:prstDash val="solid"/>
          </a:ln>
          <a:effectLst/>
        </p:spPr>
        <p:txBody>
          <a:bodyPr vert="horz" wrap="square" lIns="68573" tIns="34286" rIns="68573" bIns="34286" numCol="1" anchor="t" anchorCtr="0" compatLnSpc="1">
            <a:prstTxWarp prst="textNoShape">
              <a:avLst/>
            </a:prstTxWarp>
          </a:bodyPr>
          <a:lstStyle/>
          <a:p>
            <a:pPr marL="0" marR="0" lvl="0" indent="0" defTabSz="342803" eaLnBrk="1" fontAlgn="auto" latinLnBrk="0" hangingPunct="1">
              <a:lnSpc>
                <a:spcPct val="100000"/>
              </a:lnSpc>
              <a:spcBef>
                <a:spcPts val="0"/>
              </a:spcBef>
              <a:spcAft>
                <a:spcPts val="0"/>
              </a:spcAft>
              <a:buClrTx/>
              <a:buSzTx/>
              <a:buFontTx/>
              <a:buNone/>
              <a:tabLst/>
              <a:defRPr/>
            </a:pPr>
            <a:endParaRPr kumimoji="0" lang="en-US" sz="1200" b="0" i="0" u="none" strike="sngStrike" kern="0" cap="none" spc="0" normalizeH="0" baseline="0" noProof="0" dirty="0" smtClean="0">
              <a:ln>
                <a:noFill/>
              </a:ln>
              <a:solidFill>
                <a:srgbClr val="FFFFFF"/>
              </a:solidFill>
              <a:effectLst/>
              <a:uLnTx/>
              <a:uFillTx/>
              <a:latin typeface="CiscoSans" pitchFamily="34" charset="0"/>
              <a:ea typeface="+mn-ea"/>
              <a:cs typeface="+mn-cs"/>
            </a:endParaRPr>
          </a:p>
        </p:txBody>
      </p:sp>
      <p:sp>
        <p:nvSpPr>
          <p:cNvPr id="57" name="Isosceles Triangle 56"/>
          <p:cNvSpPr/>
          <p:nvPr/>
        </p:nvSpPr>
        <p:spPr>
          <a:xfrm rot="10800000">
            <a:off x="6907368" y="2338461"/>
            <a:ext cx="435767" cy="196465"/>
          </a:xfrm>
          <a:prstGeom prst="triangle">
            <a:avLst/>
          </a:prstGeom>
          <a:solidFill>
            <a:srgbClr val="192954"/>
          </a:solidFill>
          <a:ln w="9525" cap="flat" cmpd="sng" algn="ctr">
            <a:noFill/>
            <a:prstDash val="solid"/>
          </a:ln>
          <a:effectLst/>
        </p:spPr>
        <p:txBody>
          <a:bodyPr vert="horz" wrap="square" lIns="68573" tIns="34286" rIns="68573" bIns="34286" numCol="1" anchor="t" anchorCtr="0" compatLnSpc="1">
            <a:prstTxWarp prst="textNoShape">
              <a:avLst/>
            </a:prstTxWarp>
          </a:bodyPr>
          <a:lstStyle/>
          <a:p>
            <a:pPr marL="0" marR="0" lvl="0" indent="0" defTabSz="342803" eaLnBrk="1" fontAlgn="auto" latinLnBrk="0" hangingPunct="1">
              <a:lnSpc>
                <a:spcPct val="100000"/>
              </a:lnSpc>
              <a:spcBef>
                <a:spcPts val="0"/>
              </a:spcBef>
              <a:spcAft>
                <a:spcPts val="0"/>
              </a:spcAft>
              <a:buClrTx/>
              <a:buSzTx/>
              <a:buFontTx/>
              <a:buNone/>
              <a:tabLst/>
              <a:defRPr/>
            </a:pPr>
            <a:endParaRPr kumimoji="0" lang="en-US" sz="1200" b="0" i="0" u="none" strike="sngStrike" kern="0" cap="none" spc="0" normalizeH="0" baseline="0" noProof="0" dirty="0" smtClean="0">
              <a:ln>
                <a:noFill/>
              </a:ln>
              <a:solidFill>
                <a:srgbClr val="FFFFFF"/>
              </a:solidFill>
              <a:effectLst/>
              <a:uLnTx/>
              <a:uFillTx/>
              <a:latin typeface="CiscoSans" pitchFamily="34" charset="0"/>
              <a:ea typeface="+mn-ea"/>
              <a:cs typeface="+mn-cs"/>
            </a:endParaRPr>
          </a:p>
        </p:txBody>
      </p:sp>
      <p:sp>
        <p:nvSpPr>
          <p:cNvPr id="17" name="Oval 16"/>
          <p:cNvSpPr>
            <a:spLocks noChangeAspect="1"/>
          </p:cNvSpPr>
          <p:nvPr/>
        </p:nvSpPr>
        <p:spPr>
          <a:xfrm flipH="1">
            <a:off x="1156297" y="2670927"/>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 name="TextBox 1"/>
          <p:cNvSpPr txBox="1"/>
          <p:nvPr/>
        </p:nvSpPr>
        <p:spPr>
          <a:xfrm>
            <a:off x="927209" y="3330591"/>
            <a:ext cx="1085101" cy="369332"/>
          </a:xfrm>
          <a:prstGeom prst="rect">
            <a:avLst/>
          </a:prstGeom>
          <a:noFill/>
        </p:spPr>
        <p:txBody>
          <a:bodyPr wrap="square" rtlCol="0">
            <a:spAutoFit/>
          </a:bodyPr>
          <a:lstStyle/>
          <a:p>
            <a:pPr algn="ctr"/>
            <a:r>
              <a:rPr lang="en-US" dirty="0" smtClean="0"/>
              <a:t>Fraud</a:t>
            </a:r>
            <a:endParaRPr lang="en-US" dirty="0"/>
          </a:p>
        </p:txBody>
      </p:sp>
      <p:sp>
        <p:nvSpPr>
          <p:cNvPr id="19" name="Oval 18"/>
          <p:cNvSpPr>
            <a:spLocks noChangeAspect="1"/>
          </p:cNvSpPr>
          <p:nvPr/>
        </p:nvSpPr>
        <p:spPr>
          <a:xfrm flipH="1">
            <a:off x="2062239" y="2528764"/>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0" name="TextBox 19"/>
          <p:cNvSpPr txBox="1"/>
          <p:nvPr/>
        </p:nvSpPr>
        <p:spPr>
          <a:xfrm>
            <a:off x="1833151" y="3188428"/>
            <a:ext cx="1085101" cy="369332"/>
          </a:xfrm>
          <a:prstGeom prst="rect">
            <a:avLst/>
          </a:prstGeom>
          <a:noFill/>
        </p:spPr>
        <p:txBody>
          <a:bodyPr wrap="square" rtlCol="0">
            <a:spAutoFit/>
          </a:bodyPr>
          <a:lstStyle/>
          <a:p>
            <a:pPr algn="ctr"/>
            <a:r>
              <a:rPr lang="en-US" dirty="0" smtClean="0"/>
              <a:t>Waste</a:t>
            </a:r>
            <a:endParaRPr lang="en-US" dirty="0"/>
          </a:p>
        </p:txBody>
      </p:sp>
      <p:sp>
        <p:nvSpPr>
          <p:cNvPr id="21" name="Oval 20"/>
          <p:cNvSpPr>
            <a:spLocks noChangeAspect="1"/>
          </p:cNvSpPr>
          <p:nvPr/>
        </p:nvSpPr>
        <p:spPr>
          <a:xfrm flipH="1">
            <a:off x="1440239" y="3798075"/>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2" name="TextBox 21"/>
          <p:cNvSpPr txBox="1"/>
          <p:nvPr/>
        </p:nvSpPr>
        <p:spPr>
          <a:xfrm>
            <a:off x="1191122" y="4397873"/>
            <a:ext cx="1085101" cy="369332"/>
          </a:xfrm>
          <a:prstGeom prst="rect">
            <a:avLst/>
          </a:prstGeom>
          <a:noFill/>
        </p:spPr>
        <p:txBody>
          <a:bodyPr wrap="square" rtlCol="0">
            <a:spAutoFit/>
          </a:bodyPr>
          <a:lstStyle/>
          <a:p>
            <a:pPr algn="ctr"/>
            <a:r>
              <a:rPr lang="en-US" dirty="0" smtClean="0"/>
              <a:t>Abuse</a:t>
            </a:r>
            <a:endParaRPr lang="en-US" dirty="0"/>
          </a:p>
        </p:txBody>
      </p:sp>
      <p:sp>
        <p:nvSpPr>
          <p:cNvPr id="23" name="Oval 22"/>
          <p:cNvSpPr>
            <a:spLocks noChangeAspect="1"/>
          </p:cNvSpPr>
          <p:nvPr/>
        </p:nvSpPr>
        <p:spPr>
          <a:xfrm flipH="1">
            <a:off x="5636096" y="2516088"/>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4" name="TextBox 23"/>
          <p:cNvSpPr txBox="1"/>
          <p:nvPr/>
        </p:nvSpPr>
        <p:spPr>
          <a:xfrm>
            <a:off x="5407008" y="3175752"/>
            <a:ext cx="1085101" cy="646331"/>
          </a:xfrm>
          <a:prstGeom prst="rect">
            <a:avLst/>
          </a:prstGeom>
          <a:noFill/>
        </p:spPr>
        <p:txBody>
          <a:bodyPr wrap="square" rtlCol="0">
            <a:spAutoFit/>
          </a:bodyPr>
          <a:lstStyle/>
          <a:p>
            <a:pPr algn="ctr"/>
            <a:r>
              <a:rPr lang="en-US" dirty="0" smtClean="0"/>
              <a:t>Quick to Click</a:t>
            </a:r>
            <a:endParaRPr lang="en-US" dirty="0"/>
          </a:p>
        </p:txBody>
      </p:sp>
      <p:sp>
        <p:nvSpPr>
          <p:cNvPr id="25" name="Oval 24"/>
          <p:cNvSpPr>
            <a:spLocks noChangeAspect="1"/>
          </p:cNvSpPr>
          <p:nvPr/>
        </p:nvSpPr>
        <p:spPr>
          <a:xfrm flipH="1">
            <a:off x="6939717" y="2773975"/>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6" name="TextBox 25"/>
          <p:cNvSpPr txBox="1"/>
          <p:nvPr/>
        </p:nvSpPr>
        <p:spPr>
          <a:xfrm>
            <a:off x="6560609" y="3412207"/>
            <a:ext cx="1375516" cy="646331"/>
          </a:xfrm>
          <a:prstGeom prst="rect">
            <a:avLst/>
          </a:prstGeom>
          <a:noFill/>
        </p:spPr>
        <p:txBody>
          <a:bodyPr wrap="square" rtlCol="0">
            <a:spAutoFit/>
          </a:bodyPr>
          <a:lstStyle/>
          <a:p>
            <a:pPr algn="ctr"/>
            <a:r>
              <a:rPr lang="en-US" dirty="0" smtClean="0"/>
              <a:t>Share</a:t>
            </a:r>
            <a:endParaRPr lang="en-US" dirty="0"/>
          </a:p>
          <a:p>
            <a:pPr algn="ctr"/>
            <a:r>
              <a:rPr lang="en-US" dirty="0" smtClean="0"/>
              <a:t>Credentials</a:t>
            </a:r>
          </a:p>
        </p:txBody>
      </p:sp>
      <p:sp>
        <p:nvSpPr>
          <p:cNvPr id="27" name="Oval 26"/>
          <p:cNvSpPr>
            <a:spLocks noChangeAspect="1"/>
          </p:cNvSpPr>
          <p:nvPr/>
        </p:nvSpPr>
        <p:spPr>
          <a:xfrm flipH="1">
            <a:off x="8141274" y="2558469"/>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28" name="TextBox 27"/>
          <p:cNvSpPr txBox="1"/>
          <p:nvPr/>
        </p:nvSpPr>
        <p:spPr>
          <a:xfrm>
            <a:off x="7869324" y="3210989"/>
            <a:ext cx="1246105" cy="369332"/>
          </a:xfrm>
          <a:prstGeom prst="rect">
            <a:avLst/>
          </a:prstGeom>
          <a:noFill/>
        </p:spPr>
        <p:txBody>
          <a:bodyPr wrap="square" rtlCol="0">
            <a:spAutoFit/>
          </a:bodyPr>
          <a:lstStyle/>
          <a:p>
            <a:pPr algn="ctr"/>
            <a:r>
              <a:rPr lang="en-US" dirty="0" smtClean="0"/>
              <a:t>Duped</a:t>
            </a:r>
            <a:endParaRPr lang="en-US" dirty="0"/>
          </a:p>
        </p:txBody>
      </p:sp>
      <p:sp>
        <p:nvSpPr>
          <p:cNvPr id="29" name="Oval 28"/>
          <p:cNvSpPr>
            <a:spLocks noChangeAspect="1"/>
          </p:cNvSpPr>
          <p:nvPr/>
        </p:nvSpPr>
        <p:spPr>
          <a:xfrm flipH="1">
            <a:off x="2828395" y="3226863"/>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30" name="TextBox 29"/>
          <p:cNvSpPr txBox="1"/>
          <p:nvPr/>
        </p:nvSpPr>
        <p:spPr>
          <a:xfrm>
            <a:off x="3276162" y="3385905"/>
            <a:ext cx="1085101" cy="369332"/>
          </a:xfrm>
          <a:prstGeom prst="rect">
            <a:avLst/>
          </a:prstGeom>
          <a:noFill/>
        </p:spPr>
        <p:txBody>
          <a:bodyPr wrap="square" rtlCol="0">
            <a:spAutoFit/>
          </a:bodyPr>
          <a:lstStyle/>
          <a:p>
            <a:pPr algn="ctr"/>
            <a:r>
              <a:rPr lang="en-US" dirty="0" smtClean="0"/>
              <a:t>Theft</a:t>
            </a:r>
            <a:endParaRPr lang="en-US" dirty="0"/>
          </a:p>
        </p:txBody>
      </p:sp>
      <p:sp>
        <p:nvSpPr>
          <p:cNvPr id="31" name="Oval 30"/>
          <p:cNvSpPr>
            <a:spLocks noChangeAspect="1"/>
          </p:cNvSpPr>
          <p:nvPr/>
        </p:nvSpPr>
        <p:spPr>
          <a:xfrm flipH="1">
            <a:off x="382952" y="3368175"/>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32" name="TextBox 31"/>
          <p:cNvSpPr txBox="1"/>
          <p:nvPr/>
        </p:nvSpPr>
        <p:spPr>
          <a:xfrm>
            <a:off x="153864" y="4027839"/>
            <a:ext cx="1085101" cy="369332"/>
          </a:xfrm>
          <a:prstGeom prst="rect">
            <a:avLst/>
          </a:prstGeom>
          <a:noFill/>
        </p:spPr>
        <p:txBody>
          <a:bodyPr wrap="square" rtlCol="0">
            <a:spAutoFit/>
          </a:bodyPr>
          <a:lstStyle/>
          <a:p>
            <a:pPr algn="ctr"/>
            <a:r>
              <a:rPr lang="en-US" dirty="0" smtClean="0"/>
              <a:t>Leaks</a:t>
            </a:r>
            <a:endParaRPr lang="en-US" dirty="0"/>
          </a:p>
        </p:txBody>
      </p:sp>
      <p:sp>
        <p:nvSpPr>
          <p:cNvPr id="35" name="Oval 34"/>
          <p:cNvSpPr>
            <a:spLocks noChangeAspect="1"/>
          </p:cNvSpPr>
          <p:nvPr/>
        </p:nvSpPr>
        <p:spPr>
          <a:xfrm flipH="1">
            <a:off x="5386552" y="3970354"/>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36" name="TextBox 35"/>
          <p:cNvSpPr txBox="1"/>
          <p:nvPr/>
        </p:nvSpPr>
        <p:spPr>
          <a:xfrm>
            <a:off x="6039682" y="4119980"/>
            <a:ext cx="1574824" cy="369332"/>
          </a:xfrm>
          <a:prstGeom prst="rect">
            <a:avLst/>
          </a:prstGeom>
          <a:noFill/>
        </p:spPr>
        <p:txBody>
          <a:bodyPr wrap="square" rtlCol="0">
            <a:spAutoFit/>
          </a:bodyPr>
          <a:lstStyle/>
          <a:p>
            <a:pPr algn="ctr"/>
            <a:r>
              <a:rPr lang="en-US" dirty="0" smtClean="0"/>
              <a:t>Carelessness</a:t>
            </a:r>
          </a:p>
        </p:txBody>
      </p:sp>
      <p:sp>
        <p:nvSpPr>
          <p:cNvPr id="37" name="Oval 36"/>
          <p:cNvSpPr>
            <a:spLocks noChangeAspect="1"/>
          </p:cNvSpPr>
          <p:nvPr/>
        </p:nvSpPr>
        <p:spPr>
          <a:xfrm flipH="1">
            <a:off x="8055624" y="3775406"/>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38" name="TextBox 37"/>
          <p:cNvSpPr txBox="1"/>
          <p:nvPr/>
        </p:nvSpPr>
        <p:spPr>
          <a:xfrm>
            <a:off x="7697947" y="4420782"/>
            <a:ext cx="1375516" cy="369332"/>
          </a:xfrm>
          <a:prstGeom prst="rect">
            <a:avLst/>
          </a:prstGeom>
          <a:noFill/>
        </p:spPr>
        <p:txBody>
          <a:bodyPr wrap="square" rtlCol="0">
            <a:spAutoFit/>
          </a:bodyPr>
          <a:lstStyle/>
          <a:p>
            <a:pPr algn="ctr"/>
            <a:r>
              <a:rPr lang="en-US" dirty="0" smtClean="0"/>
              <a:t>Errors</a:t>
            </a:r>
          </a:p>
        </p:txBody>
      </p:sp>
      <p:sp>
        <p:nvSpPr>
          <p:cNvPr id="39" name="Freeform 5"/>
          <p:cNvSpPr>
            <a:spLocks noChangeAspect="1" noEditPoints="1"/>
          </p:cNvSpPr>
          <p:nvPr/>
        </p:nvSpPr>
        <p:spPr bwMode="auto">
          <a:xfrm>
            <a:off x="1292590" y="2852514"/>
            <a:ext cx="367390" cy="250436"/>
          </a:xfrm>
          <a:custGeom>
            <a:avLst/>
            <a:gdLst>
              <a:gd name="T0" fmla="*/ 6336 w 6336"/>
              <a:gd name="T1" fmla="*/ 1151 h 4319"/>
              <a:gd name="T2" fmla="*/ 6048 w 6336"/>
              <a:gd name="T3" fmla="*/ 864 h 4319"/>
              <a:gd name="T4" fmla="*/ 576 w 6336"/>
              <a:gd name="T5" fmla="*/ 288 h 4319"/>
              <a:gd name="T6" fmla="*/ 3204 w 6336"/>
              <a:gd name="T7" fmla="*/ 1727 h 4319"/>
              <a:gd name="T8" fmla="*/ 3259 w 6336"/>
              <a:gd name="T9" fmla="*/ 1931 h 4319"/>
              <a:gd name="T10" fmla="*/ 3355 w 6336"/>
              <a:gd name="T11" fmla="*/ 1969 h 4319"/>
              <a:gd name="T12" fmla="*/ 3412 w 6336"/>
              <a:gd name="T13" fmla="*/ 2011 h 4319"/>
              <a:gd name="T14" fmla="*/ 3482 w 6336"/>
              <a:gd name="T15" fmla="*/ 2092 h 4319"/>
              <a:gd name="T16" fmla="*/ 3343 w 6336"/>
              <a:gd name="T17" fmla="*/ 2280 h 4319"/>
              <a:gd name="T18" fmla="*/ 3308 w 6336"/>
              <a:gd name="T19" fmla="*/ 2226 h 4319"/>
              <a:gd name="T20" fmla="*/ 3258 w 6336"/>
              <a:gd name="T21" fmla="*/ 2173 h 4319"/>
              <a:gd name="T22" fmla="*/ 3200 w 6336"/>
              <a:gd name="T23" fmla="*/ 2138 h 4319"/>
              <a:gd name="T24" fmla="*/ 3135 w 6336"/>
              <a:gd name="T25" fmla="*/ 2123 h 4319"/>
              <a:gd name="T26" fmla="*/ 3077 w 6336"/>
              <a:gd name="T27" fmla="*/ 2126 h 4319"/>
              <a:gd name="T28" fmla="*/ 3005 w 6336"/>
              <a:gd name="T29" fmla="*/ 2151 h 4319"/>
              <a:gd name="T30" fmla="*/ 2961 w 6336"/>
              <a:gd name="T31" fmla="*/ 2187 h 4319"/>
              <a:gd name="T32" fmla="*/ 2926 w 6336"/>
              <a:gd name="T33" fmla="*/ 2248 h 4319"/>
              <a:gd name="T34" fmla="*/ 2918 w 6336"/>
              <a:gd name="T35" fmla="*/ 2301 h 4319"/>
              <a:gd name="T36" fmla="*/ 2929 w 6336"/>
              <a:gd name="T37" fmla="*/ 2365 h 4319"/>
              <a:gd name="T38" fmla="*/ 2964 w 6336"/>
              <a:gd name="T39" fmla="*/ 2417 h 4319"/>
              <a:gd name="T40" fmla="*/ 3010 w 6336"/>
              <a:gd name="T41" fmla="*/ 2453 h 4319"/>
              <a:gd name="T42" fmla="*/ 3146 w 6336"/>
              <a:gd name="T43" fmla="*/ 2523 h 4319"/>
              <a:gd name="T44" fmla="*/ 3300 w 6336"/>
              <a:gd name="T45" fmla="*/ 2601 h 4319"/>
              <a:gd name="T46" fmla="*/ 3410 w 6336"/>
              <a:gd name="T47" fmla="*/ 2672 h 4319"/>
              <a:gd name="T48" fmla="*/ 3472 w 6336"/>
              <a:gd name="T49" fmla="*/ 2731 h 4319"/>
              <a:gd name="T50" fmla="*/ 3517 w 6336"/>
              <a:gd name="T51" fmla="*/ 2796 h 4319"/>
              <a:gd name="T52" fmla="*/ 3547 w 6336"/>
              <a:gd name="T53" fmla="*/ 2865 h 4319"/>
              <a:gd name="T54" fmla="*/ 3564 w 6336"/>
              <a:gd name="T55" fmla="*/ 2942 h 4319"/>
              <a:gd name="T56" fmla="*/ 3569 w 6336"/>
              <a:gd name="T57" fmla="*/ 3004 h 4319"/>
              <a:gd name="T58" fmla="*/ 3544 w 6336"/>
              <a:gd name="T59" fmla="*/ 3160 h 4319"/>
              <a:gd name="T60" fmla="*/ 3469 w 6336"/>
              <a:gd name="T61" fmla="*/ 3298 h 4319"/>
              <a:gd name="T62" fmla="*/ 3385 w 6336"/>
              <a:gd name="T63" fmla="*/ 3380 h 4319"/>
              <a:gd name="T64" fmla="*/ 3245 w 6336"/>
              <a:gd name="T65" fmla="*/ 3455 h 4319"/>
              <a:gd name="T66" fmla="*/ 3033 w 6336"/>
              <a:gd name="T67" fmla="*/ 3474 h 4319"/>
              <a:gd name="T68" fmla="*/ 2902 w 6336"/>
              <a:gd name="T69" fmla="*/ 3441 h 4319"/>
              <a:gd name="T70" fmla="*/ 2782 w 6336"/>
              <a:gd name="T71" fmla="*/ 3377 h 4319"/>
              <a:gd name="T72" fmla="*/ 2741 w 6336"/>
              <a:gd name="T73" fmla="*/ 3341 h 4319"/>
              <a:gd name="T74" fmla="*/ 2673 w 6336"/>
              <a:gd name="T75" fmla="*/ 3252 h 4319"/>
              <a:gd name="T76" fmla="*/ 2605 w 6336"/>
              <a:gd name="T77" fmla="*/ 3082 h 4319"/>
              <a:gd name="T78" fmla="*/ 2818 w 6336"/>
              <a:gd name="T79" fmla="*/ 3022 h 4319"/>
              <a:gd name="T80" fmla="*/ 2870 w 6336"/>
              <a:gd name="T81" fmla="*/ 3139 h 4319"/>
              <a:gd name="T82" fmla="*/ 2915 w 6336"/>
              <a:gd name="T83" fmla="*/ 3198 h 4319"/>
              <a:gd name="T84" fmla="*/ 2993 w 6336"/>
              <a:gd name="T85" fmla="*/ 3244 h 4319"/>
              <a:gd name="T86" fmla="*/ 3093 w 6336"/>
              <a:gd name="T87" fmla="*/ 3259 h 4319"/>
              <a:gd name="T88" fmla="*/ 3168 w 6336"/>
              <a:gd name="T89" fmla="*/ 3249 h 4319"/>
              <a:gd name="T90" fmla="*/ 3253 w 6336"/>
              <a:gd name="T91" fmla="*/ 3205 h 4319"/>
              <a:gd name="T92" fmla="*/ 3304 w 6336"/>
              <a:gd name="T93" fmla="*/ 3153 h 4319"/>
              <a:gd name="T94" fmla="*/ 3339 w 6336"/>
              <a:gd name="T95" fmla="*/ 3064 h 4319"/>
              <a:gd name="T96" fmla="*/ 3343 w 6336"/>
              <a:gd name="T97" fmla="*/ 2988 h 4319"/>
              <a:gd name="T98" fmla="*/ 3320 w 6336"/>
              <a:gd name="T99" fmla="*/ 2906 h 4319"/>
              <a:gd name="T100" fmla="*/ 3284 w 6336"/>
              <a:gd name="T101" fmla="*/ 2857 h 4319"/>
              <a:gd name="T102" fmla="*/ 3194 w 6336"/>
              <a:gd name="T103" fmla="*/ 2793 h 4319"/>
              <a:gd name="T104" fmla="*/ 3087 w 6336"/>
              <a:gd name="T105" fmla="*/ 2735 h 4319"/>
              <a:gd name="T106" fmla="*/ 2957 w 6336"/>
              <a:gd name="T107" fmla="*/ 2673 h 4319"/>
              <a:gd name="T108" fmla="*/ 2831 w 6336"/>
              <a:gd name="T109" fmla="*/ 2595 h 4319"/>
              <a:gd name="T110" fmla="*/ 2772 w 6336"/>
              <a:gd name="T111" fmla="*/ 2531 h 4319"/>
              <a:gd name="T112" fmla="*/ 2712 w 6336"/>
              <a:gd name="T113" fmla="*/ 2408 h 4319"/>
              <a:gd name="T114" fmla="*/ 2698 w 6336"/>
              <a:gd name="T115" fmla="*/ 2303 h 4319"/>
              <a:gd name="T116" fmla="*/ 2721 w 6336"/>
              <a:gd name="T117" fmla="*/ 2171 h 4319"/>
              <a:gd name="T118" fmla="*/ 2766 w 6336"/>
              <a:gd name="T119" fmla="*/ 2087 h 4319"/>
              <a:gd name="T120" fmla="*/ 2834 w 6336"/>
              <a:gd name="T121" fmla="*/ 2015 h 4319"/>
              <a:gd name="T122" fmla="*/ 2924 w 6336"/>
              <a:gd name="T123" fmla="*/ 1958 h 4319"/>
              <a:gd name="T124" fmla="*/ 3033 w 6336"/>
              <a:gd name="T125" fmla="*/ 1727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36" h="4319">
                <a:moveTo>
                  <a:pt x="0" y="1151"/>
                </a:moveTo>
                <a:lnTo>
                  <a:pt x="0" y="4319"/>
                </a:lnTo>
                <a:lnTo>
                  <a:pt x="6336" y="4319"/>
                </a:lnTo>
                <a:lnTo>
                  <a:pt x="6336" y="1151"/>
                </a:lnTo>
                <a:lnTo>
                  <a:pt x="0" y="1151"/>
                </a:lnTo>
                <a:close/>
                <a:moveTo>
                  <a:pt x="288" y="576"/>
                </a:moveTo>
                <a:lnTo>
                  <a:pt x="288" y="864"/>
                </a:lnTo>
                <a:lnTo>
                  <a:pt x="6048" y="864"/>
                </a:lnTo>
                <a:lnTo>
                  <a:pt x="6048" y="576"/>
                </a:lnTo>
                <a:lnTo>
                  <a:pt x="288" y="576"/>
                </a:lnTo>
                <a:close/>
                <a:moveTo>
                  <a:pt x="576" y="0"/>
                </a:moveTo>
                <a:lnTo>
                  <a:pt x="576" y="288"/>
                </a:lnTo>
                <a:lnTo>
                  <a:pt x="5760" y="288"/>
                </a:lnTo>
                <a:lnTo>
                  <a:pt x="5760" y="0"/>
                </a:lnTo>
                <a:lnTo>
                  <a:pt x="576" y="0"/>
                </a:lnTo>
                <a:close/>
                <a:moveTo>
                  <a:pt x="3204" y="1727"/>
                </a:moveTo>
                <a:lnTo>
                  <a:pt x="3204" y="1919"/>
                </a:lnTo>
                <a:lnTo>
                  <a:pt x="3204" y="1919"/>
                </a:lnTo>
                <a:lnTo>
                  <a:pt x="3233" y="1925"/>
                </a:lnTo>
                <a:lnTo>
                  <a:pt x="3259" y="1931"/>
                </a:lnTo>
                <a:lnTo>
                  <a:pt x="3285" y="1938"/>
                </a:lnTo>
                <a:lnTo>
                  <a:pt x="3310" y="1948"/>
                </a:lnTo>
                <a:lnTo>
                  <a:pt x="3333" y="1958"/>
                </a:lnTo>
                <a:lnTo>
                  <a:pt x="3355" y="1969"/>
                </a:lnTo>
                <a:lnTo>
                  <a:pt x="3375" y="1982"/>
                </a:lnTo>
                <a:lnTo>
                  <a:pt x="3394" y="1996"/>
                </a:lnTo>
                <a:lnTo>
                  <a:pt x="3394" y="1996"/>
                </a:lnTo>
                <a:lnTo>
                  <a:pt x="3412" y="2011"/>
                </a:lnTo>
                <a:lnTo>
                  <a:pt x="3430" y="2028"/>
                </a:lnTo>
                <a:lnTo>
                  <a:pt x="3447" y="2048"/>
                </a:lnTo>
                <a:lnTo>
                  <a:pt x="3465" y="2068"/>
                </a:lnTo>
                <a:lnTo>
                  <a:pt x="3482" y="2092"/>
                </a:lnTo>
                <a:lnTo>
                  <a:pt x="3499" y="2118"/>
                </a:lnTo>
                <a:lnTo>
                  <a:pt x="3517" y="2144"/>
                </a:lnTo>
                <a:lnTo>
                  <a:pt x="3534" y="2173"/>
                </a:lnTo>
                <a:lnTo>
                  <a:pt x="3343" y="2280"/>
                </a:lnTo>
                <a:lnTo>
                  <a:pt x="3343" y="2280"/>
                </a:lnTo>
                <a:lnTo>
                  <a:pt x="3331" y="2261"/>
                </a:lnTo>
                <a:lnTo>
                  <a:pt x="3320" y="2242"/>
                </a:lnTo>
                <a:lnTo>
                  <a:pt x="3308" y="2226"/>
                </a:lnTo>
                <a:lnTo>
                  <a:pt x="3297" y="2210"/>
                </a:lnTo>
                <a:lnTo>
                  <a:pt x="3284" y="2197"/>
                </a:lnTo>
                <a:lnTo>
                  <a:pt x="3271" y="2184"/>
                </a:lnTo>
                <a:lnTo>
                  <a:pt x="3258" y="2173"/>
                </a:lnTo>
                <a:lnTo>
                  <a:pt x="3243" y="2162"/>
                </a:lnTo>
                <a:lnTo>
                  <a:pt x="3229" y="2152"/>
                </a:lnTo>
                <a:lnTo>
                  <a:pt x="3214" y="2145"/>
                </a:lnTo>
                <a:lnTo>
                  <a:pt x="3200" y="2138"/>
                </a:lnTo>
                <a:lnTo>
                  <a:pt x="3184" y="2132"/>
                </a:lnTo>
                <a:lnTo>
                  <a:pt x="3168" y="2128"/>
                </a:lnTo>
                <a:lnTo>
                  <a:pt x="3152" y="2125"/>
                </a:lnTo>
                <a:lnTo>
                  <a:pt x="3135" y="2123"/>
                </a:lnTo>
                <a:lnTo>
                  <a:pt x="3117" y="2123"/>
                </a:lnTo>
                <a:lnTo>
                  <a:pt x="3117" y="2123"/>
                </a:lnTo>
                <a:lnTo>
                  <a:pt x="3097" y="2123"/>
                </a:lnTo>
                <a:lnTo>
                  <a:pt x="3077" y="2126"/>
                </a:lnTo>
                <a:lnTo>
                  <a:pt x="3057" y="2131"/>
                </a:lnTo>
                <a:lnTo>
                  <a:pt x="3039" y="2135"/>
                </a:lnTo>
                <a:lnTo>
                  <a:pt x="3022" y="2142"/>
                </a:lnTo>
                <a:lnTo>
                  <a:pt x="3005" y="2151"/>
                </a:lnTo>
                <a:lnTo>
                  <a:pt x="2989" y="2162"/>
                </a:lnTo>
                <a:lnTo>
                  <a:pt x="2974" y="2174"/>
                </a:lnTo>
                <a:lnTo>
                  <a:pt x="2974" y="2174"/>
                </a:lnTo>
                <a:lnTo>
                  <a:pt x="2961" y="2187"/>
                </a:lnTo>
                <a:lnTo>
                  <a:pt x="2950" y="2200"/>
                </a:lnTo>
                <a:lnTo>
                  <a:pt x="2939" y="2216"/>
                </a:lnTo>
                <a:lnTo>
                  <a:pt x="2932" y="2230"/>
                </a:lnTo>
                <a:lnTo>
                  <a:pt x="2926" y="2248"/>
                </a:lnTo>
                <a:lnTo>
                  <a:pt x="2922" y="2264"/>
                </a:lnTo>
                <a:lnTo>
                  <a:pt x="2919" y="2282"/>
                </a:lnTo>
                <a:lnTo>
                  <a:pt x="2918" y="2301"/>
                </a:lnTo>
                <a:lnTo>
                  <a:pt x="2918" y="2301"/>
                </a:lnTo>
                <a:lnTo>
                  <a:pt x="2919" y="2319"/>
                </a:lnTo>
                <a:lnTo>
                  <a:pt x="2921" y="2335"/>
                </a:lnTo>
                <a:lnTo>
                  <a:pt x="2925" y="2350"/>
                </a:lnTo>
                <a:lnTo>
                  <a:pt x="2929" y="2365"/>
                </a:lnTo>
                <a:lnTo>
                  <a:pt x="2935" y="2378"/>
                </a:lnTo>
                <a:lnTo>
                  <a:pt x="2944" y="2392"/>
                </a:lnTo>
                <a:lnTo>
                  <a:pt x="2952" y="2404"/>
                </a:lnTo>
                <a:lnTo>
                  <a:pt x="2964" y="2417"/>
                </a:lnTo>
                <a:lnTo>
                  <a:pt x="2964" y="2417"/>
                </a:lnTo>
                <a:lnTo>
                  <a:pt x="2977" y="2429"/>
                </a:lnTo>
                <a:lnTo>
                  <a:pt x="2992" y="2440"/>
                </a:lnTo>
                <a:lnTo>
                  <a:pt x="3010" y="2453"/>
                </a:lnTo>
                <a:lnTo>
                  <a:pt x="3032" y="2466"/>
                </a:lnTo>
                <a:lnTo>
                  <a:pt x="3057" y="2479"/>
                </a:lnTo>
                <a:lnTo>
                  <a:pt x="3083" y="2494"/>
                </a:lnTo>
                <a:lnTo>
                  <a:pt x="3146" y="2523"/>
                </a:lnTo>
                <a:lnTo>
                  <a:pt x="3146" y="2523"/>
                </a:lnTo>
                <a:lnTo>
                  <a:pt x="3203" y="2550"/>
                </a:lnTo>
                <a:lnTo>
                  <a:pt x="3253" y="2575"/>
                </a:lnTo>
                <a:lnTo>
                  <a:pt x="3300" y="2601"/>
                </a:lnTo>
                <a:lnTo>
                  <a:pt x="3342" y="2624"/>
                </a:lnTo>
                <a:lnTo>
                  <a:pt x="3342" y="2624"/>
                </a:lnTo>
                <a:lnTo>
                  <a:pt x="3378" y="2648"/>
                </a:lnTo>
                <a:lnTo>
                  <a:pt x="3410" y="2672"/>
                </a:lnTo>
                <a:lnTo>
                  <a:pt x="3436" y="2693"/>
                </a:lnTo>
                <a:lnTo>
                  <a:pt x="3457" y="2716"/>
                </a:lnTo>
                <a:lnTo>
                  <a:pt x="3457" y="2716"/>
                </a:lnTo>
                <a:lnTo>
                  <a:pt x="3472" y="2731"/>
                </a:lnTo>
                <a:lnTo>
                  <a:pt x="3483" y="2747"/>
                </a:lnTo>
                <a:lnTo>
                  <a:pt x="3495" y="2763"/>
                </a:lnTo>
                <a:lnTo>
                  <a:pt x="3506" y="2779"/>
                </a:lnTo>
                <a:lnTo>
                  <a:pt x="3517" y="2796"/>
                </a:lnTo>
                <a:lnTo>
                  <a:pt x="3525" y="2812"/>
                </a:lnTo>
                <a:lnTo>
                  <a:pt x="3534" y="2829"/>
                </a:lnTo>
                <a:lnTo>
                  <a:pt x="3541" y="2848"/>
                </a:lnTo>
                <a:lnTo>
                  <a:pt x="3547" y="2865"/>
                </a:lnTo>
                <a:lnTo>
                  <a:pt x="3553" y="2884"/>
                </a:lnTo>
                <a:lnTo>
                  <a:pt x="3557" y="2903"/>
                </a:lnTo>
                <a:lnTo>
                  <a:pt x="3561" y="2923"/>
                </a:lnTo>
                <a:lnTo>
                  <a:pt x="3564" y="2942"/>
                </a:lnTo>
                <a:lnTo>
                  <a:pt x="3567" y="2962"/>
                </a:lnTo>
                <a:lnTo>
                  <a:pt x="3569" y="2984"/>
                </a:lnTo>
                <a:lnTo>
                  <a:pt x="3569" y="3004"/>
                </a:lnTo>
                <a:lnTo>
                  <a:pt x="3569" y="3004"/>
                </a:lnTo>
                <a:lnTo>
                  <a:pt x="3567" y="3045"/>
                </a:lnTo>
                <a:lnTo>
                  <a:pt x="3563" y="3085"/>
                </a:lnTo>
                <a:lnTo>
                  <a:pt x="3554" y="3123"/>
                </a:lnTo>
                <a:lnTo>
                  <a:pt x="3544" y="3160"/>
                </a:lnTo>
                <a:lnTo>
                  <a:pt x="3530" y="3197"/>
                </a:lnTo>
                <a:lnTo>
                  <a:pt x="3512" y="3231"/>
                </a:lnTo>
                <a:lnTo>
                  <a:pt x="3492" y="3266"/>
                </a:lnTo>
                <a:lnTo>
                  <a:pt x="3469" y="3298"/>
                </a:lnTo>
                <a:lnTo>
                  <a:pt x="3469" y="3298"/>
                </a:lnTo>
                <a:lnTo>
                  <a:pt x="3443" y="3328"/>
                </a:lnTo>
                <a:lnTo>
                  <a:pt x="3415" y="3356"/>
                </a:lnTo>
                <a:lnTo>
                  <a:pt x="3385" y="3380"/>
                </a:lnTo>
                <a:lnTo>
                  <a:pt x="3353" y="3403"/>
                </a:lnTo>
                <a:lnTo>
                  <a:pt x="3320" y="3424"/>
                </a:lnTo>
                <a:lnTo>
                  <a:pt x="3284" y="3441"/>
                </a:lnTo>
                <a:lnTo>
                  <a:pt x="3245" y="3455"/>
                </a:lnTo>
                <a:lnTo>
                  <a:pt x="3204" y="3469"/>
                </a:lnTo>
                <a:lnTo>
                  <a:pt x="3204" y="3671"/>
                </a:lnTo>
                <a:lnTo>
                  <a:pt x="3033" y="3671"/>
                </a:lnTo>
                <a:lnTo>
                  <a:pt x="3033" y="3474"/>
                </a:lnTo>
                <a:lnTo>
                  <a:pt x="3033" y="3474"/>
                </a:lnTo>
                <a:lnTo>
                  <a:pt x="2987" y="3466"/>
                </a:lnTo>
                <a:lnTo>
                  <a:pt x="2944" y="3454"/>
                </a:lnTo>
                <a:lnTo>
                  <a:pt x="2902" y="3441"/>
                </a:lnTo>
                <a:lnTo>
                  <a:pt x="2864" y="3425"/>
                </a:lnTo>
                <a:lnTo>
                  <a:pt x="2830" y="3408"/>
                </a:lnTo>
                <a:lnTo>
                  <a:pt x="2796" y="3388"/>
                </a:lnTo>
                <a:lnTo>
                  <a:pt x="2782" y="3377"/>
                </a:lnTo>
                <a:lnTo>
                  <a:pt x="2767" y="3366"/>
                </a:lnTo>
                <a:lnTo>
                  <a:pt x="2754" y="3354"/>
                </a:lnTo>
                <a:lnTo>
                  <a:pt x="2741" y="3341"/>
                </a:lnTo>
                <a:lnTo>
                  <a:pt x="2741" y="3341"/>
                </a:lnTo>
                <a:lnTo>
                  <a:pt x="2728" y="3328"/>
                </a:lnTo>
                <a:lnTo>
                  <a:pt x="2717" y="3315"/>
                </a:lnTo>
                <a:lnTo>
                  <a:pt x="2694" y="3285"/>
                </a:lnTo>
                <a:lnTo>
                  <a:pt x="2673" y="3252"/>
                </a:lnTo>
                <a:lnTo>
                  <a:pt x="2653" y="3214"/>
                </a:lnTo>
                <a:lnTo>
                  <a:pt x="2636" y="3173"/>
                </a:lnTo>
                <a:lnTo>
                  <a:pt x="2620" y="3129"/>
                </a:lnTo>
                <a:lnTo>
                  <a:pt x="2605" y="3082"/>
                </a:lnTo>
                <a:lnTo>
                  <a:pt x="2592" y="3030"/>
                </a:lnTo>
                <a:lnTo>
                  <a:pt x="2808" y="2985"/>
                </a:lnTo>
                <a:lnTo>
                  <a:pt x="2808" y="2985"/>
                </a:lnTo>
                <a:lnTo>
                  <a:pt x="2818" y="3022"/>
                </a:lnTo>
                <a:lnTo>
                  <a:pt x="2831" y="3055"/>
                </a:lnTo>
                <a:lnTo>
                  <a:pt x="2843" y="3085"/>
                </a:lnTo>
                <a:lnTo>
                  <a:pt x="2856" y="3113"/>
                </a:lnTo>
                <a:lnTo>
                  <a:pt x="2870" y="3139"/>
                </a:lnTo>
                <a:lnTo>
                  <a:pt x="2884" y="3160"/>
                </a:lnTo>
                <a:lnTo>
                  <a:pt x="2899" y="3181"/>
                </a:lnTo>
                <a:lnTo>
                  <a:pt x="2915" y="3198"/>
                </a:lnTo>
                <a:lnTo>
                  <a:pt x="2915" y="3198"/>
                </a:lnTo>
                <a:lnTo>
                  <a:pt x="2932" y="3212"/>
                </a:lnTo>
                <a:lnTo>
                  <a:pt x="2951" y="3224"/>
                </a:lnTo>
                <a:lnTo>
                  <a:pt x="2971" y="3236"/>
                </a:lnTo>
                <a:lnTo>
                  <a:pt x="2993" y="3244"/>
                </a:lnTo>
                <a:lnTo>
                  <a:pt x="3015" y="3250"/>
                </a:lnTo>
                <a:lnTo>
                  <a:pt x="3039" y="3254"/>
                </a:lnTo>
                <a:lnTo>
                  <a:pt x="3065" y="3257"/>
                </a:lnTo>
                <a:lnTo>
                  <a:pt x="3093" y="3259"/>
                </a:lnTo>
                <a:lnTo>
                  <a:pt x="3093" y="3259"/>
                </a:lnTo>
                <a:lnTo>
                  <a:pt x="3119" y="3257"/>
                </a:lnTo>
                <a:lnTo>
                  <a:pt x="3143" y="3254"/>
                </a:lnTo>
                <a:lnTo>
                  <a:pt x="3168" y="3249"/>
                </a:lnTo>
                <a:lnTo>
                  <a:pt x="3191" y="3241"/>
                </a:lnTo>
                <a:lnTo>
                  <a:pt x="3213" y="3231"/>
                </a:lnTo>
                <a:lnTo>
                  <a:pt x="3233" y="3220"/>
                </a:lnTo>
                <a:lnTo>
                  <a:pt x="3253" y="3205"/>
                </a:lnTo>
                <a:lnTo>
                  <a:pt x="3272" y="3189"/>
                </a:lnTo>
                <a:lnTo>
                  <a:pt x="3272" y="3189"/>
                </a:lnTo>
                <a:lnTo>
                  <a:pt x="3290" y="3172"/>
                </a:lnTo>
                <a:lnTo>
                  <a:pt x="3304" y="3153"/>
                </a:lnTo>
                <a:lnTo>
                  <a:pt x="3316" y="3133"/>
                </a:lnTo>
                <a:lnTo>
                  <a:pt x="3326" y="3111"/>
                </a:lnTo>
                <a:lnTo>
                  <a:pt x="3333" y="3088"/>
                </a:lnTo>
                <a:lnTo>
                  <a:pt x="3339" y="3064"/>
                </a:lnTo>
                <a:lnTo>
                  <a:pt x="3343" y="3039"/>
                </a:lnTo>
                <a:lnTo>
                  <a:pt x="3343" y="3013"/>
                </a:lnTo>
                <a:lnTo>
                  <a:pt x="3343" y="3013"/>
                </a:lnTo>
                <a:lnTo>
                  <a:pt x="3343" y="2988"/>
                </a:lnTo>
                <a:lnTo>
                  <a:pt x="3340" y="2967"/>
                </a:lnTo>
                <a:lnTo>
                  <a:pt x="3336" y="2945"/>
                </a:lnTo>
                <a:lnTo>
                  <a:pt x="3329" y="2925"/>
                </a:lnTo>
                <a:lnTo>
                  <a:pt x="3320" y="2906"/>
                </a:lnTo>
                <a:lnTo>
                  <a:pt x="3310" y="2888"/>
                </a:lnTo>
                <a:lnTo>
                  <a:pt x="3298" y="2873"/>
                </a:lnTo>
                <a:lnTo>
                  <a:pt x="3284" y="2857"/>
                </a:lnTo>
                <a:lnTo>
                  <a:pt x="3284" y="2857"/>
                </a:lnTo>
                <a:lnTo>
                  <a:pt x="3266" y="2842"/>
                </a:lnTo>
                <a:lnTo>
                  <a:pt x="3246" y="2826"/>
                </a:lnTo>
                <a:lnTo>
                  <a:pt x="3222" y="2810"/>
                </a:lnTo>
                <a:lnTo>
                  <a:pt x="3194" y="2793"/>
                </a:lnTo>
                <a:lnTo>
                  <a:pt x="3194" y="2793"/>
                </a:lnTo>
                <a:lnTo>
                  <a:pt x="3162" y="2774"/>
                </a:lnTo>
                <a:lnTo>
                  <a:pt x="3127" y="2755"/>
                </a:lnTo>
                <a:lnTo>
                  <a:pt x="3087" y="2735"/>
                </a:lnTo>
                <a:lnTo>
                  <a:pt x="3044" y="2715"/>
                </a:lnTo>
                <a:lnTo>
                  <a:pt x="3044" y="2715"/>
                </a:lnTo>
                <a:lnTo>
                  <a:pt x="2997" y="2693"/>
                </a:lnTo>
                <a:lnTo>
                  <a:pt x="2957" y="2673"/>
                </a:lnTo>
                <a:lnTo>
                  <a:pt x="2919" y="2653"/>
                </a:lnTo>
                <a:lnTo>
                  <a:pt x="2886" y="2632"/>
                </a:lnTo>
                <a:lnTo>
                  <a:pt x="2857" y="2614"/>
                </a:lnTo>
                <a:lnTo>
                  <a:pt x="2831" y="2595"/>
                </a:lnTo>
                <a:lnTo>
                  <a:pt x="2811" y="2576"/>
                </a:lnTo>
                <a:lnTo>
                  <a:pt x="2793" y="2559"/>
                </a:lnTo>
                <a:lnTo>
                  <a:pt x="2793" y="2559"/>
                </a:lnTo>
                <a:lnTo>
                  <a:pt x="2772" y="2531"/>
                </a:lnTo>
                <a:lnTo>
                  <a:pt x="2751" y="2502"/>
                </a:lnTo>
                <a:lnTo>
                  <a:pt x="2735" y="2472"/>
                </a:lnTo>
                <a:lnTo>
                  <a:pt x="2722" y="2442"/>
                </a:lnTo>
                <a:lnTo>
                  <a:pt x="2712" y="2408"/>
                </a:lnTo>
                <a:lnTo>
                  <a:pt x="2705" y="2375"/>
                </a:lnTo>
                <a:lnTo>
                  <a:pt x="2701" y="2339"/>
                </a:lnTo>
                <a:lnTo>
                  <a:pt x="2698" y="2303"/>
                </a:lnTo>
                <a:lnTo>
                  <a:pt x="2698" y="2303"/>
                </a:lnTo>
                <a:lnTo>
                  <a:pt x="2699" y="2268"/>
                </a:lnTo>
                <a:lnTo>
                  <a:pt x="2704" y="2235"/>
                </a:lnTo>
                <a:lnTo>
                  <a:pt x="2711" y="2203"/>
                </a:lnTo>
                <a:lnTo>
                  <a:pt x="2721" y="2171"/>
                </a:lnTo>
                <a:lnTo>
                  <a:pt x="2721" y="2171"/>
                </a:lnTo>
                <a:lnTo>
                  <a:pt x="2734" y="2142"/>
                </a:lnTo>
                <a:lnTo>
                  <a:pt x="2748" y="2113"/>
                </a:lnTo>
                <a:lnTo>
                  <a:pt x="2766" y="2087"/>
                </a:lnTo>
                <a:lnTo>
                  <a:pt x="2786" y="2061"/>
                </a:lnTo>
                <a:lnTo>
                  <a:pt x="2786" y="2061"/>
                </a:lnTo>
                <a:lnTo>
                  <a:pt x="2809" y="2038"/>
                </a:lnTo>
                <a:lnTo>
                  <a:pt x="2834" y="2015"/>
                </a:lnTo>
                <a:lnTo>
                  <a:pt x="2861" y="1995"/>
                </a:lnTo>
                <a:lnTo>
                  <a:pt x="2892" y="1976"/>
                </a:lnTo>
                <a:lnTo>
                  <a:pt x="2892" y="1976"/>
                </a:lnTo>
                <a:lnTo>
                  <a:pt x="2924" y="1958"/>
                </a:lnTo>
                <a:lnTo>
                  <a:pt x="2958" y="1944"/>
                </a:lnTo>
                <a:lnTo>
                  <a:pt x="2994" y="1931"/>
                </a:lnTo>
                <a:lnTo>
                  <a:pt x="3033" y="1919"/>
                </a:lnTo>
                <a:lnTo>
                  <a:pt x="3033" y="1727"/>
                </a:lnTo>
                <a:lnTo>
                  <a:pt x="3204" y="172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pic>
        <p:nvPicPr>
          <p:cNvPr id="40" name="Picture 39"/>
          <p:cNvPicPr>
            <a:picLocks noChangeAspect="1"/>
          </p:cNvPicPr>
          <p:nvPr/>
        </p:nvPicPr>
        <p:blipFill>
          <a:blip r:embed="rId3"/>
          <a:stretch>
            <a:fillRect/>
          </a:stretch>
        </p:blipFill>
        <p:spPr>
          <a:xfrm>
            <a:off x="5822496" y="2735718"/>
            <a:ext cx="304800" cy="209077"/>
          </a:xfrm>
          <a:prstGeom prst="rect">
            <a:avLst/>
          </a:prstGeom>
        </p:spPr>
      </p:pic>
      <p:sp>
        <p:nvSpPr>
          <p:cNvPr id="41" name="Freeform 22"/>
          <p:cNvSpPr>
            <a:spLocks noChangeAspect="1" noEditPoints="1"/>
          </p:cNvSpPr>
          <p:nvPr/>
        </p:nvSpPr>
        <p:spPr bwMode="auto">
          <a:xfrm>
            <a:off x="547581" y="3554984"/>
            <a:ext cx="331308" cy="300708"/>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74" tIns="34287" rIns="68574" bIns="34287" anchor="ctr"/>
          <a:lstStyle/>
          <a:p>
            <a:pPr algn="ctr" defTabSz="677075" fontAlgn="base">
              <a:spcBef>
                <a:spcPct val="0"/>
              </a:spcBef>
              <a:spcAft>
                <a:spcPct val="0"/>
              </a:spcAft>
            </a:pPr>
            <a:endParaRPr lang="en-US" dirty="0">
              <a:solidFill>
                <a:srgbClr val="0096D6"/>
              </a:solidFill>
              <a:cs typeface="Arial"/>
            </a:endParaRPr>
          </a:p>
        </p:txBody>
      </p:sp>
      <p:sp>
        <p:nvSpPr>
          <p:cNvPr id="42" name="Freeform 101"/>
          <p:cNvSpPr>
            <a:spLocks noChangeAspect="1" noEditPoints="1"/>
          </p:cNvSpPr>
          <p:nvPr/>
        </p:nvSpPr>
        <p:spPr bwMode="auto">
          <a:xfrm>
            <a:off x="3011918" y="3367343"/>
            <a:ext cx="264244" cy="352768"/>
          </a:xfrm>
          <a:custGeom>
            <a:avLst/>
            <a:gdLst>
              <a:gd name="T0" fmla="*/ 575 w 1400"/>
              <a:gd name="T1" fmla="*/ 1846 h 1865"/>
              <a:gd name="T2" fmla="*/ 512 w 1400"/>
              <a:gd name="T3" fmla="*/ 1734 h 1865"/>
              <a:gd name="T4" fmla="*/ 340 w 1400"/>
              <a:gd name="T5" fmla="*/ 1688 h 1865"/>
              <a:gd name="T6" fmla="*/ 203 w 1400"/>
              <a:gd name="T7" fmla="*/ 1612 h 1865"/>
              <a:gd name="T8" fmla="*/ 101 w 1400"/>
              <a:gd name="T9" fmla="*/ 1503 h 1865"/>
              <a:gd name="T10" fmla="*/ 21 w 1400"/>
              <a:gd name="T11" fmla="*/ 1339 h 1865"/>
              <a:gd name="T12" fmla="*/ 4 w 1400"/>
              <a:gd name="T13" fmla="*/ 1233 h 1865"/>
              <a:gd name="T14" fmla="*/ 37 w 1400"/>
              <a:gd name="T15" fmla="*/ 1210 h 1865"/>
              <a:gd name="T16" fmla="*/ 331 w 1400"/>
              <a:gd name="T17" fmla="*/ 1200 h 1865"/>
              <a:gd name="T18" fmla="*/ 374 w 1400"/>
              <a:gd name="T19" fmla="*/ 1304 h 1865"/>
              <a:gd name="T20" fmla="*/ 447 w 1400"/>
              <a:gd name="T21" fmla="*/ 1402 h 1865"/>
              <a:gd name="T22" fmla="*/ 522 w 1400"/>
              <a:gd name="T23" fmla="*/ 1448 h 1865"/>
              <a:gd name="T24" fmla="*/ 453 w 1400"/>
              <a:gd name="T25" fmla="*/ 997 h 1865"/>
              <a:gd name="T26" fmla="*/ 260 w 1400"/>
              <a:gd name="T27" fmla="*/ 915 h 1865"/>
              <a:gd name="T28" fmla="*/ 161 w 1400"/>
              <a:gd name="T29" fmla="*/ 834 h 1865"/>
              <a:gd name="T30" fmla="*/ 78 w 1400"/>
              <a:gd name="T31" fmla="*/ 701 h 1865"/>
              <a:gd name="T32" fmla="*/ 56 w 1400"/>
              <a:gd name="T33" fmla="*/ 570 h 1865"/>
              <a:gd name="T34" fmla="*/ 113 w 1400"/>
              <a:gd name="T35" fmla="*/ 374 h 1865"/>
              <a:gd name="T36" fmla="*/ 185 w 1400"/>
              <a:gd name="T37" fmla="*/ 288 h 1865"/>
              <a:gd name="T38" fmla="*/ 347 w 1400"/>
              <a:gd name="T39" fmla="*/ 189 h 1865"/>
              <a:gd name="T40" fmla="*/ 506 w 1400"/>
              <a:gd name="T41" fmla="*/ 149 h 1865"/>
              <a:gd name="T42" fmla="*/ 575 w 1400"/>
              <a:gd name="T43" fmla="*/ 17 h 1865"/>
              <a:gd name="T44" fmla="*/ 785 w 1400"/>
              <a:gd name="T45" fmla="*/ 0 h 1865"/>
              <a:gd name="T46" fmla="*/ 825 w 1400"/>
              <a:gd name="T47" fmla="*/ 31 h 1865"/>
              <a:gd name="T48" fmla="*/ 932 w 1400"/>
              <a:gd name="T49" fmla="*/ 159 h 1865"/>
              <a:gd name="T50" fmla="*/ 1088 w 1400"/>
              <a:gd name="T51" fmla="*/ 210 h 1865"/>
              <a:gd name="T52" fmla="*/ 1195 w 1400"/>
              <a:gd name="T53" fmla="*/ 279 h 1865"/>
              <a:gd name="T54" fmla="*/ 1294 w 1400"/>
              <a:gd name="T55" fmla="*/ 397 h 1865"/>
              <a:gd name="T56" fmla="*/ 1343 w 1400"/>
              <a:gd name="T57" fmla="*/ 541 h 1865"/>
              <a:gd name="T58" fmla="*/ 1337 w 1400"/>
              <a:gd name="T59" fmla="*/ 595 h 1865"/>
              <a:gd name="T60" fmla="*/ 1032 w 1400"/>
              <a:gd name="T61" fmla="*/ 620 h 1865"/>
              <a:gd name="T62" fmla="*/ 996 w 1400"/>
              <a:gd name="T63" fmla="*/ 597 h 1865"/>
              <a:gd name="T64" fmla="*/ 947 w 1400"/>
              <a:gd name="T65" fmla="*/ 490 h 1865"/>
              <a:gd name="T66" fmla="*/ 849 w 1400"/>
              <a:gd name="T67" fmla="*/ 421 h 1865"/>
              <a:gd name="T68" fmla="*/ 1008 w 1400"/>
              <a:gd name="T69" fmla="*/ 810 h 1865"/>
              <a:gd name="T70" fmla="*/ 1196 w 1400"/>
              <a:gd name="T71" fmla="*/ 892 h 1865"/>
              <a:gd name="T72" fmla="*/ 1330 w 1400"/>
              <a:gd name="T73" fmla="*/ 1018 h 1865"/>
              <a:gd name="T74" fmla="*/ 1377 w 1400"/>
              <a:gd name="T75" fmla="*/ 1116 h 1865"/>
              <a:gd name="T76" fmla="*/ 1399 w 1400"/>
              <a:gd name="T77" fmla="*/ 1284 h 1865"/>
              <a:gd name="T78" fmla="*/ 1378 w 1400"/>
              <a:gd name="T79" fmla="*/ 1397 h 1865"/>
              <a:gd name="T80" fmla="*/ 1316 w 1400"/>
              <a:gd name="T81" fmla="*/ 1518 h 1865"/>
              <a:gd name="T82" fmla="*/ 1245 w 1400"/>
              <a:gd name="T83" fmla="*/ 1597 h 1865"/>
              <a:gd name="T84" fmla="*/ 1137 w 1400"/>
              <a:gd name="T85" fmla="*/ 1669 h 1865"/>
              <a:gd name="T86" fmla="*/ 996 w 1400"/>
              <a:gd name="T87" fmla="*/ 1718 h 1865"/>
              <a:gd name="T88" fmla="*/ 826 w 1400"/>
              <a:gd name="T89" fmla="*/ 1824 h 1865"/>
              <a:gd name="T90" fmla="*/ 793 w 1400"/>
              <a:gd name="T91" fmla="*/ 1864 h 1865"/>
              <a:gd name="T92" fmla="*/ 887 w 1400"/>
              <a:gd name="T93" fmla="*/ 1457 h 1865"/>
              <a:gd name="T94" fmla="*/ 985 w 1400"/>
              <a:gd name="T95" fmla="*/ 1402 h 1865"/>
              <a:gd name="T96" fmla="*/ 1038 w 1400"/>
              <a:gd name="T97" fmla="*/ 1329 h 1865"/>
              <a:gd name="T98" fmla="*/ 1050 w 1400"/>
              <a:gd name="T99" fmla="*/ 1268 h 1865"/>
              <a:gd name="T100" fmla="*/ 1023 w 1400"/>
              <a:gd name="T101" fmla="*/ 1184 h 1865"/>
              <a:gd name="T102" fmla="*/ 948 w 1400"/>
              <a:gd name="T103" fmla="*/ 1129 h 1865"/>
              <a:gd name="T104" fmla="*/ 826 w 1400"/>
              <a:gd name="T105" fmla="*/ 1473 h 1865"/>
              <a:gd name="T106" fmla="*/ 484 w 1400"/>
              <a:gd name="T107" fmla="*/ 431 h 1865"/>
              <a:gd name="T108" fmla="*/ 411 w 1400"/>
              <a:gd name="T109" fmla="*/ 483 h 1865"/>
              <a:gd name="T110" fmla="*/ 391 w 1400"/>
              <a:gd name="T111" fmla="*/ 563 h 1865"/>
              <a:gd name="T112" fmla="*/ 442 w 1400"/>
              <a:gd name="T113" fmla="*/ 644 h 1865"/>
              <a:gd name="T114" fmla="*/ 567 w 1400"/>
              <a:gd name="T115" fmla="*/ 698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0" h="1865">
                <a:moveTo>
                  <a:pt x="607" y="1865"/>
                </a:moveTo>
                <a:lnTo>
                  <a:pt x="607" y="1865"/>
                </a:lnTo>
                <a:lnTo>
                  <a:pt x="599" y="1864"/>
                </a:lnTo>
                <a:lnTo>
                  <a:pt x="592" y="1860"/>
                </a:lnTo>
                <a:lnTo>
                  <a:pt x="585" y="1857"/>
                </a:lnTo>
                <a:lnTo>
                  <a:pt x="579" y="1852"/>
                </a:lnTo>
                <a:lnTo>
                  <a:pt x="575" y="1846"/>
                </a:lnTo>
                <a:lnTo>
                  <a:pt x="571" y="1839"/>
                </a:lnTo>
                <a:lnTo>
                  <a:pt x="568" y="1832"/>
                </a:lnTo>
                <a:lnTo>
                  <a:pt x="567" y="1824"/>
                </a:lnTo>
                <a:lnTo>
                  <a:pt x="567" y="1741"/>
                </a:lnTo>
                <a:lnTo>
                  <a:pt x="567" y="1741"/>
                </a:lnTo>
                <a:lnTo>
                  <a:pt x="539" y="1738"/>
                </a:lnTo>
                <a:lnTo>
                  <a:pt x="512" y="1734"/>
                </a:lnTo>
                <a:lnTo>
                  <a:pt x="485" y="1729"/>
                </a:lnTo>
                <a:lnTo>
                  <a:pt x="459" y="1724"/>
                </a:lnTo>
                <a:lnTo>
                  <a:pt x="434" y="1719"/>
                </a:lnTo>
                <a:lnTo>
                  <a:pt x="409" y="1712"/>
                </a:lnTo>
                <a:lnTo>
                  <a:pt x="386" y="1705"/>
                </a:lnTo>
                <a:lnTo>
                  <a:pt x="362" y="1697"/>
                </a:lnTo>
                <a:lnTo>
                  <a:pt x="340" y="1688"/>
                </a:lnTo>
                <a:lnTo>
                  <a:pt x="318" y="1680"/>
                </a:lnTo>
                <a:lnTo>
                  <a:pt x="298" y="1670"/>
                </a:lnTo>
                <a:lnTo>
                  <a:pt x="277" y="1659"/>
                </a:lnTo>
                <a:lnTo>
                  <a:pt x="258" y="1648"/>
                </a:lnTo>
                <a:lnTo>
                  <a:pt x="239" y="1637"/>
                </a:lnTo>
                <a:lnTo>
                  <a:pt x="221" y="1625"/>
                </a:lnTo>
                <a:lnTo>
                  <a:pt x="203" y="1612"/>
                </a:lnTo>
                <a:lnTo>
                  <a:pt x="203" y="1612"/>
                </a:lnTo>
                <a:lnTo>
                  <a:pt x="184" y="1596"/>
                </a:lnTo>
                <a:lnTo>
                  <a:pt x="165" y="1579"/>
                </a:lnTo>
                <a:lnTo>
                  <a:pt x="148" y="1562"/>
                </a:lnTo>
                <a:lnTo>
                  <a:pt x="131" y="1543"/>
                </a:lnTo>
                <a:lnTo>
                  <a:pt x="115" y="1524"/>
                </a:lnTo>
                <a:lnTo>
                  <a:pt x="101" y="1503"/>
                </a:lnTo>
                <a:lnTo>
                  <a:pt x="86" y="1483"/>
                </a:lnTo>
                <a:lnTo>
                  <a:pt x="73" y="1460"/>
                </a:lnTo>
                <a:lnTo>
                  <a:pt x="61" y="1438"/>
                </a:lnTo>
                <a:lnTo>
                  <a:pt x="49" y="1415"/>
                </a:lnTo>
                <a:lnTo>
                  <a:pt x="39" y="1391"/>
                </a:lnTo>
                <a:lnTo>
                  <a:pt x="30" y="1366"/>
                </a:lnTo>
                <a:lnTo>
                  <a:pt x="21" y="1339"/>
                </a:lnTo>
                <a:lnTo>
                  <a:pt x="13" y="1314"/>
                </a:lnTo>
                <a:lnTo>
                  <a:pt x="6" y="1286"/>
                </a:lnTo>
                <a:lnTo>
                  <a:pt x="1" y="1257"/>
                </a:lnTo>
                <a:lnTo>
                  <a:pt x="1" y="1257"/>
                </a:lnTo>
                <a:lnTo>
                  <a:pt x="0" y="1249"/>
                </a:lnTo>
                <a:lnTo>
                  <a:pt x="1" y="1241"/>
                </a:lnTo>
                <a:lnTo>
                  <a:pt x="4" y="1233"/>
                </a:lnTo>
                <a:lnTo>
                  <a:pt x="8" y="1225"/>
                </a:lnTo>
                <a:lnTo>
                  <a:pt x="8" y="1225"/>
                </a:lnTo>
                <a:lnTo>
                  <a:pt x="14" y="1219"/>
                </a:lnTo>
                <a:lnTo>
                  <a:pt x="21" y="1215"/>
                </a:lnTo>
                <a:lnTo>
                  <a:pt x="29" y="1211"/>
                </a:lnTo>
                <a:lnTo>
                  <a:pt x="37" y="1210"/>
                </a:lnTo>
                <a:lnTo>
                  <a:pt x="37" y="1210"/>
                </a:lnTo>
                <a:lnTo>
                  <a:pt x="302" y="1186"/>
                </a:lnTo>
                <a:lnTo>
                  <a:pt x="302" y="1186"/>
                </a:lnTo>
                <a:lnTo>
                  <a:pt x="309" y="1187"/>
                </a:lnTo>
                <a:lnTo>
                  <a:pt x="315" y="1190"/>
                </a:lnTo>
                <a:lnTo>
                  <a:pt x="321" y="1192"/>
                </a:lnTo>
                <a:lnTo>
                  <a:pt x="326" y="1196"/>
                </a:lnTo>
                <a:lnTo>
                  <a:pt x="331" y="1200"/>
                </a:lnTo>
                <a:lnTo>
                  <a:pt x="336" y="1205"/>
                </a:lnTo>
                <a:lnTo>
                  <a:pt x="339" y="1211"/>
                </a:lnTo>
                <a:lnTo>
                  <a:pt x="341" y="1217"/>
                </a:lnTo>
                <a:lnTo>
                  <a:pt x="341" y="1217"/>
                </a:lnTo>
                <a:lnTo>
                  <a:pt x="350" y="1248"/>
                </a:lnTo>
                <a:lnTo>
                  <a:pt x="361" y="1278"/>
                </a:lnTo>
                <a:lnTo>
                  <a:pt x="374" y="1304"/>
                </a:lnTo>
                <a:lnTo>
                  <a:pt x="387" y="1330"/>
                </a:lnTo>
                <a:lnTo>
                  <a:pt x="402" y="1354"/>
                </a:lnTo>
                <a:lnTo>
                  <a:pt x="410" y="1364"/>
                </a:lnTo>
                <a:lnTo>
                  <a:pt x="420" y="1374"/>
                </a:lnTo>
                <a:lnTo>
                  <a:pt x="428" y="1384"/>
                </a:lnTo>
                <a:lnTo>
                  <a:pt x="438" y="1394"/>
                </a:lnTo>
                <a:lnTo>
                  <a:pt x="447" y="1402"/>
                </a:lnTo>
                <a:lnTo>
                  <a:pt x="458" y="1410"/>
                </a:lnTo>
                <a:lnTo>
                  <a:pt x="458" y="1410"/>
                </a:lnTo>
                <a:lnTo>
                  <a:pt x="470" y="1419"/>
                </a:lnTo>
                <a:lnTo>
                  <a:pt x="482" y="1428"/>
                </a:lnTo>
                <a:lnTo>
                  <a:pt x="495" y="1435"/>
                </a:lnTo>
                <a:lnTo>
                  <a:pt x="508" y="1442"/>
                </a:lnTo>
                <a:lnTo>
                  <a:pt x="522" y="1448"/>
                </a:lnTo>
                <a:lnTo>
                  <a:pt x="537" y="1454"/>
                </a:lnTo>
                <a:lnTo>
                  <a:pt x="552" y="1459"/>
                </a:lnTo>
                <a:lnTo>
                  <a:pt x="567" y="1464"/>
                </a:lnTo>
                <a:lnTo>
                  <a:pt x="567" y="1028"/>
                </a:lnTo>
                <a:lnTo>
                  <a:pt x="567" y="1028"/>
                </a:lnTo>
                <a:lnTo>
                  <a:pt x="508" y="1013"/>
                </a:lnTo>
                <a:lnTo>
                  <a:pt x="453" y="997"/>
                </a:lnTo>
                <a:lnTo>
                  <a:pt x="402" y="980"/>
                </a:lnTo>
                <a:lnTo>
                  <a:pt x="355" y="962"/>
                </a:lnTo>
                <a:lnTo>
                  <a:pt x="335" y="953"/>
                </a:lnTo>
                <a:lnTo>
                  <a:pt x="314" y="943"/>
                </a:lnTo>
                <a:lnTo>
                  <a:pt x="295" y="934"/>
                </a:lnTo>
                <a:lnTo>
                  <a:pt x="276" y="925"/>
                </a:lnTo>
                <a:lnTo>
                  <a:pt x="260" y="915"/>
                </a:lnTo>
                <a:lnTo>
                  <a:pt x="243" y="904"/>
                </a:lnTo>
                <a:lnTo>
                  <a:pt x="229" y="894"/>
                </a:lnTo>
                <a:lnTo>
                  <a:pt x="216" y="884"/>
                </a:lnTo>
                <a:lnTo>
                  <a:pt x="216" y="884"/>
                </a:lnTo>
                <a:lnTo>
                  <a:pt x="196" y="867"/>
                </a:lnTo>
                <a:lnTo>
                  <a:pt x="178" y="851"/>
                </a:lnTo>
                <a:lnTo>
                  <a:pt x="161" y="834"/>
                </a:lnTo>
                <a:lnTo>
                  <a:pt x="146" y="816"/>
                </a:lnTo>
                <a:lnTo>
                  <a:pt x="131" y="798"/>
                </a:lnTo>
                <a:lnTo>
                  <a:pt x="118" y="779"/>
                </a:lnTo>
                <a:lnTo>
                  <a:pt x="106" y="761"/>
                </a:lnTo>
                <a:lnTo>
                  <a:pt x="95" y="741"/>
                </a:lnTo>
                <a:lnTo>
                  <a:pt x="86" y="722"/>
                </a:lnTo>
                <a:lnTo>
                  <a:pt x="78" y="701"/>
                </a:lnTo>
                <a:lnTo>
                  <a:pt x="72" y="681"/>
                </a:lnTo>
                <a:lnTo>
                  <a:pt x="66" y="660"/>
                </a:lnTo>
                <a:lnTo>
                  <a:pt x="62" y="638"/>
                </a:lnTo>
                <a:lnTo>
                  <a:pt x="59" y="616"/>
                </a:lnTo>
                <a:lnTo>
                  <a:pt x="56" y="594"/>
                </a:lnTo>
                <a:lnTo>
                  <a:pt x="56" y="570"/>
                </a:lnTo>
                <a:lnTo>
                  <a:pt x="56" y="570"/>
                </a:lnTo>
                <a:lnTo>
                  <a:pt x="58" y="540"/>
                </a:lnTo>
                <a:lnTo>
                  <a:pt x="61" y="511"/>
                </a:lnTo>
                <a:lnTo>
                  <a:pt x="67" y="483"/>
                </a:lnTo>
                <a:lnTo>
                  <a:pt x="75" y="455"/>
                </a:lnTo>
                <a:lnTo>
                  <a:pt x="85" y="427"/>
                </a:lnTo>
                <a:lnTo>
                  <a:pt x="99" y="401"/>
                </a:lnTo>
                <a:lnTo>
                  <a:pt x="113" y="374"/>
                </a:lnTo>
                <a:lnTo>
                  <a:pt x="131" y="347"/>
                </a:lnTo>
                <a:lnTo>
                  <a:pt x="131" y="347"/>
                </a:lnTo>
                <a:lnTo>
                  <a:pt x="141" y="335"/>
                </a:lnTo>
                <a:lnTo>
                  <a:pt x="151" y="323"/>
                </a:lnTo>
                <a:lnTo>
                  <a:pt x="161" y="310"/>
                </a:lnTo>
                <a:lnTo>
                  <a:pt x="172" y="299"/>
                </a:lnTo>
                <a:lnTo>
                  <a:pt x="185" y="288"/>
                </a:lnTo>
                <a:lnTo>
                  <a:pt x="197" y="277"/>
                </a:lnTo>
                <a:lnTo>
                  <a:pt x="209" y="266"/>
                </a:lnTo>
                <a:lnTo>
                  <a:pt x="223" y="256"/>
                </a:lnTo>
                <a:lnTo>
                  <a:pt x="250" y="238"/>
                </a:lnTo>
                <a:lnTo>
                  <a:pt x="281" y="220"/>
                </a:lnTo>
                <a:lnTo>
                  <a:pt x="313" y="204"/>
                </a:lnTo>
                <a:lnTo>
                  <a:pt x="347" y="189"/>
                </a:lnTo>
                <a:lnTo>
                  <a:pt x="347" y="189"/>
                </a:lnTo>
                <a:lnTo>
                  <a:pt x="370" y="181"/>
                </a:lnTo>
                <a:lnTo>
                  <a:pt x="396" y="173"/>
                </a:lnTo>
                <a:lnTo>
                  <a:pt x="422" y="166"/>
                </a:lnTo>
                <a:lnTo>
                  <a:pt x="448" y="160"/>
                </a:lnTo>
                <a:lnTo>
                  <a:pt x="477" y="153"/>
                </a:lnTo>
                <a:lnTo>
                  <a:pt x="506" y="149"/>
                </a:lnTo>
                <a:lnTo>
                  <a:pt x="537" y="145"/>
                </a:lnTo>
                <a:lnTo>
                  <a:pt x="567" y="141"/>
                </a:lnTo>
                <a:lnTo>
                  <a:pt x="567" y="40"/>
                </a:lnTo>
                <a:lnTo>
                  <a:pt x="567" y="40"/>
                </a:lnTo>
                <a:lnTo>
                  <a:pt x="568" y="31"/>
                </a:lnTo>
                <a:lnTo>
                  <a:pt x="571" y="24"/>
                </a:lnTo>
                <a:lnTo>
                  <a:pt x="575" y="17"/>
                </a:lnTo>
                <a:lnTo>
                  <a:pt x="579" y="11"/>
                </a:lnTo>
                <a:lnTo>
                  <a:pt x="585" y="6"/>
                </a:lnTo>
                <a:lnTo>
                  <a:pt x="592" y="3"/>
                </a:lnTo>
                <a:lnTo>
                  <a:pt x="599" y="0"/>
                </a:lnTo>
                <a:lnTo>
                  <a:pt x="607" y="0"/>
                </a:lnTo>
                <a:lnTo>
                  <a:pt x="785" y="0"/>
                </a:lnTo>
                <a:lnTo>
                  <a:pt x="785" y="0"/>
                </a:lnTo>
                <a:lnTo>
                  <a:pt x="793" y="0"/>
                </a:lnTo>
                <a:lnTo>
                  <a:pt x="801" y="3"/>
                </a:lnTo>
                <a:lnTo>
                  <a:pt x="808" y="6"/>
                </a:lnTo>
                <a:lnTo>
                  <a:pt x="814" y="11"/>
                </a:lnTo>
                <a:lnTo>
                  <a:pt x="819" y="17"/>
                </a:lnTo>
                <a:lnTo>
                  <a:pt x="823" y="24"/>
                </a:lnTo>
                <a:lnTo>
                  <a:pt x="825" y="31"/>
                </a:lnTo>
                <a:lnTo>
                  <a:pt x="826" y="40"/>
                </a:lnTo>
                <a:lnTo>
                  <a:pt x="826" y="142"/>
                </a:lnTo>
                <a:lnTo>
                  <a:pt x="826" y="142"/>
                </a:lnTo>
                <a:lnTo>
                  <a:pt x="854" y="145"/>
                </a:lnTo>
                <a:lnTo>
                  <a:pt x="880" y="149"/>
                </a:lnTo>
                <a:lnTo>
                  <a:pt x="906" y="153"/>
                </a:lnTo>
                <a:lnTo>
                  <a:pt x="932" y="159"/>
                </a:lnTo>
                <a:lnTo>
                  <a:pt x="956" y="164"/>
                </a:lnTo>
                <a:lnTo>
                  <a:pt x="980" y="170"/>
                </a:lnTo>
                <a:lnTo>
                  <a:pt x="1004" y="177"/>
                </a:lnTo>
                <a:lnTo>
                  <a:pt x="1025" y="184"/>
                </a:lnTo>
                <a:lnTo>
                  <a:pt x="1048" y="191"/>
                </a:lnTo>
                <a:lnTo>
                  <a:pt x="1068" y="201"/>
                </a:lnTo>
                <a:lnTo>
                  <a:pt x="1088" y="210"/>
                </a:lnTo>
                <a:lnTo>
                  <a:pt x="1107" y="219"/>
                </a:lnTo>
                <a:lnTo>
                  <a:pt x="1126" y="229"/>
                </a:lnTo>
                <a:lnTo>
                  <a:pt x="1144" y="241"/>
                </a:lnTo>
                <a:lnTo>
                  <a:pt x="1161" y="252"/>
                </a:lnTo>
                <a:lnTo>
                  <a:pt x="1177" y="264"/>
                </a:lnTo>
                <a:lnTo>
                  <a:pt x="1177" y="264"/>
                </a:lnTo>
                <a:lnTo>
                  <a:pt x="1195" y="279"/>
                </a:lnTo>
                <a:lnTo>
                  <a:pt x="1212" y="294"/>
                </a:lnTo>
                <a:lnTo>
                  <a:pt x="1228" y="310"/>
                </a:lnTo>
                <a:lnTo>
                  <a:pt x="1244" y="327"/>
                </a:lnTo>
                <a:lnTo>
                  <a:pt x="1257" y="343"/>
                </a:lnTo>
                <a:lnTo>
                  <a:pt x="1270" y="361"/>
                </a:lnTo>
                <a:lnTo>
                  <a:pt x="1283" y="378"/>
                </a:lnTo>
                <a:lnTo>
                  <a:pt x="1294" y="397"/>
                </a:lnTo>
                <a:lnTo>
                  <a:pt x="1303" y="416"/>
                </a:lnTo>
                <a:lnTo>
                  <a:pt x="1312" y="436"/>
                </a:lnTo>
                <a:lnTo>
                  <a:pt x="1321" y="455"/>
                </a:lnTo>
                <a:lnTo>
                  <a:pt x="1328" y="476"/>
                </a:lnTo>
                <a:lnTo>
                  <a:pt x="1334" y="497"/>
                </a:lnTo>
                <a:lnTo>
                  <a:pt x="1339" y="519"/>
                </a:lnTo>
                <a:lnTo>
                  <a:pt x="1343" y="541"/>
                </a:lnTo>
                <a:lnTo>
                  <a:pt x="1346" y="564"/>
                </a:lnTo>
                <a:lnTo>
                  <a:pt x="1346" y="564"/>
                </a:lnTo>
                <a:lnTo>
                  <a:pt x="1346" y="573"/>
                </a:lnTo>
                <a:lnTo>
                  <a:pt x="1345" y="580"/>
                </a:lnTo>
                <a:lnTo>
                  <a:pt x="1341" y="588"/>
                </a:lnTo>
                <a:lnTo>
                  <a:pt x="1337" y="595"/>
                </a:lnTo>
                <a:lnTo>
                  <a:pt x="1337" y="595"/>
                </a:lnTo>
                <a:lnTo>
                  <a:pt x="1331" y="601"/>
                </a:lnTo>
                <a:lnTo>
                  <a:pt x="1324" y="605"/>
                </a:lnTo>
                <a:lnTo>
                  <a:pt x="1316" y="608"/>
                </a:lnTo>
                <a:lnTo>
                  <a:pt x="1308" y="609"/>
                </a:lnTo>
                <a:lnTo>
                  <a:pt x="1308" y="609"/>
                </a:lnTo>
                <a:lnTo>
                  <a:pt x="1032" y="620"/>
                </a:lnTo>
                <a:lnTo>
                  <a:pt x="1032" y="620"/>
                </a:lnTo>
                <a:lnTo>
                  <a:pt x="1026" y="619"/>
                </a:lnTo>
                <a:lnTo>
                  <a:pt x="1020" y="618"/>
                </a:lnTo>
                <a:lnTo>
                  <a:pt x="1014" y="615"/>
                </a:lnTo>
                <a:lnTo>
                  <a:pt x="1008" y="612"/>
                </a:lnTo>
                <a:lnTo>
                  <a:pt x="1004" y="607"/>
                </a:lnTo>
                <a:lnTo>
                  <a:pt x="999" y="602"/>
                </a:lnTo>
                <a:lnTo>
                  <a:pt x="996" y="597"/>
                </a:lnTo>
                <a:lnTo>
                  <a:pt x="993" y="590"/>
                </a:lnTo>
                <a:lnTo>
                  <a:pt x="993" y="590"/>
                </a:lnTo>
                <a:lnTo>
                  <a:pt x="987" y="567"/>
                </a:lnTo>
                <a:lnTo>
                  <a:pt x="979" y="545"/>
                </a:lnTo>
                <a:lnTo>
                  <a:pt x="969" y="525"/>
                </a:lnTo>
                <a:lnTo>
                  <a:pt x="958" y="506"/>
                </a:lnTo>
                <a:lnTo>
                  <a:pt x="947" y="490"/>
                </a:lnTo>
                <a:lnTo>
                  <a:pt x="934" y="475"/>
                </a:lnTo>
                <a:lnTo>
                  <a:pt x="919" y="461"/>
                </a:lnTo>
                <a:lnTo>
                  <a:pt x="905" y="449"/>
                </a:lnTo>
                <a:lnTo>
                  <a:pt x="905" y="449"/>
                </a:lnTo>
                <a:lnTo>
                  <a:pt x="889" y="439"/>
                </a:lnTo>
                <a:lnTo>
                  <a:pt x="870" y="429"/>
                </a:lnTo>
                <a:lnTo>
                  <a:pt x="849" y="421"/>
                </a:lnTo>
                <a:lnTo>
                  <a:pt x="826" y="413"/>
                </a:lnTo>
                <a:lnTo>
                  <a:pt x="826" y="762"/>
                </a:lnTo>
                <a:lnTo>
                  <a:pt x="826" y="762"/>
                </a:lnTo>
                <a:lnTo>
                  <a:pt x="876" y="774"/>
                </a:lnTo>
                <a:lnTo>
                  <a:pt x="922" y="785"/>
                </a:lnTo>
                <a:lnTo>
                  <a:pt x="967" y="798"/>
                </a:lnTo>
                <a:lnTo>
                  <a:pt x="1008" y="810"/>
                </a:lnTo>
                <a:lnTo>
                  <a:pt x="1046" y="822"/>
                </a:lnTo>
                <a:lnTo>
                  <a:pt x="1079" y="835"/>
                </a:lnTo>
                <a:lnTo>
                  <a:pt x="1111" y="848"/>
                </a:lnTo>
                <a:lnTo>
                  <a:pt x="1139" y="860"/>
                </a:lnTo>
                <a:lnTo>
                  <a:pt x="1139" y="860"/>
                </a:lnTo>
                <a:lnTo>
                  <a:pt x="1169" y="876"/>
                </a:lnTo>
                <a:lnTo>
                  <a:pt x="1196" y="892"/>
                </a:lnTo>
                <a:lnTo>
                  <a:pt x="1223" y="909"/>
                </a:lnTo>
                <a:lnTo>
                  <a:pt x="1248" y="929"/>
                </a:lnTo>
                <a:lnTo>
                  <a:pt x="1271" y="949"/>
                </a:lnTo>
                <a:lnTo>
                  <a:pt x="1292" y="971"/>
                </a:lnTo>
                <a:lnTo>
                  <a:pt x="1312" y="995"/>
                </a:lnTo>
                <a:lnTo>
                  <a:pt x="1330" y="1018"/>
                </a:lnTo>
                <a:lnTo>
                  <a:pt x="1330" y="1018"/>
                </a:lnTo>
                <a:lnTo>
                  <a:pt x="1338" y="1032"/>
                </a:lnTo>
                <a:lnTo>
                  <a:pt x="1346" y="1045"/>
                </a:lnTo>
                <a:lnTo>
                  <a:pt x="1353" y="1058"/>
                </a:lnTo>
                <a:lnTo>
                  <a:pt x="1361" y="1072"/>
                </a:lnTo>
                <a:lnTo>
                  <a:pt x="1367" y="1086"/>
                </a:lnTo>
                <a:lnTo>
                  <a:pt x="1372" y="1100"/>
                </a:lnTo>
                <a:lnTo>
                  <a:pt x="1377" y="1116"/>
                </a:lnTo>
                <a:lnTo>
                  <a:pt x="1382" y="1131"/>
                </a:lnTo>
                <a:lnTo>
                  <a:pt x="1389" y="1163"/>
                </a:lnTo>
                <a:lnTo>
                  <a:pt x="1394" y="1196"/>
                </a:lnTo>
                <a:lnTo>
                  <a:pt x="1398" y="1231"/>
                </a:lnTo>
                <a:lnTo>
                  <a:pt x="1400" y="1266"/>
                </a:lnTo>
                <a:lnTo>
                  <a:pt x="1400" y="1266"/>
                </a:lnTo>
                <a:lnTo>
                  <a:pt x="1399" y="1284"/>
                </a:lnTo>
                <a:lnTo>
                  <a:pt x="1398" y="1300"/>
                </a:lnTo>
                <a:lnTo>
                  <a:pt x="1397" y="1317"/>
                </a:lnTo>
                <a:lnTo>
                  <a:pt x="1393" y="1332"/>
                </a:lnTo>
                <a:lnTo>
                  <a:pt x="1391" y="1349"/>
                </a:lnTo>
                <a:lnTo>
                  <a:pt x="1387" y="1365"/>
                </a:lnTo>
                <a:lnTo>
                  <a:pt x="1383" y="1380"/>
                </a:lnTo>
                <a:lnTo>
                  <a:pt x="1378" y="1397"/>
                </a:lnTo>
                <a:lnTo>
                  <a:pt x="1373" y="1412"/>
                </a:lnTo>
                <a:lnTo>
                  <a:pt x="1367" y="1428"/>
                </a:lnTo>
                <a:lnTo>
                  <a:pt x="1360" y="1443"/>
                </a:lnTo>
                <a:lnTo>
                  <a:pt x="1352" y="1458"/>
                </a:lnTo>
                <a:lnTo>
                  <a:pt x="1344" y="1474"/>
                </a:lnTo>
                <a:lnTo>
                  <a:pt x="1336" y="1488"/>
                </a:lnTo>
                <a:lnTo>
                  <a:pt x="1316" y="1518"/>
                </a:lnTo>
                <a:lnTo>
                  <a:pt x="1316" y="1518"/>
                </a:lnTo>
                <a:lnTo>
                  <a:pt x="1306" y="1532"/>
                </a:lnTo>
                <a:lnTo>
                  <a:pt x="1295" y="1546"/>
                </a:lnTo>
                <a:lnTo>
                  <a:pt x="1284" y="1560"/>
                </a:lnTo>
                <a:lnTo>
                  <a:pt x="1271" y="1572"/>
                </a:lnTo>
                <a:lnTo>
                  <a:pt x="1258" y="1585"/>
                </a:lnTo>
                <a:lnTo>
                  <a:pt x="1245" y="1597"/>
                </a:lnTo>
                <a:lnTo>
                  <a:pt x="1231" y="1609"/>
                </a:lnTo>
                <a:lnTo>
                  <a:pt x="1217" y="1619"/>
                </a:lnTo>
                <a:lnTo>
                  <a:pt x="1202" y="1631"/>
                </a:lnTo>
                <a:lnTo>
                  <a:pt x="1186" y="1641"/>
                </a:lnTo>
                <a:lnTo>
                  <a:pt x="1171" y="1650"/>
                </a:lnTo>
                <a:lnTo>
                  <a:pt x="1154" y="1659"/>
                </a:lnTo>
                <a:lnTo>
                  <a:pt x="1137" y="1669"/>
                </a:lnTo>
                <a:lnTo>
                  <a:pt x="1119" y="1677"/>
                </a:lnTo>
                <a:lnTo>
                  <a:pt x="1102" y="1684"/>
                </a:lnTo>
                <a:lnTo>
                  <a:pt x="1084" y="1692"/>
                </a:lnTo>
                <a:lnTo>
                  <a:pt x="1084" y="1692"/>
                </a:lnTo>
                <a:lnTo>
                  <a:pt x="1056" y="1701"/>
                </a:lnTo>
                <a:lnTo>
                  <a:pt x="1026" y="1711"/>
                </a:lnTo>
                <a:lnTo>
                  <a:pt x="996" y="1718"/>
                </a:lnTo>
                <a:lnTo>
                  <a:pt x="965" y="1725"/>
                </a:lnTo>
                <a:lnTo>
                  <a:pt x="932" y="1731"/>
                </a:lnTo>
                <a:lnTo>
                  <a:pt x="898" y="1736"/>
                </a:lnTo>
                <a:lnTo>
                  <a:pt x="862" y="1740"/>
                </a:lnTo>
                <a:lnTo>
                  <a:pt x="826" y="1744"/>
                </a:lnTo>
                <a:lnTo>
                  <a:pt x="826" y="1824"/>
                </a:lnTo>
                <a:lnTo>
                  <a:pt x="826" y="1824"/>
                </a:lnTo>
                <a:lnTo>
                  <a:pt x="825" y="1832"/>
                </a:lnTo>
                <a:lnTo>
                  <a:pt x="823" y="1839"/>
                </a:lnTo>
                <a:lnTo>
                  <a:pt x="819" y="1846"/>
                </a:lnTo>
                <a:lnTo>
                  <a:pt x="814" y="1852"/>
                </a:lnTo>
                <a:lnTo>
                  <a:pt x="808" y="1857"/>
                </a:lnTo>
                <a:lnTo>
                  <a:pt x="801" y="1860"/>
                </a:lnTo>
                <a:lnTo>
                  <a:pt x="793" y="1864"/>
                </a:lnTo>
                <a:lnTo>
                  <a:pt x="785" y="1865"/>
                </a:lnTo>
                <a:lnTo>
                  <a:pt x="607" y="1865"/>
                </a:lnTo>
                <a:close/>
                <a:moveTo>
                  <a:pt x="826" y="1473"/>
                </a:moveTo>
                <a:lnTo>
                  <a:pt x="826" y="1473"/>
                </a:lnTo>
                <a:lnTo>
                  <a:pt x="848" y="1469"/>
                </a:lnTo>
                <a:lnTo>
                  <a:pt x="868" y="1463"/>
                </a:lnTo>
                <a:lnTo>
                  <a:pt x="887" y="1457"/>
                </a:lnTo>
                <a:lnTo>
                  <a:pt x="905" y="1451"/>
                </a:lnTo>
                <a:lnTo>
                  <a:pt x="921" y="1444"/>
                </a:lnTo>
                <a:lnTo>
                  <a:pt x="937" y="1436"/>
                </a:lnTo>
                <a:lnTo>
                  <a:pt x="951" y="1428"/>
                </a:lnTo>
                <a:lnTo>
                  <a:pt x="965" y="1418"/>
                </a:lnTo>
                <a:lnTo>
                  <a:pt x="965" y="1418"/>
                </a:lnTo>
                <a:lnTo>
                  <a:pt x="985" y="1402"/>
                </a:lnTo>
                <a:lnTo>
                  <a:pt x="1003" y="1384"/>
                </a:lnTo>
                <a:lnTo>
                  <a:pt x="1010" y="1376"/>
                </a:lnTo>
                <a:lnTo>
                  <a:pt x="1017" y="1367"/>
                </a:lnTo>
                <a:lnTo>
                  <a:pt x="1023" y="1358"/>
                </a:lnTo>
                <a:lnTo>
                  <a:pt x="1029" y="1349"/>
                </a:lnTo>
                <a:lnTo>
                  <a:pt x="1034" y="1339"/>
                </a:lnTo>
                <a:lnTo>
                  <a:pt x="1038" y="1329"/>
                </a:lnTo>
                <a:lnTo>
                  <a:pt x="1042" y="1320"/>
                </a:lnTo>
                <a:lnTo>
                  <a:pt x="1045" y="1310"/>
                </a:lnTo>
                <a:lnTo>
                  <a:pt x="1048" y="1299"/>
                </a:lnTo>
                <a:lnTo>
                  <a:pt x="1049" y="1289"/>
                </a:lnTo>
                <a:lnTo>
                  <a:pt x="1050" y="1279"/>
                </a:lnTo>
                <a:lnTo>
                  <a:pt x="1050" y="1268"/>
                </a:lnTo>
                <a:lnTo>
                  <a:pt x="1050" y="1268"/>
                </a:lnTo>
                <a:lnTo>
                  <a:pt x="1050" y="1254"/>
                </a:lnTo>
                <a:lnTo>
                  <a:pt x="1048" y="1241"/>
                </a:lnTo>
                <a:lnTo>
                  <a:pt x="1046" y="1229"/>
                </a:lnTo>
                <a:lnTo>
                  <a:pt x="1042" y="1217"/>
                </a:lnTo>
                <a:lnTo>
                  <a:pt x="1036" y="1205"/>
                </a:lnTo>
                <a:lnTo>
                  <a:pt x="1030" y="1195"/>
                </a:lnTo>
                <a:lnTo>
                  <a:pt x="1023" y="1184"/>
                </a:lnTo>
                <a:lnTo>
                  <a:pt x="1014" y="1174"/>
                </a:lnTo>
                <a:lnTo>
                  <a:pt x="1014" y="1174"/>
                </a:lnTo>
                <a:lnTo>
                  <a:pt x="1005" y="1164"/>
                </a:lnTo>
                <a:lnTo>
                  <a:pt x="993" y="1155"/>
                </a:lnTo>
                <a:lnTo>
                  <a:pt x="980" y="1146"/>
                </a:lnTo>
                <a:lnTo>
                  <a:pt x="965" y="1137"/>
                </a:lnTo>
                <a:lnTo>
                  <a:pt x="948" y="1129"/>
                </a:lnTo>
                <a:lnTo>
                  <a:pt x="931" y="1121"/>
                </a:lnTo>
                <a:lnTo>
                  <a:pt x="910" y="1114"/>
                </a:lnTo>
                <a:lnTo>
                  <a:pt x="889" y="1106"/>
                </a:lnTo>
                <a:lnTo>
                  <a:pt x="889" y="1106"/>
                </a:lnTo>
                <a:lnTo>
                  <a:pt x="862" y="1098"/>
                </a:lnTo>
                <a:lnTo>
                  <a:pt x="826" y="1089"/>
                </a:lnTo>
                <a:lnTo>
                  <a:pt x="826" y="1473"/>
                </a:lnTo>
                <a:close/>
                <a:moveTo>
                  <a:pt x="567" y="407"/>
                </a:moveTo>
                <a:lnTo>
                  <a:pt x="567" y="407"/>
                </a:lnTo>
                <a:lnTo>
                  <a:pt x="549" y="411"/>
                </a:lnTo>
                <a:lnTo>
                  <a:pt x="532" y="415"/>
                </a:lnTo>
                <a:lnTo>
                  <a:pt x="515" y="420"/>
                </a:lnTo>
                <a:lnTo>
                  <a:pt x="500" y="425"/>
                </a:lnTo>
                <a:lnTo>
                  <a:pt x="484" y="431"/>
                </a:lnTo>
                <a:lnTo>
                  <a:pt x="471" y="438"/>
                </a:lnTo>
                <a:lnTo>
                  <a:pt x="458" y="445"/>
                </a:lnTo>
                <a:lnTo>
                  <a:pt x="445" y="452"/>
                </a:lnTo>
                <a:lnTo>
                  <a:pt x="445" y="452"/>
                </a:lnTo>
                <a:lnTo>
                  <a:pt x="432" y="461"/>
                </a:lnTo>
                <a:lnTo>
                  <a:pt x="421" y="471"/>
                </a:lnTo>
                <a:lnTo>
                  <a:pt x="411" y="483"/>
                </a:lnTo>
                <a:lnTo>
                  <a:pt x="403" y="494"/>
                </a:lnTo>
                <a:lnTo>
                  <a:pt x="398" y="507"/>
                </a:lnTo>
                <a:lnTo>
                  <a:pt x="393" y="521"/>
                </a:lnTo>
                <a:lnTo>
                  <a:pt x="391" y="534"/>
                </a:lnTo>
                <a:lnTo>
                  <a:pt x="390" y="549"/>
                </a:lnTo>
                <a:lnTo>
                  <a:pt x="390" y="549"/>
                </a:lnTo>
                <a:lnTo>
                  <a:pt x="391" y="563"/>
                </a:lnTo>
                <a:lnTo>
                  <a:pt x="393" y="576"/>
                </a:lnTo>
                <a:lnTo>
                  <a:pt x="397" y="588"/>
                </a:lnTo>
                <a:lnTo>
                  <a:pt x="403" y="601"/>
                </a:lnTo>
                <a:lnTo>
                  <a:pt x="410" y="612"/>
                </a:lnTo>
                <a:lnTo>
                  <a:pt x="419" y="623"/>
                </a:lnTo>
                <a:lnTo>
                  <a:pt x="430" y="634"/>
                </a:lnTo>
                <a:lnTo>
                  <a:pt x="442" y="644"/>
                </a:lnTo>
                <a:lnTo>
                  <a:pt x="442" y="644"/>
                </a:lnTo>
                <a:lnTo>
                  <a:pt x="452" y="650"/>
                </a:lnTo>
                <a:lnTo>
                  <a:pt x="463" y="657"/>
                </a:lnTo>
                <a:lnTo>
                  <a:pt x="476" y="664"/>
                </a:lnTo>
                <a:lnTo>
                  <a:pt x="491" y="670"/>
                </a:lnTo>
                <a:lnTo>
                  <a:pt x="525" y="685"/>
                </a:lnTo>
                <a:lnTo>
                  <a:pt x="567" y="698"/>
                </a:lnTo>
                <a:lnTo>
                  <a:pt x="567" y="407"/>
                </a:lnTo>
                <a:close/>
              </a:path>
            </a:pathLst>
          </a:custGeom>
          <a:solidFill>
            <a:srgbClr val="FFFFFF"/>
          </a:solidFill>
          <a:ln w="19050">
            <a:noFill/>
          </a:ln>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endParaRPr>
          </a:p>
        </p:txBody>
      </p:sp>
      <p:grpSp>
        <p:nvGrpSpPr>
          <p:cNvPr id="45" name="Group 44"/>
          <p:cNvGrpSpPr>
            <a:grpSpLocks noChangeAspect="1"/>
          </p:cNvGrpSpPr>
          <p:nvPr/>
        </p:nvGrpSpPr>
        <p:grpSpPr>
          <a:xfrm>
            <a:off x="2266891" y="2719395"/>
            <a:ext cx="231119" cy="282242"/>
            <a:chOff x="10018229" y="1871935"/>
            <a:chExt cx="393795" cy="480902"/>
          </a:xfrm>
          <a:solidFill>
            <a:srgbClr val="FFFFFF"/>
          </a:solidFill>
        </p:grpSpPr>
        <p:sp>
          <p:nvSpPr>
            <p:cNvPr id="46" name="Freeform 33"/>
            <p:cNvSpPr>
              <a:spLocks noEditPoints="1"/>
            </p:cNvSpPr>
            <p:nvPr/>
          </p:nvSpPr>
          <p:spPr bwMode="auto">
            <a:xfrm>
              <a:off x="10018229" y="1871935"/>
              <a:ext cx="393795" cy="480902"/>
            </a:xfrm>
            <a:custGeom>
              <a:avLst/>
              <a:gdLst>
                <a:gd name="T0" fmla="*/ 1390 w 1518"/>
                <a:gd name="T1" fmla="*/ 1591 h 1855"/>
                <a:gd name="T2" fmla="*/ 1341 w 1518"/>
                <a:gd name="T3" fmla="*/ 1387 h 1855"/>
                <a:gd name="T4" fmla="*/ 1241 w 1518"/>
                <a:gd name="T5" fmla="*/ 1212 h 1855"/>
                <a:gd name="T6" fmla="*/ 1095 w 1518"/>
                <a:gd name="T7" fmla="*/ 1076 h 1855"/>
                <a:gd name="T8" fmla="*/ 990 w 1518"/>
                <a:gd name="T9" fmla="*/ 999 h 1855"/>
                <a:gd name="T10" fmla="*/ 958 w 1518"/>
                <a:gd name="T11" fmla="*/ 916 h 1855"/>
                <a:gd name="T12" fmla="*/ 983 w 1518"/>
                <a:gd name="T13" fmla="*/ 841 h 1855"/>
                <a:gd name="T14" fmla="*/ 1075 w 1518"/>
                <a:gd name="T15" fmla="*/ 767 h 1855"/>
                <a:gd name="T16" fmla="*/ 1224 w 1518"/>
                <a:gd name="T17" fmla="*/ 641 h 1855"/>
                <a:gd name="T18" fmla="*/ 1328 w 1518"/>
                <a:gd name="T19" fmla="*/ 474 h 1855"/>
                <a:gd name="T20" fmla="*/ 1384 w 1518"/>
                <a:gd name="T21" fmla="*/ 279 h 1855"/>
                <a:gd name="T22" fmla="*/ 1453 w 1518"/>
                <a:gd name="T23" fmla="*/ 182 h 1855"/>
                <a:gd name="T24" fmla="*/ 1511 w 1518"/>
                <a:gd name="T25" fmla="*/ 129 h 1855"/>
                <a:gd name="T26" fmla="*/ 1511 w 1518"/>
                <a:gd name="T27" fmla="*/ 58 h 1855"/>
                <a:gd name="T28" fmla="*/ 1453 w 1518"/>
                <a:gd name="T29" fmla="*/ 4 h 1855"/>
                <a:gd name="T30" fmla="*/ 56 w 1518"/>
                <a:gd name="T31" fmla="*/ 7 h 1855"/>
                <a:gd name="T32" fmla="*/ 4 w 1518"/>
                <a:gd name="T33" fmla="*/ 66 h 1855"/>
                <a:gd name="T34" fmla="*/ 11 w 1518"/>
                <a:gd name="T35" fmla="*/ 137 h 1855"/>
                <a:gd name="T36" fmla="*/ 74 w 1518"/>
                <a:gd name="T37" fmla="*/ 184 h 1855"/>
                <a:gd name="T38" fmla="*/ 137 w 1518"/>
                <a:gd name="T39" fmla="*/ 301 h 1855"/>
                <a:gd name="T40" fmla="*/ 198 w 1518"/>
                <a:gd name="T41" fmla="*/ 493 h 1855"/>
                <a:gd name="T42" fmla="*/ 309 w 1518"/>
                <a:gd name="T43" fmla="*/ 657 h 1855"/>
                <a:gd name="T44" fmla="*/ 461 w 1518"/>
                <a:gd name="T45" fmla="*/ 779 h 1855"/>
                <a:gd name="T46" fmla="*/ 534 w 1518"/>
                <a:gd name="T47" fmla="*/ 841 h 1855"/>
                <a:gd name="T48" fmla="*/ 561 w 1518"/>
                <a:gd name="T49" fmla="*/ 916 h 1855"/>
                <a:gd name="T50" fmla="*/ 528 w 1518"/>
                <a:gd name="T51" fmla="*/ 999 h 1855"/>
                <a:gd name="T52" fmla="*/ 424 w 1518"/>
                <a:gd name="T53" fmla="*/ 1076 h 1855"/>
                <a:gd name="T54" fmla="*/ 277 w 1518"/>
                <a:gd name="T55" fmla="*/ 1212 h 1855"/>
                <a:gd name="T56" fmla="*/ 176 w 1518"/>
                <a:gd name="T57" fmla="*/ 1387 h 1855"/>
                <a:gd name="T58" fmla="*/ 128 w 1518"/>
                <a:gd name="T59" fmla="*/ 1591 h 1855"/>
                <a:gd name="T60" fmla="*/ 83 w 1518"/>
                <a:gd name="T61" fmla="*/ 1669 h 1855"/>
                <a:gd name="T62" fmla="*/ 15 w 1518"/>
                <a:gd name="T63" fmla="*/ 1709 h 1855"/>
                <a:gd name="T64" fmla="*/ 1 w 1518"/>
                <a:gd name="T65" fmla="*/ 1780 h 1855"/>
                <a:gd name="T66" fmla="*/ 48 w 1518"/>
                <a:gd name="T67" fmla="*/ 1843 h 1855"/>
                <a:gd name="T68" fmla="*/ 1443 w 1518"/>
                <a:gd name="T69" fmla="*/ 1853 h 1855"/>
                <a:gd name="T70" fmla="*/ 1507 w 1518"/>
                <a:gd name="T71" fmla="*/ 1806 h 1855"/>
                <a:gd name="T72" fmla="*/ 1514 w 1518"/>
                <a:gd name="T73" fmla="*/ 1734 h 1855"/>
                <a:gd name="T74" fmla="*/ 1462 w 1518"/>
                <a:gd name="T75" fmla="*/ 1676 h 1855"/>
                <a:gd name="T76" fmla="*/ 285 w 1518"/>
                <a:gd name="T77" fmla="*/ 1668 h 1855"/>
                <a:gd name="T78" fmla="*/ 256 w 1518"/>
                <a:gd name="T79" fmla="*/ 1545 h 1855"/>
                <a:gd name="T80" fmla="*/ 382 w 1518"/>
                <a:gd name="T81" fmla="*/ 1275 h 1855"/>
                <a:gd name="T82" fmla="*/ 505 w 1518"/>
                <a:gd name="T83" fmla="*/ 1167 h 1855"/>
                <a:gd name="T84" fmla="*/ 628 w 1518"/>
                <a:gd name="T85" fmla="*/ 1066 h 1855"/>
                <a:gd name="T86" fmla="*/ 680 w 1518"/>
                <a:gd name="T87" fmla="*/ 916 h 1855"/>
                <a:gd name="T88" fmla="*/ 638 w 1518"/>
                <a:gd name="T89" fmla="*/ 781 h 1855"/>
                <a:gd name="T90" fmla="*/ 521 w 1518"/>
                <a:gd name="T91" fmla="*/ 674 h 1855"/>
                <a:gd name="T92" fmla="*/ 362 w 1518"/>
                <a:gd name="T93" fmla="*/ 533 h 1855"/>
                <a:gd name="T94" fmla="*/ 249 w 1518"/>
                <a:gd name="T95" fmla="*/ 224 h 1855"/>
                <a:gd name="T96" fmla="*/ 1227 w 1518"/>
                <a:gd name="T97" fmla="*/ 406 h 1855"/>
                <a:gd name="T98" fmla="*/ 1056 w 1518"/>
                <a:gd name="T99" fmla="*/ 634 h 1855"/>
                <a:gd name="T100" fmla="*/ 929 w 1518"/>
                <a:gd name="T101" fmla="*/ 722 h 1855"/>
                <a:gd name="T102" fmla="*/ 844 w 1518"/>
                <a:gd name="T103" fmla="*/ 863 h 1855"/>
                <a:gd name="T104" fmla="*/ 854 w 1518"/>
                <a:gd name="T105" fmla="*/ 1003 h 1855"/>
                <a:gd name="T106" fmla="*/ 961 w 1518"/>
                <a:gd name="T107" fmla="*/ 1135 h 1855"/>
                <a:gd name="T108" fmla="*/ 1085 w 1518"/>
                <a:gd name="T109" fmla="*/ 1222 h 1855"/>
                <a:gd name="T110" fmla="*/ 1215 w 1518"/>
                <a:gd name="T111" fmla="*/ 1399 h 1855"/>
                <a:gd name="T112" fmla="*/ 1273 w 1518"/>
                <a:gd name="T113" fmla="*/ 1662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8" h="1855">
                  <a:moveTo>
                    <a:pt x="1425" y="1668"/>
                  </a:moveTo>
                  <a:lnTo>
                    <a:pt x="1392" y="1668"/>
                  </a:lnTo>
                  <a:lnTo>
                    <a:pt x="1392" y="1668"/>
                  </a:lnTo>
                  <a:lnTo>
                    <a:pt x="1392" y="1665"/>
                  </a:lnTo>
                  <a:lnTo>
                    <a:pt x="1393" y="1662"/>
                  </a:lnTo>
                  <a:lnTo>
                    <a:pt x="1393" y="1662"/>
                  </a:lnTo>
                  <a:lnTo>
                    <a:pt x="1393" y="1638"/>
                  </a:lnTo>
                  <a:lnTo>
                    <a:pt x="1391" y="1614"/>
                  </a:lnTo>
                  <a:lnTo>
                    <a:pt x="1390" y="1591"/>
                  </a:lnTo>
                  <a:lnTo>
                    <a:pt x="1387" y="1567"/>
                  </a:lnTo>
                  <a:lnTo>
                    <a:pt x="1384" y="1544"/>
                  </a:lnTo>
                  <a:lnTo>
                    <a:pt x="1380" y="1520"/>
                  </a:lnTo>
                  <a:lnTo>
                    <a:pt x="1375" y="1498"/>
                  </a:lnTo>
                  <a:lnTo>
                    <a:pt x="1370" y="1475"/>
                  </a:lnTo>
                  <a:lnTo>
                    <a:pt x="1364" y="1453"/>
                  </a:lnTo>
                  <a:lnTo>
                    <a:pt x="1356" y="1431"/>
                  </a:lnTo>
                  <a:lnTo>
                    <a:pt x="1349" y="1409"/>
                  </a:lnTo>
                  <a:lnTo>
                    <a:pt x="1341" y="1387"/>
                  </a:lnTo>
                  <a:lnTo>
                    <a:pt x="1333" y="1367"/>
                  </a:lnTo>
                  <a:lnTo>
                    <a:pt x="1324" y="1346"/>
                  </a:lnTo>
                  <a:lnTo>
                    <a:pt x="1314" y="1326"/>
                  </a:lnTo>
                  <a:lnTo>
                    <a:pt x="1302" y="1305"/>
                  </a:lnTo>
                  <a:lnTo>
                    <a:pt x="1291" y="1286"/>
                  </a:lnTo>
                  <a:lnTo>
                    <a:pt x="1280" y="1267"/>
                  </a:lnTo>
                  <a:lnTo>
                    <a:pt x="1267" y="1248"/>
                  </a:lnTo>
                  <a:lnTo>
                    <a:pt x="1254" y="1230"/>
                  </a:lnTo>
                  <a:lnTo>
                    <a:pt x="1241" y="1212"/>
                  </a:lnTo>
                  <a:lnTo>
                    <a:pt x="1227" y="1195"/>
                  </a:lnTo>
                  <a:lnTo>
                    <a:pt x="1212" y="1179"/>
                  </a:lnTo>
                  <a:lnTo>
                    <a:pt x="1197" y="1162"/>
                  </a:lnTo>
                  <a:lnTo>
                    <a:pt x="1181" y="1147"/>
                  </a:lnTo>
                  <a:lnTo>
                    <a:pt x="1165" y="1132"/>
                  </a:lnTo>
                  <a:lnTo>
                    <a:pt x="1148" y="1116"/>
                  </a:lnTo>
                  <a:lnTo>
                    <a:pt x="1130" y="1103"/>
                  </a:lnTo>
                  <a:lnTo>
                    <a:pt x="1113" y="1090"/>
                  </a:lnTo>
                  <a:lnTo>
                    <a:pt x="1095" y="1076"/>
                  </a:lnTo>
                  <a:lnTo>
                    <a:pt x="1076" y="1064"/>
                  </a:lnTo>
                  <a:lnTo>
                    <a:pt x="1057" y="1053"/>
                  </a:lnTo>
                  <a:lnTo>
                    <a:pt x="1057" y="1053"/>
                  </a:lnTo>
                  <a:lnTo>
                    <a:pt x="1034" y="1038"/>
                  </a:lnTo>
                  <a:lnTo>
                    <a:pt x="1024" y="1031"/>
                  </a:lnTo>
                  <a:lnTo>
                    <a:pt x="1015" y="1024"/>
                  </a:lnTo>
                  <a:lnTo>
                    <a:pt x="1006" y="1016"/>
                  </a:lnTo>
                  <a:lnTo>
                    <a:pt x="997" y="1008"/>
                  </a:lnTo>
                  <a:lnTo>
                    <a:pt x="990" y="999"/>
                  </a:lnTo>
                  <a:lnTo>
                    <a:pt x="983" y="990"/>
                  </a:lnTo>
                  <a:lnTo>
                    <a:pt x="978" y="981"/>
                  </a:lnTo>
                  <a:lnTo>
                    <a:pt x="972" y="972"/>
                  </a:lnTo>
                  <a:lnTo>
                    <a:pt x="968" y="963"/>
                  </a:lnTo>
                  <a:lnTo>
                    <a:pt x="965" y="954"/>
                  </a:lnTo>
                  <a:lnTo>
                    <a:pt x="962" y="944"/>
                  </a:lnTo>
                  <a:lnTo>
                    <a:pt x="960" y="935"/>
                  </a:lnTo>
                  <a:lnTo>
                    <a:pt x="958" y="925"/>
                  </a:lnTo>
                  <a:lnTo>
                    <a:pt x="958" y="916"/>
                  </a:lnTo>
                  <a:lnTo>
                    <a:pt x="958" y="916"/>
                  </a:lnTo>
                  <a:lnTo>
                    <a:pt x="958" y="907"/>
                  </a:lnTo>
                  <a:lnTo>
                    <a:pt x="960" y="896"/>
                  </a:lnTo>
                  <a:lnTo>
                    <a:pt x="962" y="887"/>
                  </a:lnTo>
                  <a:lnTo>
                    <a:pt x="965" y="878"/>
                  </a:lnTo>
                  <a:lnTo>
                    <a:pt x="968" y="869"/>
                  </a:lnTo>
                  <a:lnTo>
                    <a:pt x="972" y="859"/>
                  </a:lnTo>
                  <a:lnTo>
                    <a:pt x="978" y="850"/>
                  </a:lnTo>
                  <a:lnTo>
                    <a:pt x="983" y="841"/>
                  </a:lnTo>
                  <a:lnTo>
                    <a:pt x="990" y="833"/>
                  </a:lnTo>
                  <a:lnTo>
                    <a:pt x="997" y="825"/>
                  </a:lnTo>
                  <a:lnTo>
                    <a:pt x="1006" y="817"/>
                  </a:lnTo>
                  <a:lnTo>
                    <a:pt x="1015" y="808"/>
                  </a:lnTo>
                  <a:lnTo>
                    <a:pt x="1024" y="800"/>
                  </a:lnTo>
                  <a:lnTo>
                    <a:pt x="1034" y="793"/>
                  </a:lnTo>
                  <a:lnTo>
                    <a:pt x="1057" y="779"/>
                  </a:lnTo>
                  <a:lnTo>
                    <a:pt x="1057" y="779"/>
                  </a:lnTo>
                  <a:lnTo>
                    <a:pt x="1075" y="767"/>
                  </a:lnTo>
                  <a:lnTo>
                    <a:pt x="1094" y="755"/>
                  </a:lnTo>
                  <a:lnTo>
                    <a:pt x="1112" y="743"/>
                  </a:lnTo>
                  <a:lnTo>
                    <a:pt x="1129" y="731"/>
                  </a:lnTo>
                  <a:lnTo>
                    <a:pt x="1146" y="716"/>
                  </a:lnTo>
                  <a:lnTo>
                    <a:pt x="1162" y="702"/>
                  </a:lnTo>
                  <a:lnTo>
                    <a:pt x="1178" y="688"/>
                  </a:lnTo>
                  <a:lnTo>
                    <a:pt x="1194" y="672"/>
                  </a:lnTo>
                  <a:lnTo>
                    <a:pt x="1209" y="657"/>
                  </a:lnTo>
                  <a:lnTo>
                    <a:pt x="1224" y="641"/>
                  </a:lnTo>
                  <a:lnTo>
                    <a:pt x="1237" y="623"/>
                  </a:lnTo>
                  <a:lnTo>
                    <a:pt x="1250" y="606"/>
                  </a:lnTo>
                  <a:lnTo>
                    <a:pt x="1263" y="588"/>
                  </a:lnTo>
                  <a:lnTo>
                    <a:pt x="1276" y="570"/>
                  </a:lnTo>
                  <a:lnTo>
                    <a:pt x="1287" y="552"/>
                  </a:lnTo>
                  <a:lnTo>
                    <a:pt x="1298" y="533"/>
                  </a:lnTo>
                  <a:lnTo>
                    <a:pt x="1309" y="514"/>
                  </a:lnTo>
                  <a:lnTo>
                    <a:pt x="1319" y="493"/>
                  </a:lnTo>
                  <a:lnTo>
                    <a:pt x="1328" y="474"/>
                  </a:lnTo>
                  <a:lnTo>
                    <a:pt x="1337" y="453"/>
                  </a:lnTo>
                  <a:lnTo>
                    <a:pt x="1345" y="432"/>
                  </a:lnTo>
                  <a:lnTo>
                    <a:pt x="1352" y="411"/>
                  </a:lnTo>
                  <a:lnTo>
                    <a:pt x="1360" y="390"/>
                  </a:lnTo>
                  <a:lnTo>
                    <a:pt x="1366" y="369"/>
                  </a:lnTo>
                  <a:lnTo>
                    <a:pt x="1372" y="346"/>
                  </a:lnTo>
                  <a:lnTo>
                    <a:pt x="1377" y="324"/>
                  </a:lnTo>
                  <a:lnTo>
                    <a:pt x="1381" y="301"/>
                  </a:lnTo>
                  <a:lnTo>
                    <a:pt x="1384" y="279"/>
                  </a:lnTo>
                  <a:lnTo>
                    <a:pt x="1387" y="256"/>
                  </a:lnTo>
                  <a:lnTo>
                    <a:pt x="1389" y="233"/>
                  </a:lnTo>
                  <a:lnTo>
                    <a:pt x="1391" y="210"/>
                  </a:lnTo>
                  <a:lnTo>
                    <a:pt x="1392" y="186"/>
                  </a:lnTo>
                  <a:lnTo>
                    <a:pt x="1425" y="186"/>
                  </a:lnTo>
                  <a:lnTo>
                    <a:pt x="1425" y="186"/>
                  </a:lnTo>
                  <a:lnTo>
                    <a:pt x="1434" y="185"/>
                  </a:lnTo>
                  <a:lnTo>
                    <a:pt x="1443" y="184"/>
                  </a:lnTo>
                  <a:lnTo>
                    <a:pt x="1453" y="182"/>
                  </a:lnTo>
                  <a:lnTo>
                    <a:pt x="1462" y="179"/>
                  </a:lnTo>
                  <a:lnTo>
                    <a:pt x="1469" y="175"/>
                  </a:lnTo>
                  <a:lnTo>
                    <a:pt x="1477" y="170"/>
                  </a:lnTo>
                  <a:lnTo>
                    <a:pt x="1484" y="165"/>
                  </a:lnTo>
                  <a:lnTo>
                    <a:pt x="1490" y="159"/>
                  </a:lnTo>
                  <a:lnTo>
                    <a:pt x="1497" y="153"/>
                  </a:lnTo>
                  <a:lnTo>
                    <a:pt x="1502" y="146"/>
                  </a:lnTo>
                  <a:lnTo>
                    <a:pt x="1507" y="137"/>
                  </a:lnTo>
                  <a:lnTo>
                    <a:pt x="1511" y="129"/>
                  </a:lnTo>
                  <a:lnTo>
                    <a:pt x="1514" y="121"/>
                  </a:lnTo>
                  <a:lnTo>
                    <a:pt x="1516" y="112"/>
                  </a:lnTo>
                  <a:lnTo>
                    <a:pt x="1517" y="103"/>
                  </a:lnTo>
                  <a:lnTo>
                    <a:pt x="1518" y="93"/>
                  </a:lnTo>
                  <a:lnTo>
                    <a:pt x="1518" y="93"/>
                  </a:lnTo>
                  <a:lnTo>
                    <a:pt x="1517" y="84"/>
                  </a:lnTo>
                  <a:lnTo>
                    <a:pt x="1516" y="75"/>
                  </a:lnTo>
                  <a:lnTo>
                    <a:pt x="1514" y="66"/>
                  </a:lnTo>
                  <a:lnTo>
                    <a:pt x="1511" y="58"/>
                  </a:lnTo>
                  <a:lnTo>
                    <a:pt x="1507" y="49"/>
                  </a:lnTo>
                  <a:lnTo>
                    <a:pt x="1502" y="41"/>
                  </a:lnTo>
                  <a:lnTo>
                    <a:pt x="1497" y="34"/>
                  </a:lnTo>
                  <a:lnTo>
                    <a:pt x="1490" y="28"/>
                  </a:lnTo>
                  <a:lnTo>
                    <a:pt x="1484" y="22"/>
                  </a:lnTo>
                  <a:lnTo>
                    <a:pt x="1477" y="17"/>
                  </a:lnTo>
                  <a:lnTo>
                    <a:pt x="1469" y="12"/>
                  </a:lnTo>
                  <a:lnTo>
                    <a:pt x="1462" y="7"/>
                  </a:lnTo>
                  <a:lnTo>
                    <a:pt x="1453" y="4"/>
                  </a:lnTo>
                  <a:lnTo>
                    <a:pt x="1443" y="2"/>
                  </a:lnTo>
                  <a:lnTo>
                    <a:pt x="1434" y="1"/>
                  </a:lnTo>
                  <a:lnTo>
                    <a:pt x="1425" y="0"/>
                  </a:lnTo>
                  <a:lnTo>
                    <a:pt x="92" y="0"/>
                  </a:lnTo>
                  <a:lnTo>
                    <a:pt x="92" y="0"/>
                  </a:lnTo>
                  <a:lnTo>
                    <a:pt x="83" y="1"/>
                  </a:lnTo>
                  <a:lnTo>
                    <a:pt x="74" y="2"/>
                  </a:lnTo>
                  <a:lnTo>
                    <a:pt x="64" y="4"/>
                  </a:lnTo>
                  <a:lnTo>
                    <a:pt x="56" y="7"/>
                  </a:lnTo>
                  <a:lnTo>
                    <a:pt x="48" y="12"/>
                  </a:lnTo>
                  <a:lnTo>
                    <a:pt x="41" y="17"/>
                  </a:lnTo>
                  <a:lnTo>
                    <a:pt x="34" y="22"/>
                  </a:lnTo>
                  <a:lnTo>
                    <a:pt x="27" y="28"/>
                  </a:lnTo>
                  <a:lnTo>
                    <a:pt x="21" y="34"/>
                  </a:lnTo>
                  <a:lnTo>
                    <a:pt x="15" y="41"/>
                  </a:lnTo>
                  <a:lnTo>
                    <a:pt x="11" y="49"/>
                  </a:lnTo>
                  <a:lnTo>
                    <a:pt x="7" y="58"/>
                  </a:lnTo>
                  <a:lnTo>
                    <a:pt x="4" y="66"/>
                  </a:lnTo>
                  <a:lnTo>
                    <a:pt x="1" y="75"/>
                  </a:lnTo>
                  <a:lnTo>
                    <a:pt x="0" y="84"/>
                  </a:lnTo>
                  <a:lnTo>
                    <a:pt x="0" y="93"/>
                  </a:lnTo>
                  <a:lnTo>
                    <a:pt x="0" y="93"/>
                  </a:lnTo>
                  <a:lnTo>
                    <a:pt x="0" y="103"/>
                  </a:lnTo>
                  <a:lnTo>
                    <a:pt x="1" y="112"/>
                  </a:lnTo>
                  <a:lnTo>
                    <a:pt x="4" y="121"/>
                  </a:lnTo>
                  <a:lnTo>
                    <a:pt x="7" y="129"/>
                  </a:lnTo>
                  <a:lnTo>
                    <a:pt x="11" y="137"/>
                  </a:lnTo>
                  <a:lnTo>
                    <a:pt x="15" y="146"/>
                  </a:lnTo>
                  <a:lnTo>
                    <a:pt x="21" y="153"/>
                  </a:lnTo>
                  <a:lnTo>
                    <a:pt x="27" y="159"/>
                  </a:lnTo>
                  <a:lnTo>
                    <a:pt x="34" y="165"/>
                  </a:lnTo>
                  <a:lnTo>
                    <a:pt x="41" y="170"/>
                  </a:lnTo>
                  <a:lnTo>
                    <a:pt x="48" y="175"/>
                  </a:lnTo>
                  <a:lnTo>
                    <a:pt x="56" y="179"/>
                  </a:lnTo>
                  <a:lnTo>
                    <a:pt x="64" y="182"/>
                  </a:lnTo>
                  <a:lnTo>
                    <a:pt x="74" y="184"/>
                  </a:lnTo>
                  <a:lnTo>
                    <a:pt x="83" y="185"/>
                  </a:lnTo>
                  <a:lnTo>
                    <a:pt x="92" y="186"/>
                  </a:lnTo>
                  <a:lnTo>
                    <a:pt x="126" y="186"/>
                  </a:lnTo>
                  <a:lnTo>
                    <a:pt x="126" y="186"/>
                  </a:lnTo>
                  <a:lnTo>
                    <a:pt x="127" y="210"/>
                  </a:lnTo>
                  <a:lnTo>
                    <a:pt x="128" y="233"/>
                  </a:lnTo>
                  <a:lnTo>
                    <a:pt x="130" y="256"/>
                  </a:lnTo>
                  <a:lnTo>
                    <a:pt x="133" y="279"/>
                  </a:lnTo>
                  <a:lnTo>
                    <a:pt x="137" y="301"/>
                  </a:lnTo>
                  <a:lnTo>
                    <a:pt x="141" y="324"/>
                  </a:lnTo>
                  <a:lnTo>
                    <a:pt x="146" y="346"/>
                  </a:lnTo>
                  <a:lnTo>
                    <a:pt x="151" y="369"/>
                  </a:lnTo>
                  <a:lnTo>
                    <a:pt x="159" y="390"/>
                  </a:lnTo>
                  <a:lnTo>
                    <a:pt x="165" y="411"/>
                  </a:lnTo>
                  <a:lnTo>
                    <a:pt x="173" y="432"/>
                  </a:lnTo>
                  <a:lnTo>
                    <a:pt x="181" y="453"/>
                  </a:lnTo>
                  <a:lnTo>
                    <a:pt x="189" y="474"/>
                  </a:lnTo>
                  <a:lnTo>
                    <a:pt x="198" y="493"/>
                  </a:lnTo>
                  <a:lnTo>
                    <a:pt x="209" y="514"/>
                  </a:lnTo>
                  <a:lnTo>
                    <a:pt x="219" y="533"/>
                  </a:lnTo>
                  <a:lnTo>
                    <a:pt x="230" y="552"/>
                  </a:lnTo>
                  <a:lnTo>
                    <a:pt x="242" y="570"/>
                  </a:lnTo>
                  <a:lnTo>
                    <a:pt x="255" y="588"/>
                  </a:lnTo>
                  <a:lnTo>
                    <a:pt x="267" y="606"/>
                  </a:lnTo>
                  <a:lnTo>
                    <a:pt x="280" y="623"/>
                  </a:lnTo>
                  <a:lnTo>
                    <a:pt x="295" y="641"/>
                  </a:lnTo>
                  <a:lnTo>
                    <a:pt x="309" y="657"/>
                  </a:lnTo>
                  <a:lnTo>
                    <a:pt x="324" y="672"/>
                  </a:lnTo>
                  <a:lnTo>
                    <a:pt x="340" y="688"/>
                  </a:lnTo>
                  <a:lnTo>
                    <a:pt x="355" y="702"/>
                  </a:lnTo>
                  <a:lnTo>
                    <a:pt x="371" y="716"/>
                  </a:lnTo>
                  <a:lnTo>
                    <a:pt x="389" y="731"/>
                  </a:lnTo>
                  <a:lnTo>
                    <a:pt x="406" y="743"/>
                  </a:lnTo>
                  <a:lnTo>
                    <a:pt x="425" y="755"/>
                  </a:lnTo>
                  <a:lnTo>
                    <a:pt x="443" y="767"/>
                  </a:lnTo>
                  <a:lnTo>
                    <a:pt x="461" y="779"/>
                  </a:lnTo>
                  <a:lnTo>
                    <a:pt x="461" y="779"/>
                  </a:lnTo>
                  <a:lnTo>
                    <a:pt x="473" y="786"/>
                  </a:lnTo>
                  <a:lnTo>
                    <a:pt x="484" y="793"/>
                  </a:lnTo>
                  <a:lnTo>
                    <a:pt x="494" y="800"/>
                  </a:lnTo>
                  <a:lnTo>
                    <a:pt x="503" y="808"/>
                  </a:lnTo>
                  <a:lnTo>
                    <a:pt x="513" y="815"/>
                  </a:lnTo>
                  <a:lnTo>
                    <a:pt x="521" y="824"/>
                  </a:lnTo>
                  <a:lnTo>
                    <a:pt x="528" y="833"/>
                  </a:lnTo>
                  <a:lnTo>
                    <a:pt x="534" y="841"/>
                  </a:lnTo>
                  <a:lnTo>
                    <a:pt x="540" y="850"/>
                  </a:lnTo>
                  <a:lnTo>
                    <a:pt x="545" y="859"/>
                  </a:lnTo>
                  <a:lnTo>
                    <a:pt x="550" y="869"/>
                  </a:lnTo>
                  <a:lnTo>
                    <a:pt x="553" y="878"/>
                  </a:lnTo>
                  <a:lnTo>
                    <a:pt x="557" y="887"/>
                  </a:lnTo>
                  <a:lnTo>
                    <a:pt x="559" y="896"/>
                  </a:lnTo>
                  <a:lnTo>
                    <a:pt x="560" y="907"/>
                  </a:lnTo>
                  <a:lnTo>
                    <a:pt x="561" y="916"/>
                  </a:lnTo>
                  <a:lnTo>
                    <a:pt x="561" y="916"/>
                  </a:lnTo>
                  <a:lnTo>
                    <a:pt x="560" y="925"/>
                  </a:lnTo>
                  <a:lnTo>
                    <a:pt x="559" y="935"/>
                  </a:lnTo>
                  <a:lnTo>
                    <a:pt x="557" y="944"/>
                  </a:lnTo>
                  <a:lnTo>
                    <a:pt x="553" y="954"/>
                  </a:lnTo>
                  <a:lnTo>
                    <a:pt x="550" y="963"/>
                  </a:lnTo>
                  <a:lnTo>
                    <a:pt x="545" y="972"/>
                  </a:lnTo>
                  <a:lnTo>
                    <a:pt x="540" y="981"/>
                  </a:lnTo>
                  <a:lnTo>
                    <a:pt x="534" y="990"/>
                  </a:lnTo>
                  <a:lnTo>
                    <a:pt x="528" y="999"/>
                  </a:lnTo>
                  <a:lnTo>
                    <a:pt x="521" y="1008"/>
                  </a:lnTo>
                  <a:lnTo>
                    <a:pt x="513" y="1016"/>
                  </a:lnTo>
                  <a:lnTo>
                    <a:pt x="503" y="1024"/>
                  </a:lnTo>
                  <a:lnTo>
                    <a:pt x="494" y="1031"/>
                  </a:lnTo>
                  <a:lnTo>
                    <a:pt x="484" y="1038"/>
                  </a:lnTo>
                  <a:lnTo>
                    <a:pt x="461" y="1053"/>
                  </a:lnTo>
                  <a:lnTo>
                    <a:pt x="461" y="1053"/>
                  </a:lnTo>
                  <a:lnTo>
                    <a:pt x="442" y="1064"/>
                  </a:lnTo>
                  <a:lnTo>
                    <a:pt x="424" y="1076"/>
                  </a:lnTo>
                  <a:lnTo>
                    <a:pt x="405" y="1090"/>
                  </a:lnTo>
                  <a:lnTo>
                    <a:pt x="388" y="1103"/>
                  </a:lnTo>
                  <a:lnTo>
                    <a:pt x="370" y="1116"/>
                  </a:lnTo>
                  <a:lnTo>
                    <a:pt x="353" y="1132"/>
                  </a:lnTo>
                  <a:lnTo>
                    <a:pt x="337" y="1147"/>
                  </a:lnTo>
                  <a:lnTo>
                    <a:pt x="321" y="1162"/>
                  </a:lnTo>
                  <a:lnTo>
                    <a:pt x="306" y="1179"/>
                  </a:lnTo>
                  <a:lnTo>
                    <a:pt x="292" y="1195"/>
                  </a:lnTo>
                  <a:lnTo>
                    <a:pt x="277" y="1212"/>
                  </a:lnTo>
                  <a:lnTo>
                    <a:pt x="264" y="1230"/>
                  </a:lnTo>
                  <a:lnTo>
                    <a:pt x="251" y="1248"/>
                  </a:lnTo>
                  <a:lnTo>
                    <a:pt x="238" y="1267"/>
                  </a:lnTo>
                  <a:lnTo>
                    <a:pt x="226" y="1286"/>
                  </a:lnTo>
                  <a:lnTo>
                    <a:pt x="215" y="1305"/>
                  </a:lnTo>
                  <a:lnTo>
                    <a:pt x="205" y="1326"/>
                  </a:lnTo>
                  <a:lnTo>
                    <a:pt x="194" y="1346"/>
                  </a:lnTo>
                  <a:lnTo>
                    <a:pt x="185" y="1367"/>
                  </a:lnTo>
                  <a:lnTo>
                    <a:pt x="176" y="1387"/>
                  </a:lnTo>
                  <a:lnTo>
                    <a:pt x="168" y="1409"/>
                  </a:lnTo>
                  <a:lnTo>
                    <a:pt x="161" y="1431"/>
                  </a:lnTo>
                  <a:lnTo>
                    <a:pt x="155" y="1453"/>
                  </a:lnTo>
                  <a:lnTo>
                    <a:pt x="148" y="1475"/>
                  </a:lnTo>
                  <a:lnTo>
                    <a:pt x="142" y="1498"/>
                  </a:lnTo>
                  <a:lnTo>
                    <a:pt x="138" y="1520"/>
                  </a:lnTo>
                  <a:lnTo>
                    <a:pt x="134" y="1544"/>
                  </a:lnTo>
                  <a:lnTo>
                    <a:pt x="131" y="1567"/>
                  </a:lnTo>
                  <a:lnTo>
                    <a:pt x="128" y="1591"/>
                  </a:lnTo>
                  <a:lnTo>
                    <a:pt x="126" y="1614"/>
                  </a:lnTo>
                  <a:lnTo>
                    <a:pt x="125" y="1638"/>
                  </a:lnTo>
                  <a:lnTo>
                    <a:pt x="125" y="1662"/>
                  </a:lnTo>
                  <a:lnTo>
                    <a:pt x="125" y="1662"/>
                  </a:lnTo>
                  <a:lnTo>
                    <a:pt x="125" y="1665"/>
                  </a:lnTo>
                  <a:lnTo>
                    <a:pt x="126" y="1668"/>
                  </a:lnTo>
                  <a:lnTo>
                    <a:pt x="92" y="1668"/>
                  </a:lnTo>
                  <a:lnTo>
                    <a:pt x="92" y="1668"/>
                  </a:lnTo>
                  <a:lnTo>
                    <a:pt x="83" y="1669"/>
                  </a:lnTo>
                  <a:lnTo>
                    <a:pt x="74" y="1671"/>
                  </a:lnTo>
                  <a:lnTo>
                    <a:pt x="64" y="1673"/>
                  </a:lnTo>
                  <a:lnTo>
                    <a:pt x="56" y="1676"/>
                  </a:lnTo>
                  <a:lnTo>
                    <a:pt x="48" y="1680"/>
                  </a:lnTo>
                  <a:lnTo>
                    <a:pt x="41" y="1685"/>
                  </a:lnTo>
                  <a:lnTo>
                    <a:pt x="34" y="1690"/>
                  </a:lnTo>
                  <a:lnTo>
                    <a:pt x="27" y="1696"/>
                  </a:lnTo>
                  <a:lnTo>
                    <a:pt x="21" y="1702"/>
                  </a:lnTo>
                  <a:lnTo>
                    <a:pt x="15" y="1709"/>
                  </a:lnTo>
                  <a:lnTo>
                    <a:pt x="11" y="1718"/>
                  </a:lnTo>
                  <a:lnTo>
                    <a:pt x="7" y="1726"/>
                  </a:lnTo>
                  <a:lnTo>
                    <a:pt x="4" y="1734"/>
                  </a:lnTo>
                  <a:lnTo>
                    <a:pt x="1" y="1743"/>
                  </a:lnTo>
                  <a:lnTo>
                    <a:pt x="0" y="1752"/>
                  </a:lnTo>
                  <a:lnTo>
                    <a:pt x="0" y="1762"/>
                  </a:lnTo>
                  <a:lnTo>
                    <a:pt x="0" y="1762"/>
                  </a:lnTo>
                  <a:lnTo>
                    <a:pt x="0" y="1771"/>
                  </a:lnTo>
                  <a:lnTo>
                    <a:pt x="1" y="1780"/>
                  </a:lnTo>
                  <a:lnTo>
                    <a:pt x="4" y="1789"/>
                  </a:lnTo>
                  <a:lnTo>
                    <a:pt x="7" y="1797"/>
                  </a:lnTo>
                  <a:lnTo>
                    <a:pt x="11" y="1806"/>
                  </a:lnTo>
                  <a:lnTo>
                    <a:pt x="15" y="1814"/>
                  </a:lnTo>
                  <a:lnTo>
                    <a:pt x="21" y="1821"/>
                  </a:lnTo>
                  <a:lnTo>
                    <a:pt x="27" y="1827"/>
                  </a:lnTo>
                  <a:lnTo>
                    <a:pt x="34" y="1833"/>
                  </a:lnTo>
                  <a:lnTo>
                    <a:pt x="41" y="1838"/>
                  </a:lnTo>
                  <a:lnTo>
                    <a:pt x="48" y="1843"/>
                  </a:lnTo>
                  <a:lnTo>
                    <a:pt x="56" y="1847"/>
                  </a:lnTo>
                  <a:lnTo>
                    <a:pt x="64" y="1851"/>
                  </a:lnTo>
                  <a:lnTo>
                    <a:pt x="74" y="1853"/>
                  </a:lnTo>
                  <a:lnTo>
                    <a:pt x="83" y="1854"/>
                  </a:lnTo>
                  <a:lnTo>
                    <a:pt x="92" y="1855"/>
                  </a:lnTo>
                  <a:lnTo>
                    <a:pt x="1425" y="1855"/>
                  </a:lnTo>
                  <a:lnTo>
                    <a:pt x="1425" y="1855"/>
                  </a:lnTo>
                  <a:lnTo>
                    <a:pt x="1434" y="1854"/>
                  </a:lnTo>
                  <a:lnTo>
                    <a:pt x="1443" y="1853"/>
                  </a:lnTo>
                  <a:lnTo>
                    <a:pt x="1453" y="1851"/>
                  </a:lnTo>
                  <a:lnTo>
                    <a:pt x="1462" y="1847"/>
                  </a:lnTo>
                  <a:lnTo>
                    <a:pt x="1469" y="1843"/>
                  </a:lnTo>
                  <a:lnTo>
                    <a:pt x="1477" y="1838"/>
                  </a:lnTo>
                  <a:lnTo>
                    <a:pt x="1484" y="1833"/>
                  </a:lnTo>
                  <a:lnTo>
                    <a:pt x="1490" y="1827"/>
                  </a:lnTo>
                  <a:lnTo>
                    <a:pt x="1497" y="1821"/>
                  </a:lnTo>
                  <a:lnTo>
                    <a:pt x="1502" y="1814"/>
                  </a:lnTo>
                  <a:lnTo>
                    <a:pt x="1507" y="1806"/>
                  </a:lnTo>
                  <a:lnTo>
                    <a:pt x="1511" y="1797"/>
                  </a:lnTo>
                  <a:lnTo>
                    <a:pt x="1514" y="1789"/>
                  </a:lnTo>
                  <a:lnTo>
                    <a:pt x="1516" y="1780"/>
                  </a:lnTo>
                  <a:lnTo>
                    <a:pt x="1517" y="1771"/>
                  </a:lnTo>
                  <a:lnTo>
                    <a:pt x="1518" y="1762"/>
                  </a:lnTo>
                  <a:lnTo>
                    <a:pt x="1518" y="1762"/>
                  </a:lnTo>
                  <a:lnTo>
                    <a:pt x="1517" y="1752"/>
                  </a:lnTo>
                  <a:lnTo>
                    <a:pt x="1516" y="1743"/>
                  </a:lnTo>
                  <a:lnTo>
                    <a:pt x="1514" y="1734"/>
                  </a:lnTo>
                  <a:lnTo>
                    <a:pt x="1511" y="1726"/>
                  </a:lnTo>
                  <a:lnTo>
                    <a:pt x="1507" y="1718"/>
                  </a:lnTo>
                  <a:lnTo>
                    <a:pt x="1502" y="1709"/>
                  </a:lnTo>
                  <a:lnTo>
                    <a:pt x="1497" y="1702"/>
                  </a:lnTo>
                  <a:lnTo>
                    <a:pt x="1490" y="1696"/>
                  </a:lnTo>
                  <a:lnTo>
                    <a:pt x="1484" y="1690"/>
                  </a:lnTo>
                  <a:lnTo>
                    <a:pt x="1477" y="1685"/>
                  </a:lnTo>
                  <a:lnTo>
                    <a:pt x="1469" y="1680"/>
                  </a:lnTo>
                  <a:lnTo>
                    <a:pt x="1462" y="1676"/>
                  </a:lnTo>
                  <a:lnTo>
                    <a:pt x="1453" y="1673"/>
                  </a:lnTo>
                  <a:lnTo>
                    <a:pt x="1443" y="1671"/>
                  </a:lnTo>
                  <a:lnTo>
                    <a:pt x="1434" y="1669"/>
                  </a:lnTo>
                  <a:lnTo>
                    <a:pt x="1425" y="1668"/>
                  </a:lnTo>
                  <a:lnTo>
                    <a:pt x="1425" y="1668"/>
                  </a:lnTo>
                  <a:close/>
                  <a:moveTo>
                    <a:pt x="1216" y="1668"/>
                  </a:moveTo>
                  <a:lnTo>
                    <a:pt x="1173" y="1668"/>
                  </a:lnTo>
                  <a:lnTo>
                    <a:pt x="345" y="1668"/>
                  </a:lnTo>
                  <a:lnTo>
                    <a:pt x="285" y="1668"/>
                  </a:lnTo>
                  <a:lnTo>
                    <a:pt x="244" y="1668"/>
                  </a:lnTo>
                  <a:lnTo>
                    <a:pt x="244" y="1668"/>
                  </a:lnTo>
                  <a:lnTo>
                    <a:pt x="245" y="1665"/>
                  </a:lnTo>
                  <a:lnTo>
                    <a:pt x="245" y="1662"/>
                  </a:lnTo>
                  <a:lnTo>
                    <a:pt x="245" y="1662"/>
                  </a:lnTo>
                  <a:lnTo>
                    <a:pt x="246" y="1642"/>
                  </a:lnTo>
                  <a:lnTo>
                    <a:pt x="247" y="1622"/>
                  </a:lnTo>
                  <a:lnTo>
                    <a:pt x="250" y="1583"/>
                  </a:lnTo>
                  <a:lnTo>
                    <a:pt x="256" y="1545"/>
                  </a:lnTo>
                  <a:lnTo>
                    <a:pt x="264" y="1507"/>
                  </a:lnTo>
                  <a:lnTo>
                    <a:pt x="274" y="1470"/>
                  </a:lnTo>
                  <a:lnTo>
                    <a:pt x="287" y="1434"/>
                  </a:lnTo>
                  <a:lnTo>
                    <a:pt x="302" y="1399"/>
                  </a:lnTo>
                  <a:lnTo>
                    <a:pt x="319" y="1366"/>
                  </a:lnTo>
                  <a:lnTo>
                    <a:pt x="338" y="1334"/>
                  </a:lnTo>
                  <a:lnTo>
                    <a:pt x="359" y="1303"/>
                  </a:lnTo>
                  <a:lnTo>
                    <a:pt x="370" y="1289"/>
                  </a:lnTo>
                  <a:lnTo>
                    <a:pt x="382" y="1275"/>
                  </a:lnTo>
                  <a:lnTo>
                    <a:pt x="394" y="1260"/>
                  </a:lnTo>
                  <a:lnTo>
                    <a:pt x="406" y="1247"/>
                  </a:lnTo>
                  <a:lnTo>
                    <a:pt x="418" y="1234"/>
                  </a:lnTo>
                  <a:lnTo>
                    <a:pt x="433" y="1222"/>
                  </a:lnTo>
                  <a:lnTo>
                    <a:pt x="446" y="1210"/>
                  </a:lnTo>
                  <a:lnTo>
                    <a:pt x="460" y="1198"/>
                  </a:lnTo>
                  <a:lnTo>
                    <a:pt x="475" y="1188"/>
                  </a:lnTo>
                  <a:lnTo>
                    <a:pt x="490" y="1177"/>
                  </a:lnTo>
                  <a:lnTo>
                    <a:pt x="505" y="1167"/>
                  </a:lnTo>
                  <a:lnTo>
                    <a:pt x="521" y="1157"/>
                  </a:lnTo>
                  <a:lnTo>
                    <a:pt x="521" y="1157"/>
                  </a:lnTo>
                  <a:lnTo>
                    <a:pt x="539" y="1146"/>
                  </a:lnTo>
                  <a:lnTo>
                    <a:pt x="557" y="1135"/>
                  </a:lnTo>
                  <a:lnTo>
                    <a:pt x="573" y="1122"/>
                  </a:lnTo>
                  <a:lnTo>
                    <a:pt x="588" y="1109"/>
                  </a:lnTo>
                  <a:lnTo>
                    <a:pt x="603" y="1095"/>
                  </a:lnTo>
                  <a:lnTo>
                    <a:pt x="616" y="1081"/>
                  </a:lnTo>
                  <a:lnTo>
                    <a:pt x="628" y="1066"/>
                  </a:lnTo>
                  <a:lnTo>
                    <a:pt x="638" y="1051"/>
                  </a:lnTo>
                  <a:lnTo>
                    <a:pt x="649" y="1035"/>
                  </a:lnTo>
                  <a:lnTo>
                    <a:pt x="657" y="1019"/>
                  </a:lnTo>
                  <a:lnTo>
                    <a:pt x="664" y="1003"/>
                  </a:lnTo>
                  <a:lnTo>
                    <a:pt x="670" y="986"/>
                  </a:lnTo>
                  <a:lnTo>
                    <a:pt x="674" y="969"/>
                  </a:lnTo>
                  <a:lnTo>
                    <a:pt x="678" y="952"/>
                  </a:lnTo>
                  <a:lnTo>
                    <a:pt x="680" y="934"/>
                  </a:lnTo>
                  <a:lnTo>
                    <a:pt x="680" y="916"/>
                  </a:lnTo>
                  <a:lnTo>
                    <a:pt x="680" y="916"/>
                  </a:lnTo>
                  <a:lnTo>
                    <a:pt x="680" y="898"/>
                  </a:lnTo>
                  <a:lnTo>
                    <a:pt x="678" y="880"/>
                  </a:lnTo>
                  <a:lnTo>
                    <a:pt x="674" y="863"/>
                  </a:lnTo>
                  <a:lnTo>
                    <a:pt x="670" y="846"/>
                  </a:lnTo>
                  <a:lnTo>
                    <a:pt x="664" y="829"/>
                  </a:lnTo>
                  <a:lnTo>
                    <a:pt x="657" y="812"/>
                  </a:lnTo>
                  <a:lnTo>
                    <a:pt x="649" y="796"/>
                  </a:lnTo>
                  <a:lnTo>
                    <a:pt x="638" y="781"/>
                  </a:lnTo>
                  <a:lnTo>
                    <a:pt x="628" y="765"/>
                  </a:lnTo>
                  <a:lnTo>
                    <a:pt x="616" y="751"/>
                  </a:lnTo>
                  <a:lnTo>
                    <a:pt x="603" y="737"/>
                  </a:lnTo>
                  <a:lnTo>
                    <a:pt x="588" y="722"/>
                  </a:lnTo>
                  <a:lnTo>
                    <a:pt x="573" y="710"/>
                  </a:lnTo>
                  <a:lnTo>
                    <a:pt x="557" y="697"/>
                  </a:lnTo>
                  <a:lnTo>
                    <a:pt x="539" y="686"/>
                  </a:lnTo>
                  <a:lnTo>
                    <a:pt x="521" y="674"/>
                  </a:lnTo>
                  <a:lnTo>
                    <a:pt x="521" y="674"/>
                  </a:lnTo>
                  <a:lnTo>
                    <a:pt x="505" y="665"/>
                  </a:lnTo>
                  <a:lnTo>
                    <a:pt x="491" y="656"/>
                  </a:lnTo>
                  <a:lnTo>
                    <a:pt x="476" y="646"/>
                  </a:lnTo>
                  <a:lnTo>
                    <a:pt x="461" y="634"/>
                  </a:lnTo>
                  <a:lnTo>
                    <a:pt x="448" y="623"/>
                  </a:lnTo>
                  <a:lnTo>
                    <a:pt x="435" y="612"/>
                  </a:lnTo>
                  <a:lnTo>
                    <a:pt x="409" y="587"/>
                  </a:lnTo>
                  <a:lnTo>
                    <a:pt x="385" y="561"/>
                  </a:lnTo>
                  <a:lnTo>
                    <a:pt x="362" y="533"/>
                  </a:lnTo>
                  <a:lnTo>
                    <a:pt x="342" y="504"/>
                  </a:lnTo>
                  <a:lnTo>
                    <a:pt x="323" y="473"/>
                  </a:lnTo>
                  <a:lnTo>
                    <a:pt x="307" y="440"/>
                  </a:lnTo>
                  <a:lnTo>
                    <a:pt x="292" y="406"/>
                  </a:lnTo>
                  <a:lnTo>
                    <a:pt x="278" y="373"/>
                  </a:lnTo>
                  <a:lnTo>
                    <a:pt x="268" y="337"/>
                  </a:lnTo>
                  <a:lnTo>
                    <a:pt x="259" y="300"/>
                  </a:lnTo>
                  <a:lnTo>
                    <a:pt x="253" y="263"/>
                  </a:lnTo>
                  <a:lnTo>
                    <a:pt x="249" y="224"/>
                  </a:lnTo>
                  <a:lnTo>
                    <a:pt x="246" y="186"/>
                  </a:lnTo>
                  <a:lnTo>
                    <a:pt x="1272" y="186"/>
                  </a:lnTo>
                  <a:lnTo>
                    <a:pt x="1272" y="186"/>
                  </a:lnTo>
                  <a:lnTo>
                    <a:pt x="1270" y="224"/>
                  </a:lnTo>
                  <a:lnTo>
                    <a:pt x="1265" y="263"/>
                  </a:lnTo>
                  <a:lnTo>
                    <a:pt x="1258" y="300"/>
                  </a:lnTo>
                  <a:lnTo>
                    <a:pt x="1250" y="337"/>
                  </a:lnTo>
                  <a:lnTo>
                    <a:pt x="1239" y="373"/>
                  </a:lnTo>
                  <a:lnTo>
                    <a:pt x="1227" y="406"/>
                  </a:lnTo>
                  <a:lnTo>
                    <a:pt x="1211" y="440"/>
                  </a:lnTo>
                  <a:lnTo>
                    <a:pt x="1195" y="473"/>
                  </a:lnTo>
                  <a:lnTo>
                    <a:pt x="1175" y="504"/>
                  </a:lnTo>
                  <a:lnTo>
                    <a:pt x="1155" y="533"/>
                  </a:lnTo>
                  <a:lnTo>
                    <a:pt x="1133" y="561"/>
                  </a:lnTo>
                  <a:lnTo>
                    <a:pt x="1109" y="587"/>
                  </a:lnTo>
                  <a:lnTo>
                    <a:pt x="1083" y="612"/>
                  </a:lnTo>
                  <a:lnTo>
                    <a:pt x="1070" y="623"/>
                  </a:lnTo>
                  <a:lnTo>
                    <a:pt x="1056" y="634"/>
                  </a:lnTo>
                  <a:lnTo>
                    <a:pt x="1041" y="646"/>
                  </a:lnTo>
                  <a:lnTo>
                    <a:pt x="1027" y="656"/>
                  </a:lnTo>
                  <a:lnTo>
                    <a:pt x="1013" y="665"/>
                  </a:lnTo>
                  <a:lnTo>
                    <a:pt x="997" y="674"/>
                  </a:lnTo>
                  <a:lnTo>
                    <a:pt x="997" y="674"/>
                  </a:lnTo>
                  <a:lnTo>
                    <a:pt x="978" y="686"/>
                  </a:lnTo>
                  <a:lnTo>
                    <a:pt x="961" y="697"/>
                  </a:lnTo>
                  <a:lnTo>
                    <a:pt x="944" y="710"/>
                  </a:lnTo>
                  <a:lnTo>
                    <a:pt x="929" y="722"/>
                  </a:lnTo>
                  <a:lnTo>
                    <a:pt x="915" y="737"/>
                  </a:lnTo>
                  <a:lnTo>
                    <a:pt x="902" y="751"/>
                  </a:lnTo>
                  <a:lnTo>
                    <a:pt x="890" y="765"/>
                  </a:lnTo>
                  <a:lnTo>
                    <a:pt x="879" y="781"/>
                  </a:lnTo>
                  <a:lnTo>
                    <a:pt x="870" y="796"/>
                  </a:lnTo>
                  <a:lnTo>
                    <a:pt x="861" y="812"/>
                  </a:lnTo>
                  <a:lnTo>
                    <a:pt x="854" y="829"/>
                  </a:lnTo>
                  <a:lnTo>
                    <a:pt x="848" y="846"/>
                  </a:lnTo>
                  <a:lnTo>
                    <a:pt x="844" y="863"/>
                  </a:lnTo>
                  <a:lnTo>
                    <a:pt x="840" y="880"/>
                  </a:lnTo>
                  <a:lnTo>
                    <a:pt x="838" y="898"/>
                  </a:lnTo>
                  <a:lnTo>
                    <a:pt x="838" y="916"/>
                  </a:lnTo>
                  <a:lnTo>
                    <a:pt x="838" y="916"/>
                  </a:lnTo>
                  <a:lnTo>
                    <a:pt x="838" y="934"/>
                  </a:lnTo>
                  <a:lnTo>
                    <a:pt x="840" y="952"/>
                  </a:lnTo>
                  <a:lnTo>
                    <a:pt x="844" y="969"/>
                  </a:lnTo>
                  <a:lnTo>
                    <a:pt x="848" y="986"/>
                  </a:lnTo>
                  <a:lnTo>
                    <a:pt x="854" y="1003"/>
                  </a:lnTo>
                  <a:lnTo>
                    <a:pt x="861" y="1019"/>
                  </a:lnTo>
                  <a:lnTo>
                    <a:pt x="870" y="1035"/>
                  </a:lnTo>
                  <a:lnTo>
                    <a:pt x="879" y="1051"/>
                  </a:lnTo>
                  <a:lnTo>
                    <a:pt x="890" y="1066"/>
                  </a:lnTo>
                  <a:lnTo>
                    <a:pt x="902" y="1080"/>
                  </a:lnTo>
                  <a:lnTo>
                    <a:pt x="915" y="1095"/>
                  </a:lnTo>
                  <a:lnTo>
                    <a:pt x="929" y="1109"/>
                  </a:lnTo>
                  <a:lnTo>
                    <a:pt x="944" y="1122"/>
                  </a:lnTo>
                  <a:lnTo>
                    <a:pt x="961" y="1135"/>
                  </a:lnTo>
                  <a:lnTo>
                    <a:pt x="978" y="1146"/>
                  </a:lnTo>
                  <a:lnTo>
                    <a:pt x="997" y="1157"/>
                  </a:lnTo>
                  <a:lnTo>
                    <a:pt x="997" y="1157"/>
                  </a:lnTo>
                  <a:lnTo>
                    <a:pt x="1013" y="1167"/>
                  </a:lnTo>
                  <a:lnTo>
                    <a:pt x="1028" y="1177"/>
                  </a:lnTo>
                  <a:lnTo>
                    <a:pt x="1043" y="1188"/>
                  </a:lnTo>
                  <a:lnTo>
                    <a:pt x="1058" y="1198"/>
                  </a:lnTo>
                  <a:lnTo>
                    <a:pt x="1072" y="1210"/>
                  </a:lnTo>
                  <a:lnTo>
                    <a:pt x="1085" y="1222"/>
                  </a:lnTo>
                  <a:lnTo>
                    <a:pt x="1099" y="1234"/>
                  </a:lnTo>
                  <a:lnTo>
                    <a:pt x="1112" y="1247"/>
                  </a:lnTo>
                  <a:lnTo>
                    <a:pt x="1124" y="1260"/>
                  </a:lnTo>
                  <a:lnTo>
                    <a:pt x="1137" y="1275"/>
                  </a:lnTo>
                  <a:lnTo>
                    <a:pt x="1148" y="1289"/>
                  </a:lnTo>
                  <a:lnTo>
                    <a:pt x="1159" y="1303"/>
                  </a:lnTo>
                  <a:lnTo>
                    <a:pt x="1180" y="1334"/>
                  </a:lnTo>
                  <a:lnTo>
                    <a:pt x="1199" y="1366"/>
                  </a:lnTo>
                  <a:lnTo>
                    <a:pt x="1215" y="1399"/>
                  </a:lnTo>
                  <a:lnTo>
                    <a:pt x="1231" y="1434"/>
                  </a:lnTo>
                  <a:lnTo>
                    <a:pt x="1243" y="1470"/>
                  </a:lnTo>
                  <a:lnTo>
                    <a:pt x="1254" y="1507"/>
                  </a:lnTo>
                  <a:lnTo>
                    <a:pt x="1262" y="1545"/>
                  </a:lnTo>
                  <a:lnTo>
                    <a:pt x="1269" y="1583"/>
                  </a:lnTo>
                  <a:lnTo>
                    <a:pt x="1272" y="1622"/>
                  </a:lnTo>
                  <a:lnTo>
                    <a:pt x="1273" y="1642"/>
                  </a:lnTo>
                  <a:lnTo>
                    <a:pt x="1273" y="1662"/>
                  </a:lnTo>
                  <a:lnTo>
                    <a:pt x="1273" y="1662"/>
                  </a:lnTo>
                  <a:lnTo>
                    <a:pt x="1274" y="1665"/>
                  </a:lnTo>
                  <a:lnTo>
                    <a:pt x="1275" y="1668"/>
                  </a:lnTo>
                  <a:lnTo>
                    <a:pt x="1216" y="1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47" name="Freeform 34"/>
            <p:cNvSpPr>
              <a:spLocks/>
            </p:cNvSpPr>
            <p:nvPr/>
          </p:nvSpPr>
          <p:spPr bwMode="auto">
            <a:xfrm>
              <a:off x="10170666" y="2008039"/>
              <a:ext cx="87107" cy="52628"/>
            </a:xfrm>
            <a:custGeom>
              <a:avLst/>
              <a:gdLst>
                <a:gd name="T0" fmla="*/ 328 w 331"/>
                <a:gd name="T1" fmla="*/ 25 h 207"/>
                <a:gd name="T2" fmla="*/ 328 w 331"/>
                <a:gd name="T3" fmla="*/ 25 h 207"/>
                <a:gd name="T4" fmla="*/ 326 w 331"/>
                <a:gd name="T5" fmla="*/ 19 h 207"/>
                <a:gd name="T6" fmla="*/ 323 w 331"/>
                <a:gd name="T7" fmla="*/ 15 h 207"/>
                <a:gd name="T8" fmla="*/ 319 w 331"/>
                <a:gd name="T9" fmla="*/ 10 h 207"/>
                <a:gd name="T10" fmla="*/ 313 w 331"/>
                <a:gd name="T11" fmla="*/ 7 h 207"/>
                <a:gd name="T12" fmla="*/ 308 w 331"/>
                <a:gd name="T13" fmla="*/ 4 h 207"/>
                <a:gd name="T14" fmla="*/ 303 w 331"/>
                <a:gd name="T15" fmla="*/ 2 h 207"/>
                <a:gd name="T16" fmla="*/ 297 w 331"/>
                <a:gd name="T17" fmla="*/ 1 h 207"/>
                <a:gd name="T18" fmla="*/ 292 w 331"/>
                <a:gd name="T19" fmla="*/ 0 h 207"/>
                <a:gd name="T20" fmla="*/ 40 w 331"/>
                <a:gd name="T21" fmla="*/ 0 h 207"/>
                <a:gd name="T22" fmla="*/ 40 w 331"/>
                <a:gd name="T23" fmla="*/ 0 h 207"/>
                <a:gd name="T24" fmla="*/ 34 w 331"/>
                <a:gd name="T25" fmla="*/ 1 h 207"/>
                <a:gd name="T26" fmla="*/ 29 w 331"/>
                <a:gd name="T27" fmla="*/ 2 h 207"/>
                <a:gd name="T28" fmla="*/ 24 w 331"/>
                <a:gd name="T29" fmla="*/ 4 h 207"/>
                <a:gd name="T30" fmla="*/ 19 w 331"/>
                <a:gd name="T31" fmla="*/ 7 h 207"/>
                <a:gd name="T32" fmla="*/ 14 w 331"/>
                <a:gd name="T33" fmla="*/ 10 h 207"/>
                <a:gd name="T34" fmla="*/ 10 w 331"/>
                <a:gd name="T35" fmla="*/ 15 h 207"/>
                <a:gd name="T36" fmla="*/ 6 w 331"/>
                <a:gd name="T37" fmla="*/ 19 h 207"/>
                <a:gd name="T38" fmla="*/ 3 w 331"/>
                <a:gd name="T39" fmla="*/ 25 h 207"/>
                <a:gd name="T40" fmla="*/ 3 w 331"/>
                <a:gd name="T41" fmla="*/ 25 h 207"/>
                <a:gd name="T42" fmla="*/ 1 w 331"/>
                <a:gd name="T43" fmla="*/ 31 h 207"/>
                <a:gd name="T44" fmla="*/ 1 w 331"/>
                <a:gd name="T45" fmla="*/ 37 h 207"/>
                <a:gd name="T46" fmla="*/ 0 w 331"/>
                <a:gd name="T47" fmla="*/ 42 h 207"/>
                <a:gd name="T48" fmla="*/ 1 w 331"/>
                <a:gd name="T49" fmla="*/ 48 h 207"/>
                <a:gd name="T50" fmla="*/ 3 w 331"/>
                <a:gd name="T51" fmla="*/ 53 h 207"/>
                <a:gd name="T52" fmla="*/ 5 w 331"/>
                <a:gd name="T53" fmla="*/ 58 h 207"/>
                <a:gd name="T54" fmla="*/ 9 w 331"/>
                <a:gd name="T55" fmla="*/ 63 h 207"/>
                <a:gd name="T56" fmla="*/ 13 w 331"/>
                <a:gd name="T57" fmla="*/ 69 h 207"/>
                <a:gd name="T58" fmla="*/ 137 w 331"/>
                <a:gd name="T59" fmla="*/ 194 h 207"/>
                <a:gd name="T60" fmla="*/ 137 w 331"/>
                <a:gd name="T61" fmla="*/ 194 h 207"/>
                <a:gd name="T62" fmla="*/ 144 w 331"/>
                <a:gd name="T63" fmla="*/ 199 h 207"/>
                <a:gd name="T64" fmla="*/ 151 w 331"/>
                <a:gd name="T65" fmla="*/ 204 h 207"/>
                <a:gd name="T66" fmla="*/ 158 w 331"/>
                <a:gd name="T67" fmla="*/ 206 h 207"/>
                <a:gd name="T68" fmla="*/ 166 w 331"/>
                <a:gd name="T69" fmla="*/ 207 h 207"/>
                <a:gd name="T70" fmla="*/ 166 w 331"/>
                <a:gd name="T71" fmla="*/ 207 h 207"/>
                <a:gd name="T72" fmla="*/ 173 w 331"/>
                <a:gd name="T73" fmla="*/ 206 h 207"/>
                <a:gd name="T74" fmla="*/ 181 w 331"/>
                <a:gd name="T75" fmla="*/ 204 h 207"/>
                <a:gd name="T76" fmla="*/ 189 w 331"/>
                <a:gd name="T77" fmla="*/ 199 h 207"/>
                <a:gd name="T78" fmla="*/ 194 w 331"/>
                <a:gd name="T79" fmla="*/ 194 h 207"/>
                <a:gd name="T80" fmla="*/ 320 w 331"/>
                <a:gd name="T81" fmla="*/ 69 h 207"/>
                <a:gd name="T82" fmla="*/ 320 w 331"/>
                <a:gd name="T83" fmla="*/ 69 h 207"/>
                <a:gd name="T84" fmla="*/ 324 w 331"/>
                <a:gd name="T85" fmla="*/ 63 h 207"/>
                <a:gd name="T86" fmla="*/ 327 w 331"/>
                <a:gd name="T87" fmla="*/ 58 h 207"/>
                <a:gd name="T88" fmla="*/ 329 w 331"/>
                <a:gd name="T89" fmla="*/ 53 h 207"/>
                <a:gd name="T90" fmla="*/ 331 w 331"/>
                <a:gd name="T91" fmla="*/ 48 h 207"/>
                <a:gd name="T92" fmla="*/ 331 w 331"/>
                <a:gd name="T93" fmla="*/ 42 h 207"/>
                <a:gd name="T94" fmla="*/ 331 w 331"/>
                <a:gd name="T95" fmla="*/ 37 h 207"/>
                <a:gd name="T96" fmla="*/ 330 w 331"/>
                <a:gd name="T97" fmla="*/ 31 h 207"/>
                <a:gd name="T98" fmla="*/ 328 w 331"/>
                <a:gd name="T99" fmla="*/ 25 h 207"/>
                <a:gd name="T100" fmla="*/ 328 w 331"/>
                <a:gd name="T101" fmla="*/ 2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07">
                  <a:moveTo>
                    <a:pt x="328" y="25"/>
                  </a:moveTo>
                  <a:lnTo>
                    <a:pt x="328" y="25"/>
                  </a:lnTo>
                  <a:lnTo>
                    <a:pt x="326" y="19"/>
                  </a:lnTo>
                  <a:lnTo>
                    <a:pt x="323" y="15"/>
                  </a:lnTo>
                  <a:lnTo>
                    <a:pt x="319" y="10"/>
                  </a:lnTo>
                  <a:lnTo>
                    <a:pt x="313" y="7"/>
                  </a:lnTo>
                  <a:lnTo>
                    <a:pt x="308" y="4"/>
                  </a:lnTo>
                  <a:lnTo>
                    <a:pt x="303" y="2"/>
                  </a:lnTo>
                  <a:lnTo>
                    <a:pt x="297" y="1"/>
                  </a:lnTo>
                  <a:lnTo>
                    <a:pt x="292" y="0"/>
                  </a:lnTo>
                  <a:lnTo>
                    <a:pt x="40" y="0"/>
                  </a:lnTo>
                  <a:lnTo>
                    <a:pt x="40" y="0"/>
                  </a:lnTo>
                  <a:lnTo>
                    <a:pt x="34" y="1"/>
                  </a:lnTo>
                  <a:lnTo>
                    <a:pt x="29" y="2"/>
                  </a:lnTo>
                  <a:lnTo>
                    <a:pt x="24" y="4"/>
                  </a:lnTo>
                  <a:lnTo>
                    <a:pt x="19" y="7"/>
                  </a:lnTo>
                  <a:lnTo>
                    <a:pt x="14" y="10"/>
                  </a:lnTo>
                  <a:lnTo>
                    <a:pt x="10" y="15"/>
                  </a:lnTo>
                  <a:lnTo>
                    <a:pt x="6" y="19"/>
                  </a:lnTo>
                  <a:lnTo>
                    <a:pt x="3" y="25"/>
                  </a:lnTo>
                  <a:lnTo>
                    <a:pt x="3" y="25"/>
                  </a:lnTo>
                  <a:lnTo>
                    <a:pt x="1" y="31"/>
                  </a:lnTo>
                  <a:lnTo>
                    <a:pt x="1" y="37"/>
                  </a:lnTo>
                  <a:lnTo>
                    <a:pt x="0" y="42"/>
                  </a:lnTo>
                  <a:lnTo>
                    <a:pt x="1" y="48"/>
                  </a:lnTo>
                  <a:lnTo>
                    <a:pt x="3" y="53"/>
                  </a:lnTo>
                  <a:lnTo>
                    <a:pt x="5" y="58"/>
                  </a:lnTo>
                  <a:lnTo>
                    <a:pt x="9" y="63"/>
                  </a:lnTo>
                  <a:lnTo>
                    <a:pt x="13" y="69"/>
                  </a:lnTo>
                  <a:lnTo>
                    <a:pt x="137" y="194"/>
                  </a:lnTo>
                  <a:lnTo>
                    <a:pt x="137" y="194"/>
                  </a:lnTo>
                  <a:lnTo>
                    <a:pt x="144" y="199"/>
                  </a:lnTo>
                  <a:lnTo>
                    <a:pt x="151" y="204"/>
                  </a:lnTo>
                  <a:lnTo>
                    <a:pt x="158" y="206"/>
                  </a:lnTo>
                  <a:lnTo>
                    <a:pt x="166" y="207"/>
                  </a:lnTo>
                  <a:lnTo>
                    <a:pt x="166" y="207"/>
                  </a:lnTo>
                  <a:lnTo>
                    <a:pt x="173" y="206"/>
                  </a:lnTo>
                  <a:lnTo>
                    <a:pt x="181" y="204"/>
                  </a:lnTo>
                  <a:lnTo>
                    <a:pt x="189" y="199"/>
                  </a:lnTo>
                  <a:lnTo>
                    <a:pt x="194" y="194"/>
                  </a:lnTo>
                  <a:lnTo>
                    <a:pt x="320" y="69"/>
                  </a:lnTo>
                  <a:lnTo>
                    <a:pt x="320" y="69"/>
                  </a:lnTo>
                  <a:lnTo>
                    <a:pt x="324" y="63"/>
                  </a:lnTo>
                  <a:lnTo>
                    <a:pt x="327" y="58"/>
                  </a:lnTo>
                  <a:lnTo>
                    <a:pt x="329" y="53"/>
                  </a:lnTo>
                  <a:lnTo>
                    <a:pt x="331" y="48"/>
                  </a:lnTo>
                  <a:lnTo>
                    <a:pt x="331" y="42"/>
                  </a:lnTo>
                  <a:lnTo>
                    <a:pt x="331" y="37"/>
                  </a:lnTo>
                  <a:lnTo>
                    <a:pt x="330" y="31"/>
                  </a:lnTo>
                  <a:lnTo>
                    <a:pt x="328" y="25"/>
                  </a:lnTo>
                  <a:lnTo>
                    <a:pt x="32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sp>
          <p:nvSpPr>
            <p:cNvPr id="49" name="Freeform 35"/>
            <p:cNvSpPr>
              <a:spLocks/>
            </p:cNvSpPr>
            <p:nvPr/>
          </p:nvSpPr>
          <p:spPr bwMode="auto">
            <a:xfrm>
              <a:off x="10132557" y="2187697"/>
              <a:ext cx="163325" cy="92551"/>
            </a:xfrm>
            <a:custGeom>
              <a:avLst/>
              <a:gdLst>
                <a:gd name="T0" fmla="*/ 3 w 632"/>
                <a:gd name="T1" fmla="*/ 332 h 356"/>
                <a:gd name="T2" fmla="*/ 3 w 632"/>
                <a:gd name="T3" fmla="*/ 332 h 356"/>
                <a:gd name="T4" fmla="*/ 5 w 632"/>
                <a:gd name="T5" fmla="*/ 338 h 356"/>
                <a:gd name="T6" fmla="*/ 9 w 632"/>
                <a:gd name="T7" fmla="*/ 342 h 356"/>
                <a:gd name="T8" fmla="*/ 13 w 632"/>
                <a:gd name="T9" fmla="*/ 346 h 356"/>
                <a:gd name="T10" fmla="*/ 17 w 632"/>
                <a:gd name="T11" fmla="*/ 350 h 356"/>
                <a:gd name="T12" fmla="*/ 22 w 632"/>
                <a:gd name="T13" fmla="*/ 353 h 356"/>
                <a:gd name="T14" fmla="*/ 28 w 632"/>
                <a:gd name="T15" fmla="*/ 355 h 356"/>
                <a:gd name="T16" fmla="*/ 34 w 632"/>
                <a:gd name="T17" fmla="*/ 356 h 356"/>
                <a:gd name="T18" fmla="*/ 40 w 632"/>
                <a:gd name="T19" fmla="*/ 356 h 356"/>
                <a:gd name="T20" fmla="*/ 592 w 632"/>
                <a:gd name="T21" fmla="*/ 356 h 356"/>
                <a:gd name="T22" fmla="*/ 592 w 632"/>
                <a:gd name="T23" fmla="*/ 356 h 356"/>
                <a:gd name="T24" fmla="*/ 598 w 632"/>
                <a:gd name="T25" fmla="*/ 356 h 356"/>
                <a:gd name="T26" fmla="*/ 604 w 632"/>
                <a:gd name="T27" fmla="*/ 355 h 356"/>
                <a:gd name="T28" fmla="*/ 610 w 632"/>
                <a:gd name="T29" fmla="*/ 352 h 356"/>
                <a:gd name="T30" fmla="*/ 614 w 632"/>
                <a:gd name="T31" fmla="*/ 350 h 356"/>
                <a:gd name="T32" fmla="*/ 619 w 632"/>
                <a:gd name="T33" fmla="*/ 346 h 356"/>
                <a:gd name="T34" fmla="*/ 623 w 632"/>
                <a:gd name="T35" fmla="*/ 342 h 356"/>
                <a:gd name="T36" fmla="*/ 626 w 632"/>
                <a:gd name="T37" fmla="*/ 337 h 356"/>
                <a:gd name="T38" fmla="*/ 629 w 632"/>
                <a:gd name="T39" fmla="*/ 332 h 356"/>
                <a:gd name="T40" fmla="*/ 629 w 632"/>
                <a:gd name="T41" fmla="*/ 332 h 356"/>
                <a:gd name="T42" fmla="*/ 631 w 632"/>
                <a:gd name="T43" fmla="*/ 327 h 356"/>
                <a:gd name="T44" fmla="*/ 632 w 632"/>
                <a:gd name="T45" fmla="*/ 321 h 356"/>
                <a:gd name="T46" fmla="*/ 632 w 632"/>
                <a:gd name="T47" fmla="*/ 315 h 356"/>
                <a:gd name="T48" fmla="*/ 631 w 632"/>
                <a:gd name="T49" fmla="*/ 309 h 356"/>
                <a:gd name="T50" fmla="*/ 630 w 632"/>
                <a:gd name="T51" fmla="*/ 303 h 356"/>
                <a:gd name="T52" fmla="*/ 627 w 632"/>
                <a:gd name="T53" fmla="*/ 298 h 356"/>
                <a:gd name="T54" fmla="*/ 624 w 632"/>
                <a:gd name="T55" fmla="*/ 293 h 356"/>
                <a:gd name="T56" fmla="*/ 621 w 632"/>
                <a:gd name="T57" fmla="*/ 289 h 356"/>
                <a:gd name="T58" fmla="*/ 344 w 632"/>
                <a:gd name="T59" fmla="*/ 12 h 356"/>
                <a:gd name="T60" fmla="*/ 344 w 632"/>
                <a:gd name="T61" fmla="*/ 12 h 356"/>
                <a:gd name="T62" fmla="*/ 339 w 632"/>
                <a:gd name="T63" fmla="*/ 7 h 356"/>
                <a:gd name="T64" fmla="*/ 331 w 632"/>
                <a:gd name="T65" fmla="*/ 3 h 356"/>
                <a:gd name="T66" fmla="*/ 324 w 632"/>
                <a:gd name="T67" fmla="*/ 1 h 356"/>
                <a:gd name="T68" fmla="*/ 316 w 632"/>
                <a:gd name="T69" fmla="*/ 0 h 356"/>
                <a:gd name="T70" fmla="*/ 316 w 632"/>
                <a:gd name="T71" fmla="*/ 0 h 356"/>
                <a:gd name="T72" fmla="*/ 308 w 632"/>
                <a:gd name="T73" fmla="*/ 1 h 356"/>
                <a:gd name="T74" fmla="*/ 301 w 632"/>
                <a:gd name="T75" fmla="*/ 3 h 356"/>
                <a:gd name="T76" fmla="*/ 294 w 632"/>
                <a:gd name="T77" fmla="*/ 7 h 356"/>
                <a:gd name="T78" fmla="*/ 287 w 632"/>
                <a:gd name="T79" fmla="*/ 12 h 356"/>
                <a:gd name="T80" fmla="*/ 11 w 632"/>
                <a:gd name="T81" fmla="*/ 289 h 356"/>
                <a:gd name="T82" fmla="*/ 11 w 632"/>
                <a:gd name="T83" fmla="*/ 289 h 356"/>
                <a:gd name="T84" fmla="*/ 7 w 632"/>
                <a:gd name="T85" fmla="*/ 293 h 356"/>
                <a:gd name="T86" fmla="*/ 4 w 632"/>
                <a:gd name="T87" fmla="*/ 298 h 356"/>
                <a:gd name="T88" fmla="*/ 2 w 632"/>
                <a:gd name="T89" fmla="*/ 303 h 356"/>
                <a:gd name="T90" fmla="*/ 0 w 632"/>
                <a:gd name="T91" fmla="*/ 309 h 356"/>
                <a:gd name="T92" fmla="*/ 0 w 632"/>
                <a:gd name="T93" fmla="*/ 316 h 356"/>
                <a:gd name="T94" fmla="*/ 0 w 632"/>
                <a:gd name="T95" fmla="*/ 321 h 356"/>
                <a:gd name="T96" fmla="*/ 1 w 632"/>
                <a:gd name="T97" fmla="*/ 327 h 356"/>
                <a:gd name="T98" fmla="*/ 3 w 632"/>
                <a:gd name="T99" fmla="*/ 332 h 356"/>
                <a:gd name="T100" fmla="*/ 3 w 632"/>
                <a:gd name="T101" fmla="*/ 33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2" h="356">
                  <a:moveTo>
                    <a:pt x="3" y="332"/>
                  </a:moveTo>
                  <a:lnTo>
                    <a:pt x="3" y="332"/>
                  </a:lnTo>
                  <a:lnTo>
                    <a:pt x="5" y="338"/>
                  </a:lnTo>
                  <a:lnTo>
                    <a:pt x="9" y="342"/>
                  </a:lnTo>
                  <a:lnTo>
                    <a:pt x="13" y="346"/>
                  </a:lnTo>
                  <a:lnTo>
                    <a:pt x="17" y="350"/>
                  </a:lnTo>
                  <a:lnTo>
                    <a:pt x="22" y="353"/>
                  </a:lnTo>
                  <a:lnTo>
                    <a:pt x="28" y="355"/>
                  </a:lnTo>
                  <a:lnTo>
                    <a:pt x="34" y="356"/>
                  </a:lnTo>
                  <a:lnTo>
                    <a:pt x="40" y="356"/>
                  </a:lnTo>
                  <a:lnTo>
                    <a:pt x="592" y="356"/>
                  </a:lnTo>
                  <a:lnTo>
                    <a:pt x="592" y="356"/>
                  </a:lnTo>
                  <a:lnTo>
                    <a:pt x="598" y="356"/>
                  </a:lnTo>
                  <a:lnTo>
                    <a:pt x="604" y="355"/>
                  </a:lnTo>
                  <a:lnTo>
                    <a:pt x="610" y="352"/>
                  </a:lnTo>
                  <a:lnTo>
                    <a:pt x="614" y="350"/>
                  </a:lnTo>
                  <a:lnTo>
                    <a:pt x="619" y="346"/>
                  </a:lnTo>
                  <a:lnTo>
                    <a:pt x="623" y="342"/>
                  </a:lnTo>
                  <a:lnTo>
                    <a:pt x="626" y="337"/>
                  </a:lnTo>
                  <a:lnTo>
                    <a:pt x="629" y="332"/>
                  </a:lnTo>
                  <a:lnTo>
                    <a:pt x="629" y="332"/>
                  </a:lnTo>
                  <a:lnTo>
                    <a:pt x="631" y="327"/>
                  </a:lnTo>
                  <a:lnTo>
                    <a:pt x="632" y="321"/>
                  </a:lnTo>
                  <a:lnTo>
                    <a:pt x="632" y="315"/>
                  </a:lnTo>
                  <a:lnTo>
                    <a:pt x="631" y="309"/>
                  </a:lnTo>
                  <a:lnTo>
                    <a:pt x="630" y="303"/>
                  </a:lnTo>
                  <a:lnTo>
                    <a:pt x="627" y="298"/>
                  </a:lnTo>
                  <a:lnTo>
                    <a:pt x="624" y="293"/>
                  </a:lnTo>
                  <a:lnTo>
                    <a:pt x="621" y="289"/>
                  </a:lnTo>
                  <a:lnTo>
                    <a:pt x="344" y="12"/>
                  </a:lnTo>
                  <a:lnTo>
                    <a:pt x="344" y="12"/>
                  </a:lnTo>
                  <a:lnTo>
                    <a:pt x="339" y="7"/>
                  </a:lnTo>
                  <a:lnTo>
                    <a:pt x="331" y="3"/>
                  </a:lnTo>
                  <a:lnTo>
                    <a:pt x="324" y="1"/>
                  </a:lnTo>
                  <a:lnTo>
                    <a:pt x="316" y="0"/>
                  </a:lnTo>
                  <a:lnTo>
                    <a:pt x="316" y="0"/>
                  </a:lnTo>
                  <a:lnTo>
                    <a:pt x="308" y="1"/>
                  </a:lnTo>
                  <a:lnTo>
                    <a:pt x="301" y="3"/>
                  </a:lnTo>
                  <a:lnTo>
                    <a:pt x="294" y="7"/>
                  </a:lnTo>
                  <a:lnTo>
                    <a:pt x="287" y="12"/>
                  </a:lnTo>
                  <a:lnTo>
                    <a:pt x="11" y="289"/>
                  </a:lnTo>
                  <a:lnTo>
                    <a:pt x="11" y="289"/>
                  </a:lnTo>
                  <a:lnTo>
                    <a:pt x="7" y="293"/>
                  </a:lnTo>
                  <a:lnTo>
                    <a:pt x="4" y="298"/>
                  </a:lnTo>
                  <a:lnTo>
                    <a:pt x="2" y="303"/>
                  </a:lnTo>
                  <a:lnTo>
                    <a:pt x="0" y="309"/>
                  </a:lnTo>
                  <a:lnTo>
                    <a:pt x="0" y="316"/>
                  </a:lnTo>
                  <a:lnTo>
                    <a:pt x="0" y="321"/>
                  </a:lnTo>
                  <a:lnTo>
                    <a:pt x="1" y="327"/>
                  </a:lnTo>
                  <a:lnTo>
                    <a:pt x="3" y="332"/>
                  </a:lnTo>
                  <a:lnTo>
                    <a:pt x="3"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endParaRPr>
            </a:p>
          </p:txBody>
        </p:sp>
      </p:grpSp>
      <p:grpSp>
        <p:nvGrpSpPr>
          <p:cNvPr id="50" name="Group 49"/>
          <p:cNvGrpSpPr>
            <a:grpSpLocks noChangeAspect="1"/>
          </p:cNvGrpSpPr>
          <p:nvPr/>
        </p:nvGrpSpPr>
        <p:grpSpPr>
          <a:xfrm>
            <a:off x="7101651" y="2903870"/>
            <a:ext cx="312926" cy="393932"/>
            <a:chOff x="3346450" y="2720976"/>
            <a:chExt cx="447675" cy="563563"/>
          </a:xfrm>
          <a:solidFill>
            <a:schemeClr val="bg2"/>
          </a:solidFill>
          <a:effectLst/>
        </p:grpSpPr>
        <p:sp>
          <p:nvSpPr>
            <p:cNvPr id="54"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CiscoSansTT Light"/>
                <a:cs typeface="CiscoSansTT Light"/>
              </a:endParaRPr>
            </a:p>
          </p:txBody>
        </p:sp>
        <p:sp>
          <p:nvSpPr>
            <p:cNvPr id="59"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CiscoSansTT Light"/>
                <a:cs typeface="CiscoSansTT Light"/>
              </a:endParaRPr>
            </a:p>
          </p:txBody>
        </p:sp>
        <p:sp>
          <p:nvSpPr>
            <p:cNvPr id="60"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CiscoSansTT Light"/>
                <a:cs typeface="CiscoSansTT Light"/>
              </a:endParaRPr>
            </a:p>
          </p:txBody>
        </p:sp>
      </p:grpSp>
      <p:grpSp>
        <p:nvGrpSpPr>
          <p:cNvPr id="61" name="Group 60"/>
          <p:cNvGrpSpPr>
            <a:grpSpLocks noChangeAspect="1"/>
          </p:cNvGrpSpPr>
          <p:nvPr/>
        </p:nvGrpSpPr>
        <p:grpSpPr>
          <a:xfrm>
            <a:off x="8192469" y="3919786"/>
            <a:ext cx="382305" cy="351757"/>
            <a:chOff x="9231726" y="3248067"/>
            <a:chExt cx="1060101" cy="975395"/>
          </a:xfrm>
          <a:solidFill>
            <a:schemeClr val="bg2"/>
          </a:solidFill>
          <a:effectLst/>
        </p:grpSpPr>
        <p:sp>
          <p:nvSpPr>
            <p:cNvPr id="62"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sp>
          <p:nvSpPr>
            <p:cNvPr id="63"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sp>
          <p:nvSpPr>
            <p:cNvPr id="64"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cs typeface="CiscoSansTT Light"/>
              </a:endParaRPr>
            </a:p>
          </p:txBody>
        </p:sp>
      </p:grpSp>
      <p:grpSp>
        <p:nvGrpSpPr>
          <p:cNvPr id="65" name="Group 64"/>
          <p:cNvGrpSpPr>
            <a:grpSpLocks noChangeAspect="1"/>
          </p:cNvGrpSpPr>
          <p:nvPr/>
        </p:nvGrpSpPr>
        <p:grpSpPr>
          <a:xfrm>
            <a:off x="8255022" y="2675235"/>
            <a:ext cx="432213" cy="423607"/>
            <a:chOff x="153988" y="3559175"/>
            <a:chExt cx="717550" cy="703263"/>
          </a:xfrm>
          <a:solidFill>
            <a:schemeClr val="bg2"/>
          </a:solidFill>
          <a:effectLst/>
        </p:grpSpPr>
        <p:sp>
          <p:nvSpPr>
            <p:cNvPr id="66" name="Freeform 20"/>
            <p:cNvSpPr>
              <a:spLocks/>
            </p:cNvSpPr>
            <p:nvPr/>
          </p:nvSpPr>
          <p:spPr bwMode="auto">
            <a:xfrm>
              <a:off x="457201" y="4103688"/>
              <a:ext cx="112713" cy="46038"/>
            </a:xfrm>
            <a:custGeom>
              <a:avLst/>
              <a:gdLst>
                <a:gd name="T0" fmla="*/ 178 w 358"/>
                <a:gd name="T1" fmla="*/ 0 h 143"/>
                <a:gd name="T2" fmla="*/ 178 w 358"/>
                <a:gd name="T3" fmla="*/ 0 h 143"/>
                <a:gd name="T4" fmla="*/ 160 w 358"/>
                <a:gd name="T5" fmla="*/ 0 h 143"/>
                <a:gd name="T6" fmla="*/ 142 w 358"/>
                <a:gd name="T7" fmla="*/ 2 h 143"/>
                <a:gd name="T8" fmla="*/ 125 w 358"/>
                <a:gd name="T9" fmla="*/ 5 h 143"/>
                <a:gd name="T10" fmla="*/ 109 w 358"/>
                <a:gd name="T11" fmla="*/ 8 h 143"/>
                <a:gd name="T12" fmla="*/ 93 w 358"/>
                <a:gd name="T13" fmla="*/ 13 h 143"/>
                <a:gd name="T14" fmla="*/ 78 w 358"/>
                <a:gd name="T15" fmla="*/ 18 h 143"/>
                <a:gd name="T16" fmla="*/ 64 w 358"/>
                <a:gd name="T17" fmla="*/ 24 h 143"/>
                <a:gd name="T18" fmla="*/ 52 w 358"/>
                <a:gd name="T19" fmla="*/ 32 h 143"/>
                <a:gd name="T20" fmla="*/ 41 w 358"/>
                <a:gd name="T21" fmla="*/ 38 h 143"/>
                <a:gd name="T22" fmla="*/ 30 w 358"/>
                <a:gd name="T23" fmla="*/ 47 h 143"/>
                <a:gd name="T24" fmla="*/ 21 w 358"/>
                <a:gd name="T25" fmla="*/ 54 h 143"/>
                <a:gd name="T26" fmla="*/ 13 w 358"/>
                <a:gd name="T27" fmla="*/ 63 h 143"/>
                <a:gd name="T28" fmla="*/ 7 w 358"/>
                <a:gd name="T29" fmla="*/ 70 h 143"/>
                <a:gd name="T30" fmla="*/ 2 w 358"/>
                <a:gd name="T31" fmla="*/ 79 h 143"/>
                <a:gd name="T32" fmla="*/ 0 w 358"/>
                <a:gd name="T33" fmla="*/ 88 h 143"/>
                <a:gd name="T34" fmla="*/ 0 w 358"/>
                <a:gd name="T35" fmla="*/ 96 h 143"/>
                <a:gd name="T36" fmla="*/ 0 w 358"/>
                <a:gd name="T37" fmla="*/ 96 h 143"/>
                <a:gd name="T38" fmla="*/ 0 w 358"/>
                <a:gd name="T39" fmla="*/ 104 h 143"/>
                <a:gd name="T40" fmla="*/ 2 w 358"/>
                <a:gd name="T41" fmla="*/ 111 h 143"/>
                <a:gd name="T42" fmla="*/ 7 w 358"/>
                <a:gd name="T43" fmla="*/ 117 h 143"/>
                <a:gd name="T44" fmla="*/ 13 w 358"/>
                <a:gd name="T45" fmla="*/ 122 h 143"/>
                <a:gd name="T46" fmla="*/ 21 w 358"/>
                <a:gd name="T47" fmla="*/ 127 h 143"/>
                <a:gd name="T48" fmla="*/ 30 w 358"/>
                <a:gd name="T49" fmla="*/ 131 h 143"/>
                <a:gd name="T50" fmla="*/ 41 w 358"/>
                <a:gd name="T51" fmla="*/ 133 h 143"/>
                <a:gd name="T52" fmla="*/ 52 w 358"/>
                <a:gd name="T53" fmla="*/ 136 h 143"/>
                <a:gd name="T54" fmla="*/ 78 w 358"/>
                <a:gd name="T55" fmla="*/ 140 h 143"/>
                <a:gd name="T56" fmla="*/ 109 w 358"/>
                <a:gd name="T57" fmla="*/ 142 h 143"/>
                <a:gd name="T58" fmla="*/ 142 w 358"/>
                <a:gd name="T59" fmla="*/ 142 h 143"/>
                <a:gd name="T60" fmla="*/ 178 w 358"/>
                <a:gd name="T61" fmla="*/ 143 h 143"/>
                <a:gd name="T62" fmla="*/ 178 w 358"/>
                <a:gd name="T63" fmla="*/ 143 h 143"/>
                <a:gd name="T64" fmla="*/ 214 w 358"/>
                <a:gd name="T65" fmla="*/ 142 h 143"/>
                <a:gd name="T66" fmla="*/ 248 w 358"/>
                <a:gd name="T67" fmla="*/ 142 h 143"/>
                <a:gd name="T68" fmla="*/ 279 w 358"/>
                <a:gd name="T69" fmla="*/ 140 h 143"/>
                <a:gd name="T70" fmla="*/ 305 w 358"/>
                <a:gd name="T71" fmla="*/ 136 h 143"/>
                <a:gd name="T72" fmla="*/ 317 w 358"/>
                <a:gd name="T73" fmla="*/ 133 h 143"/>
                <a:gd name="T74" fmla="*/ 327 w 358"/>
                <a:gd name="T75" fmla="*/ 131 h 143"/>
                <a:gd name="T76" fmla="*/ 336 w 358"/>
                <a:gd name="T77" fmla="*/ 127 h 143"/>
                <a:gd name="T78" fmla="*/ 343 w 358"/>
                <a:gd name="T79" fmla="*/ 122 h 143"/>
                <a:gd name="T80" fmla="*/ 349 w 358"/>
                <a:gd name="T81" fmla="*/ 117 h 143"/>
                <a:gd name="T82" fmla="*/ 354 w 358"/>
                <a:gd name="T83" fmla="*/ 111 h 143"/>
                <a:gd name="T84" fmla="*/ 357 w 358"/>
                <a:gd name="T85" fmla="*/ 104 h 143"/>
                <a:gd name="T86" fmla="*/ 358 w 358"/>
                <a:gd name="T87" fmla="*/ 96 h 143"/>
                <a:gd name="T88" fmla="*/ 358 w 358"/>
                <a:gd name="T89" fmla="*/ 96 h 143"/>
                <a:gd name="T90" fmla="*/ 357 w 358"/>
                <a:gd name="T91" fmla="*/ 88 h 143"/>
                <a:gd name="T92" fmla="*/ 354 w 358"/>
                <a:gd name="T93" fmla="*/ 79 h 143"/>
                <a:gd name="T94" fmla="*/ 349 w 358"/>
                <a:gd name="T95" fmla="*/ 70 h 143"/>
                <a:gd name="T96" fmla="*/ 343 w 358"/>
                <a:gd name="T97" fmla="*/ 63 h 143"/>
                <a:gd name="T98" fmla="*/ 336 w 358"/>
                <a:gd name="T99" fmla="*/ 54 h 143"/>
                <a:gd name="T100" fmla="*/ 327 w 358"/>
                <a:gd name="T101" fmla="*/ 47 h 143"/>
                <a:gd name="T102" fmla="*/ 317 w 358"/>
                <a:gd name="T103" fmla="*/ 38 h 143"/>
                <a:gd name="T104" fmla="*/ 305 w 358"/>
                <a:gd name="T105" fmla="*/ 32 h 143"/>
                <a:gd name="T106" fmla="*/ 292 w 358"/>
                <a:gd name="T107" fmla="*/ 24 h 143"/>
                <a:gd name="T108" fmla="*/ 279 w 358"/>
                <a:gd name="T109" fmla="*/ 18 h 143"/>
                <a:gd name="T110" fmla="*/ 264 w 358"/>
                <a:gd name="T111" fmla="*/ 13 h 143"/>
                <a:gd name="T112" fmla="*/ 248 w 358"/>
                <a:gd name="T113" fmla="*/ 8 h 143"/>
                <a:gd name="T114" fmla="*/ 231 w 358"/>
                <a:gd name="T115" fmla="*/ 5 h 143"/>
                <a:gd name="T116" fmla="*/ 214 w 358"/>
                <a:gd name="T117" fmla="*/ 2 h 143"/>
                <a:gd name="T118" fmla="*/ 197 w 358"/>
                <a:gd name="T119" fmla="*/ 0 h 143"/>
                <a:gd name="T120" fmla="*/ 178 w 358"/>
                <a:gd name="T121" fmla="*/ 0 h 143"/>
                <a:gd name="T122" fmla="*/ 178 w 358"/>
                <a:gd name="T1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8" h="143">
                  <a:moveTo>
                    <a:pt x="178" y="0"/>
                  </a:moveTo>
                  <a:lnTo>
                    <a:pt x="178" y="0"/>
                  </a:lnTo>
                  <a:lnTo>
                    <a:pt x="160" y="0"/>
                  </a:lnTo>
                  <a:lnTo>
                    <a:pt x="142" y="2"/>
                  </a:lnTo>
                  <a:lnTo>
                    <a:pt x="125" y="5"/>
                  </a:lnTo>
                  <a:lnTo>
                    <a:pt x="109" y="8"/>
                  </a:lnTo>
                  <a:lnTo>
                    <a:pt x="93" y="13"/>
                  </a:lnTo>
                  <a:lnTo>
                    <a:pt x="78" y="18"/>
                  </a:lnTo>
                  <a:lnTo>
                    <a:pt x="64" y="24"/>
                  </a:lnTo>
                  <a:lnTo>
                    <a:pt x="52" y="32"/>
                  </a:lnTo>
                  <a:lnTo>
                    <a:pt x="41" y="38"/>
                  </a:lnTo>
                  <a:lnTo>
                    <a:pt x="30" y="47"/>
                  </a:lnTo>
                  <a:lnTo>
                    <a:pt x="21" y="54"/>
                  </a:lnTo>
                  <a:lnTo>
                    <a:pt x="13" y="63"/>
                  </a:lnTo>
                  <a:lnTo>
                    <a:pt x="7" y="70"/>
                  </a:lnTo>
                  <a:lnTo>
                    <a:pt x="2" y="79"/>
                  </a:lnTo>
                  <a:lnTo>
                    <a:pt x="0" y="88"/>
                  </a:lnTo>
                  <a:lnTo>
                    <a:pt x="0" y="96"/>
                  </a:lnTo>
                  <a:lnTo>
                    <a:pt x="0" y="96"/>
                  </a:lnTo>
                  <a:lnTo>
                    <a:pt x="0" y="104"/>
                  </a:lnTo>
                  <a:lnTo>
                    <a:pt x="2" y="111"/>
                  </a:lnTo>
                  <a:lnTo>
                    <a:pt x="7" y="117"/>
                  </a:lnTo>
                  <a:lnTo>
                    <a:pt x="13" y="122"/>
                  </a:lnTo>
                  <a:lnTo>
                    <a:pt x="21" y="127"/>
                  </a:lnTo>
                  <a:lnTo>
                    <a:pt x="30" y="131"/>
                  </a:lnTo>
                  <a:lnTo>
                    <a:pt x="41" y="133"/>
                  </a:lnTo>
                  <a:lnTo>
                    <a:pt x="52" y="136"/>
                  </a:lnTo>
                  <a:lnTo>
                    <a:pt x="78" y="140"/>
                  </a:lnTo>
                  <a:lnTo>
                    <a:pt x="109" y="142"/>
                  </a:lnTo>
                  <a:lnTo>
                    <a:pt x="142" y="142"/>
                  </a:lnTo>
                  <a:lnTo>
                    <a:pt x="178" y="143"/>
                  </a:lnTo>
                  <a:lnTo>
                    <a:pt x="178" y="143"/>
                  </a:lnTo>
                  <a:lnTo>
                    <a:pt x="214" y="142"/>
                  </a:lnTo>
                  <a:lnTo>
                    <a:pt x="248" y="142"/>
                  </a:lnTo>
                  <a:lnTo>
                    <a:pt x="279" y="140"/>
                  </a:lnTo>
                  <a:lnTo>
                    <a:pt x="305" y="136"/>
                  </a:lnTo>
                  <a:lnTo>
                    <a:pt x="317" y="133"/>
                  </a:lnTo>
                  <a:lnTo>
                    <a:pt x="327" y="131"/>
                  </a:lnTo>
                  <a:lnTo>
                    <a:pt x="336" y="127"/>
                  </a:lnTo>
                  <a:lnTo>
                    <a:pt x="343" y="122"/>
                  </a:lnTo>
                  <a:lnTo>
                    <a:pt x="349" y="117"/>
                  </a:lnTo>
                  <a:lnTo>
                    <a:pt x="354" y="111"/>
                  </a:lnTo>
                  <a:lnTo>
                    <a:pt x="357" y="104"/>
                  </a:lnTo>
                  <a:lnTo>
                    <a:pt x="358" y="96"/>
                  </a:lnTo>
                  <a:lnTo>
                    <a:pt x="358" y="96"/>
                  </a:lnTo>
                  <a:lnTo>
                    <a:pt x="357" y="88"/>
                  </a:lnTo>
                  <a:lnTo>
                    <a:pt x="354" y="79"/>
                  </a:lnTo>
                  <a:lnTo>
                    <a:pt x="349" y="70"/>
                  </a:lnTo>
                  <a:lnTo>
                    <a:pt x="343" y="63"/>
                  </a:lnTo>
                  <a:lnTo>
                    <a:pt x="336" y="54"/>
                  </a:lnTo>
                  <a:lnTo>
                    <a:pt x="327" y="47"/>
                  </a:lnTo>
                  <a:lnTo>
                    <a:pt x="317" y="38"/>
                  </a:lnTo>
                  <a:lnTo>
                    <a:pt x="305" y="32"/>
                  </a:lnTo>
                  <a:lnTo>
                    <a:pt x="292" y="24"/>
                  </a:lnTo>
                  <a:lnTo>
                    <a:pt x="279" y="18"/>
                  </a:lnTo>
                  <a:lnTo>
                    <a:pt x="264" y="13"/>
                  </a:lnTo>
                  <a:lnTo>
                    <a:pt x="248" y="8"/>
                  </a:lnTo>
                  <a:lnTo>
                    <a:pt x="231" y="5"/>
                  </a:lnTo>
                  <a:lnTo>
                    <a:pt x="214" y="2"/>
                  </a:lnTo>
                  <a:lnTo>
                    <a:pt x="197" y="0"/>
                  </a:lnTo>
                  <a:lnTo>
                    <a:pt x="178" y="0"/>
                  </a:lnTo>
                  <a:lnTo>
                    <a:pt x="178" y="0"/>
                  </a:lnTo>
                  <a:close/>
                </a:path>
              </a:pathLst>
            </a:custGeom>
            <a:grpFill/>
            <a:ln w="19050">
              <a:noFill/>
            </a:ln>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7" name="Freeform 21"/>
            <p:cNvSpPr>
              <a:spLocks noEditPoints="1"/>
            </p:cNvSpPr>
            <p:nvPr/>
          </p:nvSpPr>
          <p:spPr bwMode="auto">
            <a:xfrm>
              <a:off x="230188" y="3895725"/>
              <a:ext cx="565150" cy="366713"/>
            </a:xfrm>
            <a:custGeom>
              <a:avLst/>
              <a:gdLst>
                <a:gd name="T0" fmla="*/ 16 w 1782"/>
                <a:gd name="T1" fmla="*/ 132 h 1153"/>
                <a:gd name="T2" fmla="*/ 80 w 1782"/>
                <a:gd name="T3" fmla="*/ 299 h 1153"/>
                <a:gd name="T4" fmla="*/ 149 w 1782"/>
                <a:gd name="T5" fmla="*/ 466 h 1153"/>
                <a:gd name="T6" fmla="*/ 242 w 1782"/>
                <a:gd name="T7" fmla="*/ 724 h 1153"/>
                <a:gd name="T8" fmla="*/ 392 w 1782"/>
                <a:gd name="T9" fmla="*/ 933 h 1153"/>
                <a:gd name="T10" fmla="*/ 589 w 1782"/>
                <a:gd name="T11" fmla="*/ 1079 h 1153"/>
                <a:gd name="T12" fmla="*/ 821 w 1782"/>
                <a:gd name="T13" fmla="*/ 1149 h 1153"/>
                <a:gd name="T14" fmla="*/ 1031 w 1782"/>
                <a:gd name="T15" fmla="*/ 1138 h 1153"/>
                <a:gd name="T16" fmla="*/ 1254 w 1782"/>
                <a:gd name="T17" fmla="*/ 1044 h 1153"/>
                <a:gd name="T18" fmla="*/ 1439 w 1782"/>
                <a:gd name="T19" fmla="*/ 878 h 1153"/>
                <a:gd name="T20" fmla="*/ 1574 w 1782"/>
                <a:gd name="T21" fmla="*/ 654 h 1153"/>
                <a:gd name="T22" fmla="*/ 1647 w 1782"/>
                <a:gd name="T23" fmla="*/ 386 h 1153"/>
                <a:gd name="T24" fmla="*/ 1725 w 1782"/>
                <a:gd name="T25" fmla="*/ 252 h 1153"/>
                <a:gd name="T26" fmla="*/ 1776 w 1782"/>
                <a:gd name="T27" fmla="*/ 78 h 1153"/>
                <a:gd name="T28" fmla="*/ 1450 w 1782"/>
                <a:gd name="T29" fmla="*/ 47 h 1153"/>
                <a:gd name="T30" fmla="*/ 668 w 1782"/>
                <a:gd name="T31" fmla="*/ 72 h 1153"/>
                <a:gd name="T32" fmla="*/ 0 w 1782"/>
                <a:gd name="T33" fmla="*/ 3 h 1153"/>
                <a:gd name="T34" fmla="*/ 460 w 1782"/>
                <a:gd name="T35" fmla="*/ 204 h 1153"/>
                <a:gd name="T36" fmla="*/ 493 w 1782"/>
                <a:gd name="T37" fmla="*/ 226 h 1153"/>
                <a:gd name="T38" fmla="*/ 513 w 1782"/>
                <a:gd name="T39" fmla="*/ 280 h 1153"/>
                <a:gd name="T40" fmla="*/ 563 w 1782"/>
                <a:gd name="T41" fmla="*/ 311 h 1153"/>
                <a:gd name="T42" fmla="*/ 615 w 1782"/>
                <a:gd name="T43" fmla="*/ 306 h 1153"/>
                <a:gd name="T44" fmla="*/ 658 w 1782"/>
                <a:gd name="T45" fmla="*/ 267 h 1153"/>
                <a:gd name="T46" fmla="*/ 667 w 1782"/>
                <a:gd name="T47" fmla="*/ 220 h 1153"/>
                <a:gd name="T48" fmla="*/ 707 w 1782"/>
                <a:gd name="T49" fmla="*/ 242 h 1153"/>
                <a:gd name="T50" fmla="*/ 700 w 1782"/>
                <a:gd name="T51" fmla="*/ 302 h 1153"/>
                <a:gd name="T52" fmla="*/ 643 w 1782"/>
                <a:gd name="T53" fmla="*/ 357 h 1153"/>
                <a:gd name="T54" fmla="*/ 564 w 1782"/>
                <a:gd name="T55" fmla="*/ 368 h 1153"/>
                <a:gd name="T56" fmla="*/ 458 w 1782"/>
                <a:gd name="T57" fmla="*/ 314 h 1153"/>
                <a:gd name="T58" fmla="*/ 422 w 1782"/>
                <a:gd name="T59" fmla="*/ 233 h 1153"/>
                <a:gd name="T60" fmla="*/ 803 w 1782"/>
                <a:gd name="T61" fmla="*/ 1012 h 1153"/>
                <a:gd name="T62" fmla="*/ 615 w 1782"/>
                <a:gd name="T63" fmla="*/ 941 h 1153"/>
                <a:gd name="T64" fmla="*/ 455 w 1782"/>
                <a:gd name="T65" fmla="*/ 805 h 1153"/>
                <a:gd name="T66" fmla="*/ 337 w 1782"/>
                <a:gd name="T67" fmla="*/ 618 h 1153"/>
                <a:gd name="T68" fmla="*/ 270 w 1782"/>
                <a:gd name="T69" fmla="*/ 390 h 1153"/>
                <a:gd name="T70" fmla="*/ 376 w 1782"/>
                <a:gd name="T71" fmla="*/ 438 h 1153"/>
                <a:gd name="T72" fmla="*/ 557 w 1782"/>
                <a:gd name="T73" fmla="*/ 522 h 1153"/>
                <a:gd name="T74" fmla="*/ 669 w 1782"/>
                <a:gd name="T75" fmla="*/ 536 h 1153"/>
                <a:gd name="T76" fmla="*/ 782 w 1782"/>
                <a:gd name="T77" fmla="*/ 478 h 1153"/>
                <a:gd name="T78" fmla="*/ 883 w 1782"/>
                <a:gd name="T79" fmla="*/ 390 h 1153"/>
                <a:gd name="T80" fmla="*/ 928 w 1782"/>
                <a:gd name="T81" fmla="*/ 413 h 1153"/>
                <a:gd name="T82" fmla="*/ 1071 w 1782"/>
                <a:gd name="T83" fmla="*/ 525 h 1153"/>
                <a:gd name="T84" fmla="*/ 1156 w 1782"/>
                <a:gd name="T85" fmla="*/ 537 h 1153"/>
                <a:gd name="T86" fmla="*/ 1330 w 1782"/>
                <a:gd name="T87" fmla="*/ 481 h 1153"/>
                <a:gd name="T88" fmla="*/ 1498 w 1782"/>
                <a:gd name="T89" fmla="*/ 372 h 1153"/>
                <a:gd name="T90" fmla="*/ 1481 w 1782"/>
                <a:gd name="T91" fmla="*/ 523 h 1153"/>
                <a:gd name="T92" fmla="*/ 1383 w 1782"/>
                <a:gd name="T93" fmla="*/ 730 h 1153"/>
                <a:gd name="T94" fmla="*/ 1241 w 1782"/>
                <a:gd name="T95" fmla="*/ 890 h 1153"/>
                <a:gd name="T96" fmla="*/ 1063 w 1782"/>
                <a:gd name="T97" fmla="*/ 991 h 1153"/>
                <a:gd name="T98" fmla="*/ 891 w 1782"/>
                <a:gd name="T99" fmla="*/ 1019 h 1153"/>
                <a:gd name="T100" fmla="*/ 1117 w 1782"/>
                <a:gd name="T101" fmla="*/ 243 h 1153"/>
                <a:gd name="T102" fmla="*/ 1146 w 1782"/>
                <a:gd name="T103" fmla="*/ 293 h 1153"/>
                <a:gd name="T104" fmla="*/ 1201 w 1782"/>
                <a:gd name="T105" fmla="*/ 313 h 1153"/>
                <a:gd name="T106" fmla="*/ 1251 w 1782"/>
                <a:gd name="T107" fmla="*/ 298 h 1153"/>
                <a:gd name="T108" fmla="*/ 1285 w 1782"/>
                <a:gd name="T109" fmla="*/ 252 h 1153"/>
                <a:gd name="T110" fmla="*/ 1283 w 1782"/>
                <a:gd name="T111" fmla="*/ 197 h 1153"/>
                <a:gd name="T112" fmla="*/ 1356 w 1782"/>
                <a:gd name="T113" fmla="*/ 218 h 1153"/>
                <a:gd name="T114" fmla="*/ 1351 w 1782"/>
                <a:gd name="T115" fmla="*/ 278 h 1153"/>
                <a:gd name="T116" fmla="*/ 1270 w 1782"/>
                <a:gd name="T117" fmla="*/ 354 h 1153"/>
                <a:gd name="T118" fmla="*/ 1174 w 1782"/>
                <a:gd name="T119" fmla="*/ 367 h 1153"/>
                <a:gd name="T120" fmla="*/ 1102 w 1782"/>
                <a:gd name="T121" fmla="*/ 330 h 1153"/>
                <a:gd name="T122" fmla="*/ 1072 w 1782"/>
                <a:gd name="T123" fmla="*/ 254 h 1153"/>
                <a:gd name="T124" fmla="*/ 1098 w 1782"/>
                <a:gd name="T125" fmla="*/ 221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2" h="1153">
                  <a:moveTo>
                    <a:pt x="0" y="3"/>
                  </a:moveTo>
                  <a:lnTo>
                    <a:pt x="0" y="3"/>
                  </a:lnTo>
                  <a:lnTo>
                    <a:pt x="2" y="29"/>
                  </a:lnTo>
                  <a:lnTo>
                    <a:pt x="4" y="55"/>
                  </a:lnTo>
                  <a:lnTo>
                    <a:pt x="7" y="81"/>
                  </a:lnTo>
                  <a:lnTo>
                    <a:pt x="12" y="107"/>
                  </a:lnTo>
                  <a:lnTo>
                    <a:pt x="16" y="132"/>
                  </a:lnTo>
                  <a:lnTo>
                    <a:pt x="23" y="156"/>
                  </a:lnTo>
                  <a:lnTo>
                    <a:pt x="30" y="181"/>
                  </a:lnTo>
                  <a:lnTo>
                    <a:pt x="39" y="206"/>
                  </a:lnTo>
                  <a:lnTo>
                    <a:pt x="47" y="230"/>
                  </a:lnTo>
                  <a:lnTo>
                    <a:pt x="57" y="253"/>
                  </a:lnTo>
                  <a:lnTo>
                    <a:pt x="69" y="277"/>
                  </a:lnTo>
                  <a:lnTo>
                    <a:pt x="80" y="299"/>
                  </a:lnTo>
                  <a:lnTo>
                    <a:pt x="92" y="321"/>
                  </a:lnTo>
                  <a:lnTo>
                    <a:pt x="106" y="344"/>
                  </a:lnTo>
                  <a:lnTo>
                    <a:pt x="121" y="366"/>
                  </a:lnTo>
                  <a:lnTo>
                    <a:pt x="135" y="387"/>
                  </a:lnTo>
                  <a:lnTo>
                    <a:pt x="135" y="387"/>
                  </a:lnTo>
                  <a:lnTo>
                    <a:pt x="142" y="427"/>
                  </a:lnTo>
                  <a:lnTo>
                    <a:pt x="149" y="466"/>
                  </a:lnTo>
                  <a:lnTo>
                    <a:pt x="159" y="506"/>
                  </a:lnTo>
                  <a:lnTo>
                    <a:pt x="169" y="545"/>
                  </a:lnTo>
                  <a:lnTo>
                    <a:pt x="181" y="582"/>
                  </a:lnTo>
                  <a:lnTo>
                    <a:pt x="195" y="619"/>
                  </a:lnTo>
                  <a:lnTo>
                    <a:pt x="209" y="655"/>
                  </a:lnTo>
                  <a:lnTo>
                    <a:pt x="225" y="690"/>
                  </a:lnTo>
                  <a:lnTo>
                    <a:pt x="242" y="724"/>
                  </a:lnTo>
                  <a:lnTo>
                    <a:pt x="259" y="757"/>
                  </a:lnTo>
                  <a:lnTo>
                    <a:pt x="279" y="789"/>
                  </a:lnTo>
                  <a:lnTo>
                    <a:pt x="300" y="820"/>
                  </a:lnTo>
                  <a:lnTo>
                    <a:pt x="321" y="849"/>
                  </a:lnTo>
                  <a:lnTo>
                    <a:pt x="344" y="879"/>
                  </a:lnTo>
                  <a:lnTo>
                    <a:pt x="367" y="907"/>
                  </a:lnTo>
                  <a:lnTo>
                    <a:pt x="392" y="933"/>
                  </a:lnTo>
                  <a:lnTo>
                    <a:pt x="418" y="957"/>
                  </a:lnTo>
                  <a:lnTo>
                    <a:pt x="444" y="981"/>
                  </a:lnTo>
                  <a:lnTo>
                    <a:pt x="471" y="1004"/>
                  </a:lnTo>
                  <a:lnTo>
                    <a:pt x="500" y="1026"/>
                  </a:lnTo>
                  <a:lnTo>
                    <a:pt x="529" y="1044"/>
                  </a:lnTo>
                  <a:lnTo>
                    <a:pt x="559" y="1063"/>
                  </a:lnTo>
                  <a:lnTo>
                    <a:pt x="589" y="1079"/>
                  </a:lnTo>
                  <a:lnTo>
                    <a:pt x="620" y="1094"/>
                  </a:lnTo>
                  <a:lnTo>
                    <a:pt x="652" y="1107"/>
                  </a:lnTo>
                  <a:lnTo>
                    <a:pt x="684" y="1120"/>
                  </a:lnTo>
                  <a:lnTo>
                    <a:pt x="718" y="1130"/>
                  </a:lnTo>
                  <a:lnTo>
                    <a:pt x="751" y="1138"/>
                  </a:lnTo>
                  <a:lnTo>
                    <a:pt x="786" y="1145"/>
                  </a:lnTo>
                  <a:lnTo>
                    <a:pt x="821" y="1149"/>
                  </a:lnTo>
                  <a:lnTo>
                    <a:pt x="855" y="1152"/>
                  </a:lnTo>
                  <a:lnTo>
                    <a:pt x="891" y="1153"/>
                  </a:lnTo>
                  <a:lnTo>
                    <a:pt x="891" y="1153"/>
                  </a:lnTo>
                  <a:lnTo>
                    <a:pt x="927" y="1152"/>
                  </a:lnTo>
                  <a:lnTo>
                    <a:pt x="962" y="1149"/>
                  </a:lnTo>
                  <a:lnTo>
                    <a:pt x="997" y="1145"/>
                  </a:lnTo>
                  <a:lnTo>
                    <a:pt x="1031" y="1138"/>
                  </a:lnTo>
                  <a:lnTo>
                    <a:pt x="1065" y="1130"/>
                  </a:lnTo>
                  <a:lnTo>
                    <a:pt x="1098" y="1120"/>
                  </a:lnTo>
                  <a:lnTo>
                    <a:pt x="1130" y="1107"/>
                  </a:lnTo>
                  <a:lnTo>
                    <a:pt x="1163" y="1094"/>
                  </a:lnTo>
                  <a:lnTo>
                    <a:pt x="1194" y="1079"/>
                  </a:lnTo>
                  <a:lnTo>
                    <a:pt x="1225" y="1063"/>
                  </a:lnTo>
                  <a:lnTo>
                    <a:pt x="1254" y="1044"/>
                  </a:lnTo>
                  <a:lnTo>
                    <a:pt x="1283" y="1024"/>
                  </a:lnTo>
                  <a:lnTo>
                    <a:pt x="1311" y="1003"/>
                  </a:lnTo>
                  <a:lnTo>
                    <a:pt x="1338" y="981"/>
                  </a:lnTo>
                  <a:lnTo>
                    <a:pt x="1365" y="957"/>
                  </a:lnTo>
                  <a:lnTo>
                    <a:pt x="1391" y="933"/>
                  </a:lnTo>
                  <a:lnTo>
                    <a:pt x="1415" y="907"/>
                  </a:lnTo>
                  <a:lnTo>
                    <a:pt x="1439" y="878"/>
                  </a:lnTo>
                  <a:lnTo>
                    <a:pt x="1461" y="849"/>
                  </a:lnTo>
                  <a:lnTo>
                    <a:pt x="1483" y="820"/>
                  </a:lnTo>
                  <a:lnTo>
                    <a:pt x="1503" y="789"/>
                  </a:lnTo>
                  <a:lnTo>
                    <a:pt x="1523" y="757"/>
                  </a:lnTo>
                  <a:lnTo>
                    <a:pt x="1540" y="723"/>
                  </a:lnTo>
                  <a:lnTo>
                    <a:pt x="1558" y="690"/>
                  </a:lnTo>
                  <a:lnTo>
                    <a:pt x="1574" y="654"/>
                  </a:lnTo>
                  <a:lnTo>
                    <a:pt x="1589" y="618"/>
                  </a:lnTo>
                  <a:lnTo>
                    <a:pt x="1601" y="582"/>
                  </a:lnTo>
                  <a:lnTo>
                    <a:pt x="1614" y="543"/>
                  </a:lnTo>
                  <a:lnTo>
                    <a:pt x="1623" y="505"/>
                  </a:lnTo>
                  <a:lnTo>
                    <a:pt x="1633" y="466"/>
                  </a:lnTo>
                  <a:lnTo>
                    <a:pt x="1641" y="427"/>
                  </a:lnTo>
                  <a:lnTo>
                    <a:pt x="1647" y="386"/>
                  </a:lnTo>
                  <a:lnTo>
                    <a:pt x="1647" y="386"/>
                  </a:lnTo>
                  <a:lnTo>
                    <a:pt x="1662" y="365"/>
                  </a:lnTo>
                  <a:lnTo>
                    <a:pt x="1677" y="342"/>
                  </a:lnTo>
                  <a:lnTo>
                    <a:pt x="1690" y="321"/>
                  </a:lnTo>
                  <a:lnTo>
                    <a:pt x="1703" y="298"/>
                  </a:lnTo>
                  <a:lnTo>
                    <a:pt x="1714" y="276"/>
                  </a:lnTo>
                  <a:lnTo>
                    <a:pt x="1725" y="252"/>
                  </a:lnTo>
                  <a:lnTo>
                    <a:pt x="1735" y="228"/>
                  </a:lnTo>
                  <a:lnTo>
                    <a:pt x="1745" y="204"/>
                  </a:lnTo>
                  <a:lnTo>
                    <a:pt x="1752" y="180"/>
                  </a:lnTo>
                  <a:lnTo>
                    <a:pt x="1760" y="155"/>
                  </a:lnTo>
                  <a:lnTo>
                    <a:pt x="1766" y="130"/>
                  </a:lnTo>
                  <a:lnTo>
                    <a:pt x="1771" y="104"/>
                  </a:lnTo>
                  <a:lnTo>
                    <a:pt x="1776" y="78"/>
                  </a:lnTo>
                  <a:lnTo>
                    <a:pt x="1778" y="54"/>
                  </a:lnTo>
                  <a:lnTo>
                    <a:pt x="1781" y="26"/>
                  </a:lnTo>
                  <a:lnTo>
                    <a:pt x="1782" y="0"/>
                  </a:lnTo>
                  <a:lnTo>
                    <a:pt x="1782" y="0"/>
                  </a:lnTo>
                  <a:lnTo>
                    <a:pt x="1672" y="19"/>
                  </a:lnTo>
                  <a:lnTo>
                    <a:pt x="1560" y="34"/>
                  </a:lnTo>
                  <a:lnTo>
                    <a:pt x="1450" y="47"/>
                  </a:lnTo>
                  <a:lnTo>
                    <a:pt x="1338" y="57"/>
                  </a:lnTo>
                  <a:lnTo>
                    <a:pt x="1227" y="66"/>
                  </a:lnTo>
                  <a:lnTo>
                    <a:pt x="1115" y="72"/>
                  </a:lnTo>
                  <a:lnTo>
                    <a:pt x="1003" y="76"/>
                  </a:lnTo>
                  <a:lnTo>
                    <a:pt x="891" y="77"/>
                  </a:lnTo>
                  <a:lnTo>
                    <a:pt x="780" y="76"/>
                  </a:lnTo>
                  <a:lnTo>
                    <a:pt x="668" y="72"/>
                  </a:lnTo>
                  <a:lnTo>
                    <a:pt x="557" y="67"/>
                  </a:lnTo>
                  <a:lnTo>
                    <a:pt x="445" y="59"/>
                  </a:lnTo>
                  <a:lnTo>
                    <a:pt x="334" y="49"/>
                  </a:lnTo>
                  <a:lnTo>
                    <a:pt x="222" y="35"/>
                  </a:lnTo>
                  <a:lnTo>
                    <a:pt x="111" y="20"/>
                  </a:lnTo>
                  <a:lnTo>
                    <a:pt x="0" y="3"/>
                  </a:lnTo>
                  <a:lnTo>
                    <a:pt x="0" y="3"/>
                  </a:lnTo>
                  <a:close/>
                  <a:moveTo>
                    <a:pt x="424" y="223"/>
                  </a:moveTo>
                  <a:lnTo>
                    <a:pt x="424" y="223"/>
                  </a:lnTo>
                  <a:lnTo>
                    <a:pt x="427" y="218"/>
                  </a:lnTo>
                  <a:lnTo>
                    <a:pt x="433" y="215"/>
                  </a:lnTo>
                  <a:lnTo>
                    <a:pt x="440" y="210"/>
                  </a:lnTo>
                  <a:lnTo>
                    <a:pt x="449" y="206"/>
                  </a:lnTo>
                  <a:lnTo>
                    <a:pt x="460" y="204"/>
                  </a:lnTo>
                  <a:lnTo>
                    <a:pt x="472" y="201"/>
                  </a:lnTo>
                  <a:lnTo>
                    <a:pt x="500" y="197"/>
                  </a:lnTo>
                  <a:lnTo>
                    <a:pt x="500" y="197"/>
                  </a:lnTo>
                  <a:lnTo>
                    <a:pt x="496" y="211"/>
                  </a:lnTo>
                  <a:lnTo>
                    <a:pt x="495" y="218"/>
                  </a:lnTo>
                  <a:lnTo>
                    <a:pt x="493" y="226"/>
                  </a:lnTo>
                  <a:lnTo>
                    <a:pt x="493" y="226"/>
                  </a:lnTo>
                  <a:lnTo>
                    <a:pt x="495" y="235"/>
                  </a:lnTo>
                  <a:lnTo>
                    <a:pt x="496" y="243"/>
                  </a:lnTo>
                  <a:lnTo>
                    <a:pt x="497" y="252"/>
                  </a:lnTo>
                  <a:lnTo>
                    <a:pt x="501" y="259"/>
                  </a:lnTo>
                  <a:lnTo>
                    <a:pt x="505" y="267"/>
                  </a:lnTo>
                  <a:lnTo>
                    <a:pt x="508" y="274"/>
                  </a:lnTo>
                  <a:lnTo>
                    <a:pt x="513" y="280"/>
                  </a:lnTo>
                  <a:lnTo>
                    <a:pt x="520" y="287"/>
                  </a:lnTo>
                  <a:lnTo>
                    <a:pt x="526" y="293"/>
                  </a:lnTo>
                  <a:lnTo>
                    <a:pt x="532" y="298"/>
                  </a:lnTo>
                  <a:lnTo>
                    <a:pt x="539" y="303"/>
                  </a:lnTo>
                  <a:lnTo>
                    <a:pt x="547" y="306"/>
                  </a:lnTo>
                  <a:lnTo>
                    <a:pt x="555" y="309"/>
                  </a:lnTo>
                  <a:lnTo>
                    <a:pt x="563" y="311"/>
                  </a:lnTo>
                  <a:lnTo>
                    <a:pt x="572" y="313"/>
                  </a:lnTo>
                  <a:lnTo>
                    <a:pt x="581" y="313"/>
                  </a:lnTo>
                  <a:lnTo>
                    <a:pt x="581" y="313"/>
                  </a:lnTo>
                  <a:lnTo>
                    <a:pt x="590" y="313"/>
                  </a:lnTo>
                  <a:lnTo>
                    <a:pt x="599" y="311"/>
                  </a:lnTo>
                  <a:lnTo>
                    <a:pt x="607" y="309"/>
                  </a:lnTo>
                  <a:lnTo>
                    <a:pt x="615" y="306"/>
                  </a:lnTo>
                  <a:lnTo>
                    <a:pt x="622" y="303"/>
                  </a:lnTo>
                  <a:lnTo>
                    <a:pt x="630" y="298"/>
                  </a:lnTo>
                  <a:lnTo>
                    <a:pt x="636" y="293"/>
                  </a:lnTo>
                  <a:lnTo>
                    <a:pt x="642" y="287"/>
                  </a:lnTo>
                  <a:lnTo>
                    <a:pt x="648" y="280"/>
                  </a:lnTo>
                  <a:lnTo>
                    <a:pt x="653" y="274"/>
                  </a:lnTo>
                  <a:lnTo>
                    <a:pt x="658" y="267"/>
                  </a:lnTo>
                  <a:lnTo>
                    <a:pt x="661" y="259"/>
                  </a:lnTo>
                  <a:lnTo>
                    <a:pt x="664" y="252"/>
                  </a:lnTo>
                  <a:lnTo>
                    <a:pt x="667" y="243"/>
                  </a:lnTo>
                  <a:lnTo>
                    <a:pt x="668" y="235"/>
                  </a:lnTo>
                  <a:lnTo>
                    <a:pt x="668" y="226"/>
                  </a:lnTo>
                  <a:lnTo>
                    <a:pt x="668" y="226"/>
                  </a:lnTo>
                  <a:lnTo>
                    <a:pt x="667" y="220"/>
                  </a:lnTo>
                  <a:lnTo>
                    <a:pt x="666" y="214"/>
                  </a:lnTo>
                  <a:lnTo>
                    <a:pt x="666" y="214"/>
                  </a:lnTo>
                  <a:lnTo>
                    <a:pt x="684" y="221"/>
                  </a:lnTo>
                  <a:lnTo>
                    <a:pt x="692" y="226"/>
                  </a:lnTo>
                  <a:lnTo>
                    <a:pt x="698" y="231"/>
                  </a:lnTo>
                  <a:lnTo>
                    <a:pt x="703" y="236"/>
                  </a:lnTo>
                  <a:lnTo>
                    <a:pt x="707" y="242"/>
                  </a:lnTo>
                  <a:lnTo>
                    <a:pt x="709" y="248"/>
                  </a:lnTo>
                  <a:lnTo>
                    <a:pt x="710" y="254"/>
                  </a:lnTo>
                  <a:lnTo>
                    <a:pt x="710" y="254"/>
                  </a:lnTo>
                  <a:lnTo>
                    <a:pt x="709" y="267"/>
                  </a:lnTo>
                  <a:lnTo>
                    <a:pt x="708" y="279"/>
                  </a:lnTo>
                  <a:lnTo>
                    <a:pt x="704" y="290"/>
                  </a:lnTo>
                  <a:lnTo>
                    <a:pt x="700" y="302"/>
                  </a:lnTo>
                  <a:lnTo>
                    <a:pt x="694" y="311"/>
                  </a:lnTo>
                  <a:lnTo>
                    <a:pt x="688" y="321"/>
                  </a:lnTo>
                  <a:lnTo>
                    <a:pt x="681" y="330"/>
                  </a:lnTo>
                  <a:lnTo>
                    <a:pt x="673" y="337"/>
                  </a:lnTo>
                  <a:lnTo>
                    <a:pt x="663" y="345"/>
                  </a:lnTo>
                  <a:lnTo>
                    <a:pt x="653" y="351"/>
                  </a:lnTo>
                  <a:lnTo>
                    <a:pt x="643" y="357"/>
                  </a:lnTo>
                  <a:lnTo>
                    <a:pt x="632" y="361"/>
                  </a:lnTo>
                  <a:lnTo>
                    <a:pt x="621" y="365"/>
                  </a:lnTo>
                  <a:lnTo>
                    <a:pt x="609" y="367"/>
                  </a:lnTo>
                  <a:lnTo>
                    <a:pt x="596" y="368"/>
                  </a:lnTo>
                  <a:lnTo>
                    <a:pt x="583" y="370"/>
                  </a:lnTo>
                  <a:lnTo>
                    <a:pt x="583" y="370"/>
                  </a:lnTo>
                  <a:lnTo>
                    <a:pt x="564" y="368"/>
                  </a:lnTo>
                  <a:lnTo>
                    <a:pt x="547" y="365"/>
                  </a:lnTo>
                  <a:lnTo>
                    <a:pt x="529" y="360"/>
                  </a:lnTo>
                  <a:lnTo>
                    <a:pt x="512" y="354"/>
                  </a:lnTo>
                  <a:lnTo>
                    <a:pt x="497" y="345"/>
                  </a:lnTo>
                  <a:lnTo>
                    <a:pt x="482" y="335"/>
                  </a:lnTo>
                  <a:lnTo>
                    <a:pt x="470" y="325"/>
                  </a:lnTo>
                  <a:lnTo>
                    <a:pt x="458" y="314"/>
                  </a:lnTo>
                  <a:lnTo>
                    <a:pt x="448" y="302"/>
                  </a:lnTo>
                  <a:lnTo>
                    <a:pt x="439" y="289"/>
                  </a:lnTo>
                  <a:lnTo>
                    <a:pt x="432" y="278"/>
                  </a:lnTo>
                  <a:lnTo>
                    <a:pt x="427" y="266"/>
                  </a:lnTo>
                  <a:lnTo>
                    <a:pt x="423" y="254"/>
                  </a:lnTo>
                  <a:lnTo>
                    <a:pt x="420" y="243"/>
                  </a:lnTo>
                  <a:lnTo>
                    <a:pt x="422" y="233"/>
                  </a:lnTo>
                  <a:lnTo>
                    <a:pt x="424" y="223"/>
                  </a:lnTo>
                  <a:lnTo>
                    <a:pt x="424" y="223"/>
                  </a:lnTo>
                  <a:close/>
                  <a:moveTo>
                    <a:pt x="891" y="1019"/>
                  </a:moveTo>
                  <a:lnTo>
                    <a:pt x="891" y="1019"/>
                  </a:lnTo>
                  <a:lnTo>
                    <a:pt x="861" y="1019"/>
                  </a:lnTo>
                  <a:lnTo>
                    <a:pt x="833" y="1017"/>
                  </a:lnTo>
                  <a:lnTo>
                    <a:pt x="803" y="1012"/>
                  </a:lnTo>
                  <a:lnTo>
                    <a:pt x="775" y="1007"/>
                  </a:lnTo>
                  <a:lnTo>
                    <a:pt x="747" y="999"/>
                  </a:lnTo>
                  <a:lnTo>
                    <a:pt x="719" y="991"/>
                  </a:lnTo>
                  <a:lnTo>
                    <a:pt x="692" y="981"/>
                  </a:lnTo>
                  <a:lnTo>
                    <a:pt x="666" y="968"/>
                  </a:lnTo>
                  <a:lnTo>
                    <a:pt x="640" y="956"/>
                  </a:lnTo>
                  <a:lnTo>
                    <a:pt x="615" y="941"/>
                  </a:lnTo>
                  <a:lnTo>
                    <a:pt x="590" y="925"/>
                  </a:lnTo>
                  <a:lnTo>
                    <a:pt x="565" y="909"/>
                  </a:lnTo>
                  <a:lnTo>
                    <a:pt x="542" y="890"/>
                  </a:lnTo>
                  <a:lnTo>
                    <a:pt x="520" y="871"/>
                  </a:lnTo>
                  <a:lnTo>
                    <a:pt x="497" y="849"/>
                  </a:lnTo>
                  <a:lnTo>
                    <a:pt x="476" y="828"/>
                  </a:lnTo>
                  <a:lnTo>
                    <a:pt x="455" y="805"/>
                  </a:lnTo>
                  <a:lnTo>
                    <a:pt x="436" y="781"/>
                  </a:lnTo>
                  <a:lnTo>
                    <a:pt x="417" y="757"/>
                  </a:lnTo>
                  <a:lnTo>
                    <a:pt x="399" y="730"/>
                  </a:lnTo>
                  <a:lnTo>
                    <a:pt x="382" y="703"/>
                  </a:lnTo>
                  <a:lnTo>
                    <a:pt x="366" y="676"/>
                  </a:lnTo>
                  <a:lnTo>
                    <a:pt x="351" y="646"/>
                  </a:lnTo>
                  <a:lnTo>
                    <a:pt x="337" y="618"/>
                  </a:lnTo>
                  <a:lnTo>
                    <a:pt x="325" y="587"/>
                  </a:lnTo>
                  <a:lnTo>
                    <a:pt x="313" y="556"/>
                  </a:lnTo>
                  <a:lnTo>
                    <a:pt x="301" y="523"/>
                  </a:lnTo>
                  <a:lnTo>
                    <a:pt x="292" y="491"/>
                  </a:lnTo>
                  <a:lnTo>
                    <a:pt x="284" y="458"/>
                  </a:lnTo>
                  <a:lnTo>
                    <a:pt x="277" y="424"/>
                  </a:lnTo>
                  <a:lnTo>
                    <a:pt x="270" y="390"/>
                  </a:lnTo>
                  <a:lnTo>
                    <a:pt x="266" y="355"/>
                  </a:lnTo>
                  <a:lnTo>
                    <a:pt x="266" y="355"/>
                  </a:lnTo>
                  <a:lnTo>
                    <a:pt x="284" y="372"/>
                  </a:lnTo>
                  <a:lnTo>
                    <a:pt x="305" y="390"/>
                  </a:lnTo>
                  <a:lnTo>
                    <a:pt x="327" y="406"/>
                  </a:lnTo>
                  <a:lnTo>
                    <a:pt x="351" y="423"/>
                  </a:lnTo>
                  <a:lnTo>
                    <a:pt x="376" y="438"/>
                  </a:lnTo>
                  <a:lnTo>
                    <a:pt x="401" y="453"/>
                  </a:lnTo>
                  <a:lnTo>
                    <a:pt x="427" y="468"/>
                  </a:lnTo>
                  <a:lnTo>
                    <a:pt x="453" y="481"/>
                  </a:lnTo>
                  <a:lnTo>
                    <a:pt x="479" y="494"/>
                  </a:lnTo>
                  <a:lnTo>
                    <a:pt x="506" y="505"/>
                  </a:lnTo>
                  <a:lnTo>
                    <a:pt x="531" y="514"/>
                  </a:lnTo>
                  <a:lnTo>
                    <a:pt x="557" y="522"/>
                  </a:lnTo>
                  <a:lnTo>
                    <a:pt x="580" y="528"/>
                  </a:lnTo>
                  <a:lnTo>
                    <a:pt x="604" y="533"/>
                  </a:lnTo>
                  <a:lnTo>
                    <a:pt x="626" y="537"/>
                  </a:lnTo>
                  <a:lnTo>
                    <a:pt x="647" y="538"/>
                  </a:lnTo>
                  <a:lnTo>
                    <a:pt x="647" y="538"/>
                  </a:lnTo>
                  <a:lnTo>
                    <a:pt x="658" y="537"/>
                  </a:lnTo>
                  <a:lnTo>
                    <a:pt x="669" y="536"/>
                  </a:lnTo>
                  <a:lnTo>
                    <a:pt x="681" y="535"/>
                  </a:lnTo>
                  <a:lnTo>
                    <a:pt x="692" y="531"/>
                  </a:lnTo>
                  <a:lnTo>
                    <a:pt x="712" y="525"/>
                  </a:lnTo>
                  <a:lnTo>
                    <a:pt x="731" y="515"/>
                  </a:lnTo>
                  <a:lnTo>
                    <a:pt x="749" y="504"/>
                  </a:lnTo>
                  <a:lnTo>
                    <a:pt x="766" y="491"/>
                  </a:lnTo>
                  <a:lnTo>
                    <a:pt x="782" y="478"/>
                  </a:lnTo>
                  <a:lnTo>
                    <a:pt x="797" y="464"/>
                  </a:lnTo>
                  <a:lnTo>
                    <a:pt x="824" y="437"/>
                  </a:lnTo>
                  <a:lnTo>
                    <a:pt x="848" y="413"/>
                  </a:lnTo>
                  <a:lnTo>
                    <a:pt x="859" y="403"/>
                  </a:lnTo>
                  <a:lnTo>
                    <a:pt x="869" y="396"/>
                  </a:lnTo>
                  <a:lnTo>
                    <a:pt x="879" y="391"/>
                  </a:lnTo>
                  <a:lnTo>
                    <a:pt x="883" y="390"/>
                  </a:lnTo>
                  <a:lnTo>
                    <a:pt x="887" y="390"/>
                  </a:lnTo>
                  <a:lnTo>
                    <a:pt x="887" y="390"/>
                  </a:lnTo>
                  <a:lnTo>
                    <a:pt x="891" y="390"/>
                  </a:lnTo>
                  <a:lnTo>
                    <a:pt x="896" y="391"/>
                  </a:lnTo>
                  <a:lnTo>
                    <a:pt x="906" y="396"/>
                  </a:lnTo>
                  <a:lnTo>
                    <a:pt x="917" y="403"/>
                  </a:lnTo>
                  <a:lnTo>
                    <a:pt x="928" y="413"/>
                  </a:lnTo>
                  <a:lnTo>
                    <a:pt x="953" y="437"/>
                  </a:lnTo>
                  <a:lnTo>
                    <a:pt x="983" y="464"/>
                  </a:lnTo>
                  <a:lnTo>
                    <a:pt x="998" y="478"/>
                  </a:lnTo>
                  <a:lnTo>
                    <a:pt x="1015" y="491"/>
                  </a:lnTo>
                  <a:lnTo>
                    <a:pt x="1032" y="504"/>
                  </a:lnTo>
                  <a:lnTo>
                    <a:pt x="1051" y="515"/>
                  </a:lnTo>
                  <a:lnTo>
                    <a:pt x="1071" y="525"/>
                  </a:lnTo>
                  <a:lnTo>
                    <a:pt x="1092" y="531"/>
                  </a:lnTo>
                  <a:lnTo>
                    <a:pt x="1102" y="535"/>
                  </a:lnTo>
                  <a:lnTo>
                    <a:pt x="1113" y="536"/>
                  </a:lnTo>
                  <a:lnTo>
                    <a:pt x="1124" y="537"/>
                  </a:lnTo>
                  <a:lnTo>
                    <a:pt x="1135" y="538"/>
                  </a:lnTo>
                  <a:lnTo>
                    <a:pt x="1135" y="538"/>
                  </a:lnTo>
                  <a:lnTo>
                    <a:pt x="1156" y="537"/>
                  </a:lnTo>
                  <a:lnTo>
                    <a:pt x="1179" y="533"/>
                  </a:lnTo>
                  <a:lnTo>
                    <a:pt x="1202" y="528"/>
                  </a:lnTo>
                  <a:lnTo>
                    <a:pt x="1226" y="522"/>
                  </a:lnTo>
                  <a:lnTo>
                    <a:pt x="1252" y="514"/>
                  </a:lnTo>
                  <a:lnTo>
                    <a:pt x="1278" y="505"/>
                  </a:lnTo>
                  <a:lnTo>
                    <a:pt x="1304" y="494"/>
                  </a:lnTo>
                  <a:lnTo>
                    <a:pt x="1330" y="481"/>
                  </a:lnTo>
                  <a:lnTo>
                    <a:pt x="1356" y="468"/>
                  </a:lnTo>
                  <a:lnTo>
                    <a:pt x="1382" y="453"/>
                  </a:lnTo>
                  <a:lnTo>
                    <a:pt x="1407" y="438"/>
                  </a:lnTo>
                  <a:lnTo>
                    <a:pt x="1431" y="423"/>
                  </a:lnTo>
                  <a:lnTo>
                    <a:pt x="1455" y="406"/>
                  </a:lnTo>
                  <a:lnTo>
                    <a:pt x="1477" y="390"/>
                  </a:lnTo>
                  <a:lnTo>
                    <a:pt x="1498" y="372"/>
                  </a:lnTo>
                  <a:lnTo>
                    <a:pt x="1517" y="355"/>
                  </a:lnTo>
                  <a:lnTo>
                    <a:pt x="1517" y="355"/>
                  </a:lnTo>
                  <a:lnTo>
                    <a:pt x="1512" y="390"/>
                  </a:lnTo>
                  <a:lnTo>
                    <a:pt x="1506" y="424"/>
                  </a:lnTo>
                  <a:lnTo>
                    <a:pt x="1500" y="458"/>
                  </a:lnTo>
                  <a:lnTo>
                    <a:pt x="1491" y="491"/>
                  </a:lnTo>
                  <a:lnTo>
                    <a:pt x="1481" y="523"/>
                  </a:lnTo>
                  <a:lnTo>
                    <a:pt x="1470" y="556"/>
                  </a:lnTo>
                  <a:lnTo>
                    <a:pt x="1459" y="587"/>
                  </a:lnTo>
                  <a:lnTo>
                    <a:pt x="1445" y="618"/>
                  </a:lnTo>
                  <a:lnTo>
                    <a:pt x="1431" y="646"/>
                  </a:lnTo>
                  <a:lnTo>
                    <a:pt x="1417" y="676"/>
                  </a:lnTo>
                  <a:lnTo>
                    <a:pt x="1400" y="703"/>
                  </a:lnTo>
                  <a:lnTo>
                    <a:pt x="1383" y="730"/>
                  </a:lnTo>
                  <a:lnTo>
                    <a:pt x="1366" y="757"/>
                  </a:lnTo>
                  <a:lnTo>
                    <a:pt x="1347" y="781"/>
                  </a:lnTo>
                  <a:lnTo>
                    <a:pt x="1327" y="805"/>
                  </a:lnTo>
                  <a:lnTo>
                    <a:pt x="1306" y="828"/>
                  </a:lnTo>
                  <a:lnTo>
                    <a:pt x="1285" y="849"/>
                  </a:lnTo>
                  <a:lnTo>
                    <a:pt x="1263" y="871"/>
                  </a:lnTo>
                  <a:lnTo>
                    <a:pt x="1241" y="890"/>
                  </a:lnTo>
                  <a:lnTo>
                    <a:pt x="1217" y="909"/>
                  </a:lnTo>
                  <a:lnTo>
                    <a:pt x="1194" y="925"/>
                  </a:lnTo>
                  <a:lnTo>
                    <a:pt x="1169" y="941"/>
                  </a:lnTo>
                  <a:lnTo>
                    <a:pt x="1143" y="956"/>
                  </a:lnTo>
                  <a:lnTo>
                    <a:pt x="1117" y="968"/>
                  </a:lnTo>
                  <a:lnTo>
                    <a:pt x="1091" y="981"/>
                  </a:lnTo>
                  <a:lnTo>
                    <a:pt x="1063" y="991"/>
                  </a:lnTo>
                  <a:lnTo>
                    <a:pt x="1036" y="999"/>
                  </a:lnTo>
                  <a:lnTo>
                    <a:pt x="1008" y="1007"/>
                  </a:lnTo>
                  <a:lnTo>
                    <a:pt x="979" y="1012"/>
                  </a:lnTo>
                  <a:lnTo>
                    <a:pt x="951" y="1017"/>
                  </a:lnTo>
                  <a:lnTo>
                    <a:pt x="921" y="1019"/>
                  </a:lnTo>
                  <a:lnTo>
                    <a:pt x="891" y="1019"/>
                  </a:lnTo>
                  <a:lnTo>
                    <a:pt x="891" y="1019"/>
                  </a:lnTo>
                  <a:close/>
                  <a:moveTo>
                    <a:pt x="1117" y="214"/>
                  </a:moveTo>
                  <a:lnTo>
                    <a:pt x="1117" y="214"/>
                  </a:lnTo>
                  <a:lnTo>
                    <a:pt x="1115" y="220"/>
                  </a:lnTo>
                  <a:lnTo>
                    <a:pt x="1114" y="226"/>
                  </a:lnTo>
                  <a:lnTo>
                    <a:pt x="1114" y="226"/>
                  </a:lnTo>
                  <a:lnTo>
                    <a:pt x="1115" y="235"/>
                  </a:lnTo>
                  <a:lnTo>
                    <a:pt x="1117" y="243"/>
                  </a:lnTo>
                  <a:lnTo>
                    <a:pt x="1118" y="252"/>
                  </a:lnTo>
                  <a:lnTo>
                    <a:pt x="1122" y="259"/>
                  </a:lnTo>
                  <a:lnTo>
                    <a:pt x="1125" y="267"/>
                  </a:lnTo>
                  <a:lnTo>
                    <a:pt x="1129" y="274"/>
                  </a:lnTo>
                  <a:lnTo>
                    <a:pt x="1134" y="280"/>
                  </a:lnTo>
                  <a:lnTo>
                    <a:pt x="1140" y="287"/>
                  </a:lnTo>
                  <a:lnTo>
                    <a:pt x="1146" y="293"/>
                  </a:lnTo>
                  <a:lnTo>
                    <a:pt x="1153" y="298"/>
                  </a:lnTo>
                  <a:lnTo>
                    <a:pt x="1160" y="303"/>
                  </a:lnTo>
                  <a:lnTo>
                    <a:pt x="1168" y="306"/>
                  </a:lnTo>
                  <a:lnTo>
                    <a:pt x="1176" y="309"/>
                  </a:lnTo>
                  <a:lnTo>
                    <a:pt x="1184" y="311"/>
                  </a:lnTo>
                  <a:lnTo>
                    <a:pt x="1192" y="313"/>
                  </a:lnTo>
                  <a:lnTo>
                    <a:pt x="1201" y="313"/>
                  </a:lnTo>
                  <a:lnTo>
                    <a:pt x="1201" y="313"/>
                  </a:lnTo>
                  <a:lnTo>
                    <a:pt x="1211" y="313"/>
                  </a:lnTo>
                  <a:lnTo>
                    <a:pt x="1220" y="311"/>
                  </a:lnTo>
                  <a:lnTo>
                    <a:pt x="1227" y="309"/>
                  </a:lnTo>
                  <a:lnTo>
                    <a:pt x="1236" y="306"/>
                  </a:lnTo>
                  <a:lnTo>
                    <a:pt x="1243" y="303"/>
                  </a:lnTo>
                  <a:lnTo>
                    <a:pt x="1251" y="298"/>
                  </a:lnTo>
                  <a:lnTo>
                    <a:pt x="1257" y="293"/>
                  </a:lnTo>
                  <a:lnTo>
                    <a:pt x="1263" y="287"/>
                  </a:lnTo>
                  <a:lnTo>
                    <a:pt x="1269" y="280"/>
                  </a:lnTo>
                  <a:lnTo>
                    <a:pt x="1274" y="274"/>
                  </a:lnTo>
                  <a:lnTo>
                    <a:pt x="1278" y="267"/>
                  </a:lnTo>
                  <a:lnTo>
                    <a:pt x="1282" y="259"/>
                  </a:lnTo>
                  <a:lnTo>
                    <a:pt x="1285" y="252"/>
                  </a:lnTo>
                  <a:lnTo>
                    <a:pt x="1286" y="243"/>
                  </a:lnTo>
                  <a:lnTo>
                    <a:pt x="1289" y="235"/>
                  </a:lnTo>
                  <a:lnTo>
                    <a:pt x="1289" y="226"/>
                  </a:lnTo>
                  <a:lnTo>
                    <a:pt x="1289" y="226"/>
                  </a:lnTo>
                  <a:lnTo>
                    <a:pt x="1289" y="218"/>
                  </a:lnTo>
                  <a:lnTo>
                    <a:pt x="1288" y="211"/>
                  </a:lnTo>
                  <a:lnTo>
                    <a:pt x="1283" y="197"/>
                  </a:lnTo>
                  <a:lnTo>
                    <a:pt x="1283" y="197"/>
                  </a:lnTo>
                  <a:lnTo>
                    <a:pt x="1311" y="201"/>
                  </a:lnTo>
                  <a:lnTo>
                    <a:pt x="1322" y="204"/>
                  </a:lnTo>
                  <a:lnTo>
                    <a:pt x="1334" y="206"/>
                  </a:lnTo>
                  <a:lnTo>
                    <a:pt x="1342" y="210"/>
                  </a:lnTo>
                  <a:lnTo>
                    <a:pt x="1350" y="215"/>
                  </a:lnTo>
                  <a:lnTo>
                    <a:pt x="1356" y="218"/>
                  </a:lnTo>
                  <a:lnTo>
                    <a:pt x="1360" y="223"/>
                  </a:lnTo>
                  <a:lnTo>
                    <a:pt x="1360" y="223"/>
                  </a:lnTo>
                  <a:lnTo>
                    <a:pt x="1361" y="233"/>
                  </a:lnTo>
                  <a:lnTo>
                    <a:pt x="1362" y="243"/>
                  </a:lnTo>
                  <a:lnTo>
                    <a:pt x="1360" y="254"/>
                  </a:lnTo>
                  <a:lnTo>
                    <a:pt x="1356" y="266"/>
                  </a:lnTo>
                  <a:lnTo>
                    <a:pt x="1351" y="278"/>
                  </a:lnTo>
                  <a:lnTo>
                    <a:pt x="1343" y="289"/>
                  </a:lnTo>
                  <a:lnTo>
                    <a:pt x="1335" y="302"/>
                  </a:lnTo>
                  <a:lnTo>
                    <a:pt x="1325" y="314"/>
                  </a:lnTo>
                  <a:lnTo>
                    <a:pt x="1312" y="325"/>
                  </a:lnTo>
                  <a:lnTo>
                    <a:pt x="1300" y="335"/>
                  </a:lnTo>
                  <a:lnTo>
                    <a:pt x="1285" y="345"/>
                  </a:lnTo>
                  <a:lnTo>
                    <a:pt x="1270" y="354"/>
                  </a:lnTo>
                  <a:lnTo>
                    <a:pt x="1253" y="360"/>
                  </a:lnTo>
                  <a:lnTo>
                    <a:pt x="1237" y="365"/>
                  </a:lnTo>
                  <a:lnTo>
                    <a:pt x="1218" y="368"/>
                  </a:lnTo>
                  <a:lnTo>
                    <a:pt x="1200" y="370"/>
                  </a:lnTo>
                  <a:lnTo>
                    <a:pt x="1200" y="370"/>
                  </a:lnTo>
                  <a:lnTo>
                    <a:pt x="1186" y="368"/>
                  </a:lnTo>
                  <a:lnTo>
                    <a:pt x="1174" y="367"/>
                  </a:lnTo>
                  <a:lnTo>
                    <a:pt x="1161" y="365"/>
                  </a:lnTo>
                  <a:lnTo>
                    <a:pt x="1150" y="361"/>
                  </a:lnTo>
                  <a:lnTo>
                    <a:pt x="1139" y="357"/>
                  </a:lnTo>
                  <a:lnTo>
                    <a:pt x="1129" y="351"/>
                  </a:lnTo>
                  <a:lnTo>
                    <a:pt x="1119" y="345"/>
                  </a:lnTo>
                  <a:lnTo>
                    <a:pt x="1109" y="337"/>
                  </a:lnTo>
                  <a:lnTo>
                    <a:pt x="1102" y="330"/>
                  </a:lnTo>
                  <a:lnTo>
                    <a:pt x="1094" y="321"/>
                  </a:lnTo>
                  <a:lnTo>
                    <a:pt x="1088" y="311"/>
                  </a:lnTo>
                  <a:lnTo>
                    <a:pt x="1082" y="302"/>
                  </a:lnTo>
                  <a:lnTo>
                    <a:pt x="1078" y="290"/>
                  </a:lnTo>
                  <a:lnTo>
                    <a:pt x="1075" y="279"/>
                  </a:lnTo>
                  <a:lnTo>
                    <a:pt x="1073" y="267"/>
                  </a:lnTo>
                  <a:lnTo>
                    <a:pt x="1072" y="254"/>
                  </a:lnTo>
                  <a:lnTo>
                    <a:pt x="1072" y="254"/>
                  </a:lnTo>
                  <a:lnTo>
                    <a:pt x="1073" y="248"/>
                  </a:lnTo>
                  <a:lnTo>
                    <a:pt x="1076" y="242"/>
                  </a:lnTo>
                  <a:lnTo>
                    <a:pt x="1080" y="236"/>
                  </a:lnTo>
                  <a:lnTo>
                    <a:pt x="1085" y="231"/>
                  </a:lnTo>
                  <a:lnTo>
                    <a:pt x="1091" y="226"/>
                  </a:lnTo>
                  <a:lnTo>
                    <a:pt x="1098" y="221"/>
                  </a:lnTo>
                  <a:lnTo>
                    <a:pt x="1117" y="214"/>
                  </a:lnTo>
                  <a:lnTo>
                    <a:pt x="1117" y="214"/>
                  </a:lnTo>
                  <a:close/>
                </a:path>
              </a:pathLst>
            </a:custGeom>
            <a:grpFill/>
            <a:ln w="19050">
              <a:noFill/>
            </a:ln>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68" name="Freeform 22"/>
            <p:cNvSpPr>
              <a:spLocks/>
            </p:cNvSpPr>
            <p:nvPr/>
          </p:nvSpPr>
          <p:spPr bwMode="auto">
            <a:xfrm>
              <a:off x="153988" y="3559175"/>
              <a:ext cx="717550" cy="336550"/>
            </a:xfrm>
            <a:custGeom>
              <a:avLst/>
              <a:gdLst>
                <a:gd name="T0" fmla="*/ 2257 w 2262"/>
                <a:gd name="T1" fmla="*/ 798 h 1061"/>
                <a:gd name="T2" fmla="*/ 2243 w 2262"/>
                <a:gd name="T3" fmla="*/ 761 h 1061"/>
                <a:gd name="T4" fmla="*/ 2215 w 2262"/>
                <a:gd name="T5" fmla="*/ 730 h 1061"/>
                <a:gd name="T6" fmla="*/ 2161 w 2262"/>
                <a:gd name="T7" fmla="*/ 703 h 1061"/>
                <a:gd name="T8" fmla="*/ 2129 w 2262"/>
                <a:gd name="T9" fmla="*/ 695 h 1061"/>
                <a:gd name="T10" fmla="*/ 1816 w 2262"/>
                <a:gd name="T11" fmla="*/ 649 h 1061"/>
                <a:gd name="T12" fmla="*/ 1776 w 2262"/>
                <a:gd name="T13" fmla="*/ 447 h 1061"/>
                <a:gd name="T14" fmla="*/ 1749 w 2262"/>
                <a:gd name="T15" fmla="*/ 212 h 1061"/>
                <a:gd name="T16" fmla="*/ 1746 w 2262"/>
                <a:gd name="T17" fmla="*/ 149 h 1061"/>
                <a:gd name="T18" fmla="*/ 1732 w 2262"/>
                <a:gd name="T19" fmla="*/ 103 h 1061"/>
                <a:gd name="T20" fmla="*/ 1710 w 2262"/>
                <a:gd name="T21" fmla="*/ 64 h 1061"/>
                <a:gd name="T22" fmla="*/ 1676 w 2262"/>
                <a:gd name="T23" fmla="*/ 35 h 1061"/>
                <a:gd name="T24" fmla="*/ 1588 w 2262"/>
                <a:gd name="T25" fmla="*/ 2 h 1061"/>
                <a:gd name="T26" fmla="*/ 1478 w 2262"/>
                <a:gd name="T27" fmla="*/ 11 h 1061"/>
                <a:gd name="T28" fmla="*/ 1419 w 2262"/>
                <a:gd name="T29" fmla="*/ 30 h 1061"/>
                <a:gd name="T30" fmla="*/ 1285 w 2262"/>
                <a:gd name="T31" fmla="*/ 62 h 1061"/>
                <a:gd name="T32" fmla="*/ 1136 w 2262"/>
                <a:gd name="T33" fmla="*/ 72 h 1061"/>
                <a:gd name="T34" fmla="*/ 986 w 2262"/>
                <a:gd name="T35" fmla="*/ 62 h 1061"/>
                <a:gd name="T36" fmla="*/ 854 w 2262"/>
                <a:gd name="T37" fmla="*/ 31 h 1061"/>
                <a:gd name="T38" fmla="*/ 786 w 2262"/>
                <a:gd name="T39" fmla="*/ 10 h 1061"/>
                <a:gd name="T40" fmla="*/ 674 w 2262"/>
                <a:gd name="T41" fmla="*/ 1 h 1061"/>
                <a:gd name="T42" fmla="*/ 586 w 2262"/>
                <a:gd name="T43" fmla="*/ 35 h 1061"/>
                <a:gd name="T44" fmla="*/ 554 w 2262"/>
                <a:gd name="T45" fmla="*/ 64 h 1061"/>
                <a:gd name="T46" fmla="*/ 530 w 2262"/>
                <a:gd name="T47" fmla="*/ 103 h 1061"/>
                <a:gd name="T48" fmla="*/ 518 w 2262"/>
                <a:gd name="T49" fmla="*/ 149 h 1061"/>
                <a:gd name="T50" fmla="*/ 513 w 2262"/>
                <a:gd name="T51" fmla="*/ 212 h 1061"/>
                <a:gd name="T52" fmla="*/ 483 w 2262"/>
                <a:gd name="T53" fmla="*/ 450 h 1061"/>
                <a:gd name="T54" fmla="*/ 444 w 2262"/>
                <a:gd name="T55" fmla="*/ 649 h 1061"/>
                <a:gd name="T56" fmla="*/ 134 w 2262"/>
                <a:gd name="T57" fmla="*/ 695 h 1061"/>
                <a:gd name="T58" fmla="*/ 102 w 2262"/>
                <a:gd name="T59" fmla="*/ 703 h 1061"/>
                <a:gd name="T60" fmla="*/ 47 w 2262"/>
                <a:gd name="T61" fmla="*/ 731 h 1061"/>
                <a:gd name="T62" fmla="*/ 21 w 2262"/>
                <a:gd name="T63" fmla="*/ 761 h 1061"/>
                <a:gd name="T64" fmla="*/ 5 w 2262"/>
                <a:gd name="T65" fmla="*/ 798 h 1061"/>
                <a:gd name="T66" fmla="*/ 1 w 2262"/>
                <a:gd name="T67" fmla="*/ 819 h 1061"/>
                <a:gd name="T68" fmla="*/ 6 w 2262"/>
                <a:gd name="T69" fmla="*/ 870 h 1061"/>
                <a:gd name="T70" fmla="*/ 33 w 2262"/>
                <a:gd name="T71" fmla="*/ 915 h 1061"/>
                <a:gd name="T72" fmla="*/ 77 w 2262"/>
                <a:gd name="T73" fmla="*/ 948 h 1061"/>
                <a:gd name="T74" fmla="*/ 119 w 2262"/>
                <a:gd name="T75" fmla="*/ 963 h 1061"/>
                <a:gd name="T76" fmla="*/ 370 w 2262"/>
                <a:gd name="T77" fmla="*/ 1005 h 1061"/>
                <a:gd name="T78" fmla="*/ 623 w 2262"/>
                <a:gd name="T79" fmla="*/ 1036 h 1061"/>
                <a:gd name="T80" fmla="*/ 877 w 2262"/>
                <a:gd name="T81" fmla="*/ 1055 h 1061"/>
                <a:gd name="T82" fmla="*/ 1131 w 2262"/>
                <a:gd name="T83" fmla="*/ 1061 h 1061"/>
                <a:gd name="T84" fmla="*/ 1385 w 2262"/>
                <a:gd name="T85" fmla="*/ 1055 h 1061"/>
                <a:gd name="T86" fmla="*/ 1639 w 2262"/>
                <a:gd name="T87" fmla="*/ 1036 h 1061"/>
                <a:gd name="T88" fmla="*/ 1892 w 2262"/>
                <a:gd name="T89" fmla="*/ 1005 h 1061"/>
                <a:gd name="T90" fmla="*/ 2145 w 2262"/>
                <a:gd name="T91" fmla="*/ 963 h 1061"/>
                <a:gd name="T92" fmla="*/ 2186 w 2262"/>
                <a:gd name="T93" fmla="*/ 948 h 1061"/>
                <a:gd name="T94" fmla="*/ 2229 w 2262"/>
                <a:gd name="T95" fmla="*/ 915 h 1061"/>
                <a:gd name="T96" fmla="*/ 2256 w 2262"/>
                <a:gd name="T97" fmla="*/ 870 h 1061"/>
                <a:gd name="T98" fmla="*/ 2262 w 2262"/>
                <a:gd name="T99" fmla="*/ 819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2" h="1061">
                  <a:moveTo>
                    <a:pt x="2260" y="807"/>
                  </a:moveTo>
                  <a:lnTo>
                    <a:pt x="2260" y="807"/>
                  </a:lnTo>
                  <a:lnTo>
                    <a:pt x="2257" y="798"/>
                  </a:lnTo>
                  <a:lnTo>
                    <a:pt x="2257" y="798"/>
                  </a:lnTo>
                  <a:lnTo>
                    <a:pt x="2255" y="788"/>
                  </a:lnTo>
                  <a:lnTo>
                    <a:pt x="2251" y="778"/>
                  </a:lnTo>
                  <a:lnTo>
                    <a:pt x="2248" y="770"/>
                  </a:lnTo>
                  <a:lnTo>
                    <a:pt x="2243" y="761"/>
                  </a:lnTo>
                  <a:lnTo>
                    <a:pt x="2236" y="752"/>
                  </a:lnTo>
                  <a:lnTo>
                    <a:pt x="2230" y="745"/>
                  </a:lnTo>
                  <a:lnTo>
                    <a:pt x="2223" y="737"/>
                  </a:lnTo>
                  <a:lnTo>
                    <a:pt x="2215" y="730"/>
                  </a:lnTo>
                  <a:lnTo>
                    <a:pt x="2208" y="725"/>
                  </a:lnTo>
                  <a:lnTo>
                    <a:pt x="2199" y="719"/>
                  </a:lnTo>
                  <a:lnTo>
                    <a:pt x="2181" y="710"/>
                  </a:lnTo>
                  <a:lnTo>
                    <a:pt x="2161" y="703"/>
                  </a:lnTo>
                  <a:lnTo>
                    <a:pt x="2141" y="699"/>
                  </a:lnTo>
                  <a:lnTo>
                    <a:pt x="2141" y="699"/>
                  </a:lnTo>
                  <a:lnTo>
                    <a:pt x="2129" y="695"/>
                  </a:lnTo>
                  <a:lnTo>
                    <a:pt x="2129" y="695"/>
                  </a:lnTo>
                  <a:lnTo>
                    <a:pt x="2051" y="682"/>
                  </a:lnTo>
                  <a:lnTo>
                    <a:pt x="1973" y="671"/>
                  </a:lnTo>
                  <a:lnTo>
                    <a:pt x="1894" y="659"/>
                  </a:lnTo>
                  <a:lnTo>
                    <a:pt x="1816" y="649"/>
                  </a:lnTo>
                  <a:lnTo>
                    <a:pt x="1816" y="649"/>
                  </a:lnTo>
                  <a:lnTo>
                    <a:pt x="1800" y="584"/>
                  </a:lnTo>
                  <a:lnTo>
                    <a:pt x="1788" y="517"/>
                  </a:lnTo>
                  <a:lnTo>
                    <a:pt x="1776" y="447"/>
                  </a:lnTo>
                  <a:lnTo>
                    <a:pt x="1767" y="380"/>
                  </a:lnTo>
                  <a:lnTo>
                    <a:pt x="1758" y="318"/>
                  </a:lnTo>
                  <a:lnTo>
                    <a:pt x="1753" y="261"/>
                  </a:lnTo>
                  <a:lnTo>
                    <a:pt x="1749" y="212"/>
                  </a:lnTo>
                  <a:lnTo>
                    <a:pt x="1747" y="173"/>
                  </a:lnTo>
                  <a:lnTo>
                    <a:pt x="1747" y="173"/>
                  </a:lnTo>
                  <a:lnTo>
                    <a:pt x="1747" y="161"/>
                  </a:lnTo>
                  <a:lnTo>
                    <a:pt x="1746" y="149"/>
                  </a:lnTo>
                  <a:lnTo>
                    <a:pt x="1743" y="136"/>
                  </a:lnTo>
                  <a:lnTo>
                    <a:pt x="1741" y="124"/>
                  </a:lnTo>
                  <a:lnTo>
                    <a:pt x="1737" y="113"/>
                  </a:lnTo>
                  <a:lnTo>
                    <a:pt x="1732" y="103"/>
                  </a:lnTo>
                  <a:lnTo>
                    <a:pt x="1728" y="92"/>
                  </a:lnTo>
                  <a:lnTo>
                    <a:pt x="1722" y="83"/>
                  </a:lnTo>
                  <a:lnTo>
                    <a:pt x="1716" y="73"/>
                  </a:lnTo>
                  <a:lnTo>
                    <a:pt x="1710" y="64"/>
                  </a:lnTo>
                  <a:lnTo>
                    <a:pt x="1702" y="56"/>
                  </a:lnTo>
                  <a:lnTo>
                    <a:pt x="1694" y="48"/>
                  </a:lnTo>
                  <a:lnTo>
                    <a:pt x="1686" y="41"/>
                  </a:lnTo>
                  <a:lnTo>
                    <a:pt x="1676" y="35"/>
                  </a:lnTo>
                  <a:lnTo>
                    <a:pt x="1658" y="23"/>
                  </a:lnTo>
                  <a:lnTo>
                    <a:pt x="1637" y="14"/>
                  </a:lnTo>
                  <a:lnTo>
                    <a:pt x="1613" y="6"/>
                  </a:lnTo>
                  <a:lnTo>
                    <a:pt x="1588" y="2"/>
                  </a:lnTo>
                  <a:lnTo>
                    <a:pt x="1562" y="0"/>
                  </a:lnTo>
                  <a:lnTo>
                    <a:pt x="1535" y="1"/>
                  </a:lnTo>
                  <a:lnTo>
                    <a:pt x="1507" y="5"/>
                  </a:lnTo>
                  <a:lnTo>
                    <a:pt x="1478" y="11"/>
                  </a:lnTo>
                  <a:lnTo>
                    <a:pt x="1448" y="20"/>
                  </a:lnTo>
                  <a:lnTo>
                    <a:pt x="1448" y="20"/>
                  </a:lnTo>
                  <a:lnTo>
                    <a:pt x="1419" y="30"/>
                  </a:lnTo>
                  <a:lnTo>
                    <a:pt x="1419" y="30"/>
                  </a:lnTo>
                  <a:lnTo>
                    <a:pt x="1388" y="40"/>
                  </a:lnTo>
                  <a:lnTo>
                    <a:pt x="1355" y="48"/>
                  </a:lnTo>
                  <a:lnTo>
                    <a:pt x="1321" y="56"/>
                  </a:lnTo>
                  <a:lnTo>
                    <a:pt x="1285" y="62"/>
                  </a:lnTo>
                  <a:lnTo>
                    <a:pt x="1249" y="66"/>
                  </a:lnTo>
                  <a:lnTo>
                    <a:pt x="1212" y="69"/>
                  </a:lnTo>
                  <a:lnTo>
                    <a:pt x="1173" y="72"/>
                  </a:lnTo>
                  <a:lnTo>
                    <a:pt x="1136" y="72"/>
                  </a:lnTo>
                  <a:lnTo>
                    <a:pt x="1098" y="72"/>
                  </a:lnTo>
                  <a:lnTo>
                    <a:pt x="1061" y="69"/>
                  </a:lnTo>
                  <a:lnTo>
                    <a:pt x="1023" y="67"/>
                  </a:lnTo>
                  <a:lnTo>
                    <a:pt x="986" y="62"/>
                  </a:lnTo>
                  <a:lnTo>
                    <a:pt x="950" y="57"/>
                  </a:lnTo>
                  <a:lnTo>
                    <a:pt x="917" y="49"/>
                  </a:lnTo>
                  <a:lnTo>
                    <a:pt x="885" y="41"/>
                  </a:lnTo>
                  <a:lnTo>
                    <a:pt x="854" y="31"/>
                  </a:lnTo>
                  <a:lnTo>
                    <a:pt x="854" y="31"/>
                  </a:lnTo>
                  <a:lnTo>
                    <a:pt x="815" y="18"/>
                  </a:lnTo>
                  <a:lnTo>
                    <a:pt x="815" y="18"/>
                  </a:lnTo>
                  <a:lnTo>
                    <a:pt x="786" y="10"/>
                  </a:lnTo>
                  <a:lnTo>
                    <a:pt x="756" y="4"/>
                  </a:lnTo>
                  <a:lnTo>
                    <a:pt x="727" y="0"/>
                  </a:lnTo>
                  <a:lnTo>
                    <a:pt x="700" y="0"/>
                  </a:lnTo>
                  <a:lnTo>
                    <a:pt x="674" y="1"/>
                  </a:lnTo>
                  <a:lnTo>
                    <a:pt x="649" y="6"/>
                  </a:lnTo>
                  <a:lnTo>
                    <a:pt x="627" y="14"/>
                  </a:lnTo>
                  <a:lnTo>
                    <a:pt x="606" y="22"/>
                  </a:lnTo>
                  <a:lnTo>
                    <a:pt x="586" y="35"/>
                  </a:lnTo>
                  <a:lnTo>
                    <a:pt x="577" y="41"/>
                  </a:lnTo>
                  <a:lnTo>
                    <a:pt x="569" y="48"/>
                  </a:lnTo>
                  <a:lnTo>
                    <a:pt x="561" y="56"/>
                  </a:lnTo>
                  <a:lnTo>
                    <a:pt x="554" y="64"/>
                  </a:lnTo>
                  <a:lnTo>
                    <a:pt x="546" y="73"/>
                  </a:lnTo>
                  <a:lnTo>
                    <a:pt x="540" y="82"/>
                  </a:lnTo>
                  <a:lnTo>
                    <a:pt x="535" y="92"/>
                  </a:lnTo>
                  <a:lnTo>
                    <a:pt x="530" y="103"/>
                  </a:lnTo>
                  <a:lnTo>
                    <a:pt x="527" y="113"/>
                  </a:lnTo>
                  <a:lnTo>
                    <a:pt x="523" y="124"/>
                  </a:lnTo>
                  <a:lnTo>
                    <a:pt x="519" y="136"/>
                  </a:lnTo>
                  <a:lnTo>
                    <a:pt x="518" y="149"/>
                  </a:lnTo>
                  <a:lnTo>
                    <a:pt x="517" y="161"/>
                  </a:lnTo>
                  <a:lnTo>
                    <a:pt x="515" y="173"/>
                  </a:lnTo>
                  <a:lnTo>
                    <a:pt x="515" y="173"/>
                  </a:lnTo>
                  <a:lnTo>
                    <a:pt x="513" y="212"/>
                  </a:lnTo>
                  <a:lnTo>
                    <a:pt x="509" y="261"/>
                  </a:lnTo>
                  <a:lnTo>
                    <a:pt x="502" y="318"/>
                  </a:lnTo>
                  <a:lnTo>
                    <a:pt x="493" y="383"/>
                  </a:lnTo>
                  <a:lnTo>
                    <a:pt x="483" y="450"/>
                  </a:lnTo>
                  <a:lnTo>
                    <a:pt x="471" y="518"/>
                  </a:lnTo>
                  <a:lnTo>
                    <a:pt x="457" y="586"/>
                  </a:lnTo>
                  <a:lnTo>
                    <a:pt x="444" y="649"/>
                  </a:lnTo>
                  <a:lnTo>
                    <a:pt x="444" y="649"/>
                  </a:lnTo>
                  <a:lnTo>
                    <a:pt x="366" y="659"/>
                  </a:lnTo>
                  <a:lnTo>
                    <a:pt x="289" y="671"/>
                  </a:lnTo>
                  <a:lnTo>
                    <a:pt x="211" y="683"/>
                  </a:lnTo>
                  <a:lnTo>
                    <a:pt x="134" y="695"/>
                  </a:lnTo>
                  <a:lnTo>
                    <a:pt x="134" y="695"/>
                  </a:lnTo>
                  <a:lnTo>
                    <a:pt x="121" y="699"/>
                  </a:lnTo>
                  <a:lnTo>
                    <a:pt x="121" y="699"/>
                  </a:lnTo>
                  <a:lnTo>
                    <a:pt x="102" y="703"/>
                  </a:lnTo>
                  <a:lnTo>
                    <a:pt x="82" y="710"/>
                  </a:lnTo>
                  <a:lnTo>
                    <a:pt x="63" y="719"/>
                  </a:lnTo>
                  <a:lnTo>
                    <a:pt x="55" y="725"/>
                  </a:lnTo>
                  <a:lnTo>
                    <a:pt x="47" y="731"/>
                  </a:lnTo>
                  <a:lnTo>
                    <a:pt x="40" y="737"/>
                  </a:lnTo>
                  <a:lnTo>
                    <a:pt x="32" y="745"/>
                  </a:lnTo>
                  <a:lnTo>
                    <a:pt x="26" y="752"/>
                  </a:lnTo>
                  <a:lnTo>
                    <a:pt x="21" y="761"/>
                  </a:lnTo>
                  <a:lnTo>
                    <a:pt x="16" y="770"/>
                  </a:lnTo>
                  <a:lnTo>
                    <a:pt x="11" y="778"/>
                  </a:lnTo>
                  <a:lnTo>
                    <a:pt x="7" y="788"/>
                  </a:lnTo>
                  <a:lnTo>
                    <a:pt x="5" y="798"/>
                  </a:lnTo>
                  <a:lnTo>
                    <a:pt x="5" y="798"/>
                  </a:lnTo>
                  <a:lnTo>
                    <a:pt x="2" y="807"/>
                  </a:lnTo>
                  <a:lnTo>
                    <a:pt x="2" y="807"/>
                  </a:lnTo>
                  <a:lnTo>
                    <a:pt x="1" y="819"/>
                  </a:lnTo>
                  <a:lnTo>
                    <a:pt x="0" y="833"/>
                  </a:lnTo>
                  <a:lnTo>
                    <a:pt x="1" y="845"/>
                  </a:lnTo>
                  <a:lnTo>
                    <a:pt x="4" y="858"/>
                  </a:lnTo>
                  <a:lnTo>
                    <a:pt x="6" y="870"/>
                  </a:lnTo>
                  <a:lnTo>
                    <a:pt x="11" y="883"/>
                  </a:lnTo>
                  <a:lnTo>
                    <a:pt x="17" y="894"/>
                  </a:lnTo>
                  <a:lnTo>
                    <a:pt x="25" y="905"/>
                  </a:lnTo>
                  <a:lnTo>
                    <a:pt x="33" y="915"/>
                  </a:lnTo>
                  <a:lnTo>
                    <a:pt x="43" y="925"/>
                  </a:lnTo>
                  <a:lnTo>
                    <a:pt x="53" y="933"/>
                  </a:lnTo>
                  <a:lnTo>
                    <a:pt x="64" y="942"/>
                  </a:lnTo>
                  <a:lnTo>
                    <a:pt x="77" y="948"/>
                  </a:lnTo>
                  <a:lnTo>
                    <a:pt x="90" y="954"/>
                  </a:lnTo>
                  <a:lnTo>
                    <a:pt x="104" y="959"/>
                  </a:lnTo>
                  <a:lnTo>
                    <a:pt x="119" y="963"/>
                  </a:lnTo>
                  <a:lnTo>
                    <a:pt x="119" y="963"/>
                  </a:lnTo>
                  <a:lnTo>
                    <a:pt x="181" y="974"/>
                  </a:lnTo>
                  <a:lnTo>
                    <a:pt x="244" y="985"/>
                  </a:lnTo>
                  <a:lnTo>
                    <a:pt x="307" y="997"/>
                  </a:lnTo>
                  <a:lnTo>
                    <a:pt x="370" y="1005"/>
                  </a:lnTo>
                  <a:lnTo>
                    <a:pt x="434" y="1014"/>
                  </a:lnTo>
                  <a:lnTo>
                    <a:pt x="497" y="1023"/>
                  </a:lnTo>
                  <a:lnTo>
                    <a:pt x="560" y="1030"/>
                  </a:lnTo>
                  <a:lnTo>
                    <a:pt x="623" y="1036"/>
                  </a:lnTo>
                  <a:lnTo>
                    <a:pt x="686" y="1042"/>
                  </a:lnTo>
                  <a:lnTo>
                    <a:pt x="750" y="1047"/>
                  </a:lnTo>
                  <a:lnTo>
                    <a:pt x="814" y="1051"/>
                  </a:lnTo>
                  <a:lnTo>
                    <a:pt x="877" y="1055"/>
                  </a:lnTo>
                  <a:lnTo>
                    <a:pt x="940" y="1057"/>
                  </a:lnTo>
                  <a:lnTo>
                    <a:pt x="1004" y="1059"/>
                  </a:lnTo>
                  <a:lnTo>
                    <a:pt x="1068" y="1060"/>
                  </a:lnTo>
                  <a:lnTo>
                    <a:pt x="1131" y="1061"/>
                  </a:lnTo>
                  <a:lnTo>
                    <a:pt x="1194" y="1060"/>
                  </a:lnTo>
                  <a:lnTo>
                    <a:pt x="1259" y="1059"/>
                  </a:lnTo>
                  <a:lnTo>
                    <a:pt x="1322" y="1057"/>
                  </a:lnTo>
                  <a:lnTo>
                    <a:pt x="1385" y="1055"/>
                  </a:lnTo>
                  <a:lnTo>
                    <a:pt x="1450" y="1051"/>
                  </a:lnTo>
                  <a:lnTo>
                    <a:pt x="1513" y="1047"/>
                  </a:lnTo>
                  <a:lnTo>
                    <a:pt x="1576" y="1042"/>
                  </a:lnTo>
                  <a:lnTo>
                    <a:pt x="1639" y="1036"/>
                  </a:lnTo>
                  <a:lnTo>
                    <a:pt x="1702" y="1030"/>
                  </a:lnTo>
                  <a:lnTo>
                    <a:pt x="1766" y="1023"/>
                  </a:lnTo>
                  <a:lnTo>
                    <a:pt x="1830" y="1014"/>
                  </a:lnTo>
                  <a:lnTo>
                    <a:pt x="1892" y="1005"/>
                  </a:lnTo>
                  <a:lnTo>
                    <a:pt x="1955" y="997"/>
                  </a:lnTo>
                  <a:lnTo>
                    <a:pt x="2018" y="985"/>
                  </a:lnTo>
                  <a:lnTo>
                    <a:pt x="2082" y="974"/>
                  </a:lnTo>
                  <a:lnTo>
                    <a:pt x="2145" y="963"/>
                  </a:lnTo>
                  <a:lnTo>
                    <a:pt x="2145" y="963"/>
                  </a:lnTo>
                  <a:lnTo>
                    <a:pt x="2158" y="959"/>
                  </a:lnTo>
                  <a:lnTo>
                    <a:pt x="2173" y="954"/>
                  </a:lnTo>
                  <a:lnTo>
                    <a:pt x="2186" y="948"/>
                  </a:lnTo>
                  <a:lnTo>
                    <a:pt x="2198" y="942"/>
                  </a:lnTo>
                  <a:lnTo>
                    <a:pt x="2209" y="933"/>
                  </a:lnTo>
                  <a:lnTo>
                    <a:pt x="2220" y="925"/>
                  </a:lnTo>
                  <a:lnTo>
                    <a:pt x="2229" y="915"/>
                  </a:lnTo>
                  <a:lnTo>
                    <a:pt x="2238" y="905"/>
                  </a:lnTo>
                  <a:lnTo>
                    <a:pt x="2245" y="894"/>
                  </a:lnTo>
                  <a:lnTo>
                    <a:pt x="2251" y="883"/>
                  </a:lnTo>
                  <a:lnTo>
                    <a:pt x="2256" y="870"/>
                  </a:lnTo>
                  <a:lnTo>
                    <a:pt x="2260" y="858"/>
                  </a:lnTo>
                  <a:lnTo>
                    <a:pt x="2261" y="845"/>
                  </a:lnTo>
                  <a:lnTo>
                    <a:pt x="2262" y="833"/>
                  </a:lnTo>
                  <a:lnTo>
                    <a:pt x="2262" y="819"/>
                  </a:lnTo>
                  <a:lnTo>
                    <a:pt x="2260" y="807"/>
                  </a:lnTo>
                  <a:lnTo>
                    <a:pt x="2260" y="807"/>
                  </a:lnTo>
                  <a:close/>
                </a:path>
              </a:pathLst>
            </a:custGeom>
            <a:grpFill/>
            <a:ln w="19050">
              <a:noFill/>
            </a:ln>
            <a:ex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grpSp>
      <p:sp>
        <p:nvSpPr>
          <p:cNvPr id="69" name="Freeform 84"/>
          <p:cNvSpPr>
            <a:spLocks noChangeAspect="1" noEditPoints="1"/>
          </p:cNvSpPr>
          <p:nvPr/>
        </p:nvSpPr>
        <p:spPr bwMode="auto">
          <a:xfrm>
            <a:off x="1575292" y="3923529"/>
            <a:ext cx="381713" cy="382794"/>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pPr defTabSz="685891"/>
            <a:endParaRPr lang="en-US" sz="1400">
              <a:solidFill>
                <a:srgbClr val="FFFFFF"/>
              </a:solidFill>
              <a:latin typeface="CiscoSansTT Light"/>
              <a:cs typeface="CiscoSansTT Light"/>
            </a:endParaRPr>
          </a:p>
        </p:txBody>
      </p:sp>
      <p:sp>
        <p:nvSpPr>
          <p:cNvPr id="70" name="Freeform 132"/>
          <p:cNvSpPr>
            <a:spLocks noChangeAspect="1" noEditPoints="1"/>
          </p:cNvSpPr>
          <p:nvPr/>
        </p:nvSpPr>
        <p:spPr bwMode="auto">
          <a:xfrm>
            <a:off x="5454399" y="4166138"/>
            <a:ext cx="476616" cy="268860"/>
          </a:xfrm>
          <a:custGeom>
            <a:avLst/>
            <a:gdLst/>
            <a:ahLst/>
            <a:cxnLst>
              <a:cxn ang="0">
                <a:pos x="260" y="39"/>
              </a:cxn>
              <a:cxn ang="0">
                <a:pos x="253" y="34"/>
              </a:cxn>
              <a:cxn ang="0">
                <a:pos x="160" y="32"/>
              </a:cxn>
              <a:cxn ang="0">
                <a:pos x="158" y="10"/>
              </a:cxn>
              <a:cxn ang="0">
                <a:pos x="150" y="2"/>
              </a:cxn>
              <a:cxn ang="0">
                <a:pos x="143" y="0"/>
              </a:cxn>
              <a:cxn ang="0">
                <a:pos x="12" y="2"/>
              </a:cxn>
              <a:cxn ang="0">
                <a:pos x="5" y="6"/>
              </a:cxn>
              <a:cxn ang="0">
                <a:pos x="1" y="17"/>
              </a:cxn>
              <a:cxn ang="0">
                <a:pos x="1" y="80"/>
              </a:cxn>
              <a:cxn ang="0">
                <a:pos x="5" y="90"/>
              </a:cxn>
              <a:cxn ang="0">
                <a:pos x="12" y="95"/>
              </a:cxn>
              <a:cxn ang="0">
                <a:pos x="14" y="100"/>
              </a:cxn>
              <a:cxn ang="0">
                <a:pos x="12" y="110"/>
              </a:cxn>
              <a:cxn ang="0">
                <a:pos x="48" y="103"/>
              </a:cxn>
              <a:cxn ang="0">
                <a:pos x="67" y="96"/>
              </a:cxn>
              <a:cxn ang="0">
                <a:pos x="104" y="96"/>
              </a:cxn>
              <a:cxn ang="0">
                <a:pos x="105" y="119"/>
              </a:cxn>
              <a:cxn ang="0">
                <a:pos x="110" y="127"/>
              </a:cxn>
              <a:cxn ang="0">
                <a:pos x="121" y="131"/>
              </a:cxn>
              <a:cxn ang="0">
                <a:pos x="202" y="133"/>
              </a:cxn>
              <a:cxn ang="0">
                <a:pos x="229" y="142"/>
              </a:cxn>
              <a:cxn ang="0">
                <a:pos x="252" y="138"/>
              </a:cxn>
              <a:cxn ang="0">
                <a:pos x="251" y="136"/>
              </a:cxn>
              <a:cxn ang="0">
                <a:pos x="248" y="131"/>
              </a:cxn>
              <a:cxn ang="0">
                <a:pos x="258" y="127"/>
              </a:cxn>
              <a:cxn ang="0">
                <a:pos x="263" y="119"/>
              </a:cxn>
              <a:cxn ang="0">
                <a:pos x="263" y="45"/>
              </a:cxn>
              <a:cxn ang="0">
                <a:pos x="65" y="84"/>
              </a:cxn>
              <a:cxn ang="0">
                <a:pos x="53" y="88"/>
              </a:cxn>
              <a:cxn ang="0">
                <a:pos x="36" y="94"/>
              </a:cxn>
              <a:cxn ang="0">
                <a:pos x="18" y="84"/>
              </a:cxn>
              <a:cxn ang="0">
                <a:pos x="13" y="81"/>
              </a:cxn>
              <a:cxn ang="0">
                <a:pos x="13" y="16"/>
              </a:cxn>
              <a:cxn ang="0">
                <a:pos x="20" y="12"/>
              </a:cxn>
              <a:cxn ang="0">
                <a:pos x="147" y="14"/>
              </a:cxn>
              <a:cxn ang="0">
                <a:pos x="148" y="32"/>
              </a:cxn>
              <a:cxn ang="0">
                <a:pos x="116" y="34"/>
              </a:cxn>
              <a:cxn ang="0">
                <a:pos x="109" y="39"/>
              </a:cxn>
              <a:cxn ang="0">
                <a:pos x="104" y="49"/>
              </a:cxn>
              <a:cxn ang="0">
                <a:pos x="67" y="84"/>
              </a:cxn>
              <a:cxn ang="0">
                <a:pos x="147" y="82"/>
              </a:cxn>
              <a:cxn ang="0">
                <a:pos x="116" y="84"/>
              </a:cxn>
              <a:cxn ang="0">
                <a:pos x="118" y="46"/>
              </a:cxn>
              <a:cxn ang="0">
                <a:pos x="148" y="44"/>
              </a:cxn>
              <a:cxn ang="0">
                <a:pos x="212" y="124"/>
              </a:cxn>
              <a:cxn ang="0">
                <a:pos x="200" y="120"/>
              </a:cxn>
              <a:cxn ang="0">
                <a:pos x="122" y="119"/>
              </a:cxn>
              <a:cxn ang="0">
                <a:pos x="117" y="116"/>
              </a:cxn>
              <a:cxn ang="0">
                <a:pos x="144" y="96"/>
              </a:cxn>
              <a:cxn ang="0">
                <a:pos x="154" y="92"/>
              </a:cxn>
              <a:cxn ang="0">
                <a:pos x="159" y="85"/>
              </a:cxn>
              <a:cxn ang="0">
                <a:pos x="245" y="44"/>
              </a:cxn>
              <a:cxn ang="0">
                <a:pos x="252" y="48"/>
              </a:cxn>
              <a:cxn ang="0">
                <a:pos x="252" y="116"/>
              </a:cxn>
              <a:cxn ang="0">
                <a:pos x="247" y="119"/>
              </a:cxn>
              <a:cxn ang="0">
                <a:pos x="229" y="129"/>
              </a:cxn>
            </a:cxnLst>
            <a:rect l="0" t="0" r="r" b="b"/>
            <a:pathLst>
              <a:path w="264" h="149">
                <a:moveTo>
                  <a:pt x="263" y="45"/>
                </a:moveTo>
                <a:cubicBezTo>
                  <a:pt x="263" y="44"/>
                  <a:pt x="263" y="43"/>
                  <a:pt x="262" y="43"/>
                </a:cubicBezTo>
                <a:cubicBezTo>
                  <a:pt x="260" y="39"/>
                  <a:pt x="260" y="39"/>
                  <a:pt x="260" y="39"/>
                </a:cubicBezTo>
                <a:cubicBezTo>
                  <a:pt x="260" y="38"/>
                  <a:pt x="259" y="37"/>
                  <a:pt x="258" y="37"/>
                </a:cubicBezTo>
                <a:cubicBezTo>
                  <a:pt x="255" y="34"/>
                  <a:pt x="255" y="34"/>
                  <a:pt x="255" y="34"/>
                </a:cubicBezTo>
                <a:cubicBezTo>
                  <a:pt x="254" y="34"/>
                  <a:pt x="253" y="34"/>
                  <a:pt x="253" y="34"/>
                </a:cubicBezTo>
                <a:cubicBezTo>
                  <a:pt x="248" y="33"/>
                  <a:pt x="248" y="33"/>
                  <a:pt x="248" y="33"/>
                </a:cubicBezTo>
                <a:cubicBezTo>
                  <a:pt x="248" y="33"/>
                  <a:pt x="247" y="32"/>
                  <a:pt x="247" y="32"/>
                </a:cubicBezTo>
                <a:cubicBezTo>
                  <a:pt x="160" y="32"/>
                  <a:pt x="160" y="32"/>
                  <a:pt x="160" y="32"/>
                </a:cubicBezTo>
                <a:cubicBezTo>
                  <a:pt x="160" y="17"/>
                  <a:pt x="160" y="17"/>
                  <a:pt x="160" y="17"/>
                </a:cubicBezTo>
                <a:cubicBezTo>
                  <a:pt x="159" y="12"/>
                  <a:pt x="159" y="12"/>
                  <a:pt x="159" y="12"/>
                </a:cubicBezTo>
                <a:cubicBezTo>
                  <a:pt x="159" y="12"/>
                  <a:pt x="159" y="11"/>
                  <a:pt x="158" y="10"/>
                </a:cubicBezTo>
                <a:cubicBezTo>
                  <a:pt x="156" y="7"/>
                  <a:pt x="156" y="7"/>
                  <a:pt x="156" y="7"/>
                </a:cubicBezTo>
                <a:cubicBezTo>
                  <a:pt x="156" y="6"/>
                  <a:pt x="155" y="5"/>
                  <a:pt x="154" y="5"/>
                </a:cubicBezTo>
                <a:cubicBezTo>
                  <a:pt x="150" y="2"/>
                  <a:pt x="150" y="2"/>
                  <a:pt x="150" y="2"/>
                </a:cubicBezTo>
                <a:cubicBezTo>
                  <a:pt x="150" y="2"/>
                  <a:pt x="149" y="2"/>
                  <a:pt x="149" y="2"/>
                </a:cubicBezTo>
                <a:cubicBezTo>
                  <a:pt x="144" y="1"/>
                  <a:pt x="144" y="1"/>
                  <a:pt x="144" y="1"/>
                </a:cubicBezTo>
                <a:cubicBezTo>
                  <a:pt x="144" y="1"/>
                  <a:pt x="143" y="0"/>
                  <a:pt x="143" y="0"/>
                </a:cubicBezTo>
                <a:cubicBezTo>
                  <a:pt x="18" y="0"/>
                  <a:pt x="18" y="0"/>
                  <a:pt x="18" y="0"/>
                </a:cubicBezTo>
                <a:cubicBezTo>
                  <a:pt x="18" y="0"/>
                  <a:pt x="17" y="1"/>
                  <a:pt x="17" y="1"/>
                </a:cubicBezTo>
                <a:cubicBezTo>
                  <a:pt x="12" y="2"/>
                  <a:pt x="12" y="2"/>
                  <a:pt x="12" y="2"/>
                </a:cubicBezTo>
                <a:cubicBezTo>
                  <a:pt x="12" y="2"/>
                  <a:pt x="11" y="2"/>
                  <a:pt x="11" y="2"/>
                </a:cubicBezTo>
                <a:cubicBezTo>
                  <a:pt x="7" y="5"/>
                  <a:pt x="7" y="5"/>
                  <a:pt x="7" y="5"/>
                </a:cubicBezTo>
                <a:cubicBezTo>
                  <a:pt x="6" y="5"/>
                  <a:pt x="5" y="6"/>
                  <a:pt x="5" y="6"/>
                </a:cubicBezTo>
                <a:cubicBezTo>
                  <a:pt x="2" y="10"/>
                  <a:pt x="2" y="10"/>
                  <a:pt x="2" y="10"/>
                </a:cubicBezTo>
                <a:cubicBezTo>
                  <a:pt x="2" y="11"/>
                  <a:pt x="2" y="11"/>
                  <a:pt x="2" y="12"/>
                </a:cubicBezTo>
                <a:cubicBezTo>
                  <a:pt x="1" y="17"/>
                  <a:pt x="1" y="17"/>
                  <a:pt x="1" y="17"/>
                </a:cubicBezTo>
                <a:cubicBezTo>
                  <a:pt x="1" y="17"/>
                  <a:pt x="0" y="18"/>
                  <a:pt x="0" y="18"/>
                </a:cubicBezTo>
                <a:cubicBezTo>
                  <a:pt x="0" y="79"/>
                  <a:pt x="0" y="79"/>
                  <a:pt x="0" y="79"/>
                </a:cubicBezTo>
                <a:cubicBezTo>
                  <a:pt x="0" y="79"/>
                  <a:pt x="1" y="80"/>
                  <a:pt x="1" y="80"/>
                </a:cubicBezTo>
                <a:cubicBezTo>
                  <a:pt x="2" y="85"/>
                  <a:pt x="2" y="85"/>
                  <a:pt x="2" y="85"/>
                </a:cubicBezTo>
                <a:cubicBezTo>
                  <a:pt x="2" y="85"/>
                  <a:pt x="2" y="86"/>
                  <a:pt x="3" y="87"/>
                </a:cubicBezTo>
                <a:cubicBezTo>
                  <a:pt x="5" y="90"/>
                  <a:pt x="5" y="90"/>
                  <a:pt x="5" y="90"/>
                </a:cubicBezTo>
                <a:cubicBezTo>
                  <a:pt x="6" y="91"/>
                  <a:pt x="6" y="91"/>
                  <a:pt x="7" y="92"/>
                </a:cubicBezTo>
                <a:cubicBezTo>
                  <a:pt x="11" y="94"/>
                  <a:pt x="11" y="94"/>
                  <a:pt x="11" y="94"/>
                </a:cubicBezTo>
                <a:cubicBezTo>
                  <a:pt x="11" y="94"/>
                  <a:pt x="12" y="95"/>
                  <a:pt x="12" y="95"/>
                </a:cubicBezTo>
                <a:cubicBezTo>
                  <a:pt x="17" y="96"/>
                  <a:pt x="17" y="96"/>
                  <a:pt x="17" y="96"/>
                </a:cubicBezTo>
                <a:cubicBezTo>
                  <a:pt x="18" y="96"/>
                  <a:pt x="18" y="96"/>
                  <a:pt x="18" y="96"/>
                </a:cubicBezTo>
                <a:cubicBezTo>
                  <a:pt x="14" y="100"/>
                  <a:pt x="14" y="100"/>
                  <a:pt x="14" y="100"/>
                </a:cubicBezTo>
                <a:cubicBezTo>
                  <a:pt x="12" y="102"/>
                  <a:pt x="12" y="102"/>
                  <a:pt x="12" y="102"/>
                </a:cubicBezTo>
                <a:cubicBezTo>
                  <a:pt x="13" y="102"/>
                  <a:pt x="13" y="102"/>
                  <a:pt x="13" y="102"/>
                </a:cubicBezTo>
                <a:cubicBezTo>
                  <a:pt x="11" y="104"/>
                  <a:pt x="10" y="107"/>
                  <a:pt x="12" y="110"/>
                </a:cubicBezTo>
                <a:cubicBezTo>
                  <a:pt x="13" y="112"/>
                  <a:pt x="16" y="113"/>
                  <a:pt x="19" y="112"/>
                </a:cubicBezTo>
                <a:cubicBezTo>
                  <a:pt x="35" y="107"/>
                  <a:pt x="35" y="107"/>
                  <a:pt x="35" y="107"/>
                </a:cubicBezTo>
                <a:cubicBezTo>
                  <a:pt x="48" y="103"/>
                  <a:pt x="48" y="103"/>
                  <a:pt x="48" y="103"/>
                </a:cubicBezTo>
                <a:cubicBezTo>
                  <a:pt x="57" y="100"/>
                  <a:pt x="57" y="100"/>
                  <a:pt x="57" y="100"/>
                </a:cubicBezTo>
                <a:cubicBezTo>
                  <a:pt x="63" y="98"/>
                  <a:pt x="63" y="98"/>
                  <a:pt x="63" y="98"/>
                </a:cubicBezTo>
                <a:cubicBezTo>
                  <a:pt x="67" y="96"/>
                  <a:pt x="67" y="96"/>
                  <a:pt x="67" y="96"/>
                </a:cubicBezTo>
                <a:cubicBezTo>
                  <a:pt x="68" y="96"/>
                  <a:pt x="68" y="96"/>
                  <a:pt x="68" y="96"/>
                </a:cubicBezTo>
                <a:cubicBezTo>
                  <a:pt x="69" y="96"/>
                  <a:pt x="69" y="96"/>
                  <a:pt x="69" y="96"/>
                </a:cubicBezTo>
                <a:cubicBezTo>
                  <a:pt x="104" y="96"/>
                  <a:pt x="104" y="96"/>
                  <a:pt x="104" y="96"/>
                </a:cubicBezTo>
                <a:cubicBezTo>
                  <a:pt x="104" y="113"/>
                  <a:pt x="104" y="113"/>
                  <a:pt x="104" y="113"/>
                </a:cubicBezTo>
                <a:cubicBezTo>
                  <a:pt x="104" y="114"/>
                  <a:pt x="104" y="114"/>
                  <a:pt x="104" y="115"/>
                </a:cubicBezTo>
                <a:cubicBezTo>
                  <a:pt x="105" y="119"/>
                  <a:pt x="105" y="119"/>
                  <a:pt x="105" y="119"/>
                </a:cubicBezTo>
                <a:cubicBezTo>
                  <a:pt x="106" y="120"/>
                  <a:pt x="106" y="121"/>
                  <a:pt x="106" y="121"/>
                </a:cubicBezTo>
                <a:cubicBezTo>
                  <a:pt x="109" y="125"/>
                  <a:pt x="109" y="125"/>
                  <a:pt x="109" y="125"/>
                </a:cubicBezTo>
                <a:cubicBezTo>
                  <a:pt x="109" y="126"/>
                  <a:pt x="110" y="126"/>
                  <a:pt x="110" y="127"/>
                </a:cubicBezTo>
                <a:cubicBezTo>
                  <a:pt x="114" y="129"/>
                  <a:pt x="114" y="129"/>
                  <a:pt x="114" y="129"/>
                </a:cubicBezTo>
                <a:cubicBezTo>
                  <a:pt x="115" y="130"/>
                  <a:pt x="115" y="130"/>
                  <a:pt x="116" y="130"/>
                </a:cubicBezTo>
                <a:cubicBezTo>
                  <a:pt x="121" y="131"/>
                  <a:pt x="121" y="131"/>
                  <a:pt x="121" y="131"/>
                </a:cubicBezTo>
                <a:cubicBezTo>
                  <a:pt x="196" y="131"/>
                  <a:pt x="196" y="131"/>
                  <a:pt x="196" y="131"/>
                </a:cubicBezTo>
                <a:cubicBezTo>
                  <a:pt x="198" y="132"/>
                  <a:pt x="198" y="132"/>
                  <a:pt x="198" y="132"/>
                </a:cubicBezTo>
                <a:cubicBezTo>
                  <a:pt x="202" y="133"/>
                  <a:pt x="202" y="133"/>
                  <a:pt x="202" y="133"/>
                </a:cubicBezTo>
                <a:cubicBezTo>
                  <a:pt x="208" y="135"/>
                  <a:pt x="208" y="135"/>
                  <a:pt x="208" y="135"/>
                </a:cubicBezTo>
                <a:cubicBezTo>
                  <a:pt x="217" y="138"/>
                  <a:pt x="217" y="138"/>
                  <a:pt x="217" y="138"/>
                </a:cubicBezTo>
                <a:cubicBezTo>
                  <a:pt x="229" y="142"/>
                  <a:pt x="229" y="142"/>
                  <a:pt x="229" y="142"/>
                </a:cubicBezTo>
                <a:cubicBezTo>
                  <a:pt x="246" y="148"/>
                  <a:pt x="246" y="148"/>
                  <a:pt x="246" y="148"/>
                </a:cubicBezTo>
                <a:cubicBezTo>
                  <a:pt x="249" y="149"/>
                  <a:pt x="252" y="148"/>
                  <a:pt x="253" y="146"/>
                </a:cubicBezTo>
                <a:cubicBezTo>
                  <a:pt x="255" y="143"/>
                  <a:pt x="254" y="140"/>
                  <a:pt x="252" y="138"/>
                </a:cubicBezTo>
                <a:cubicBezTo>
                  <a:pt x="252" y="138"/>
                  <a:pt x="252" y="138"/>
                  <a:pt x="252" y="138"/>
                </a:cubicBezTo>
                <a:cubicBezTo>
                  <a:pt x="253" y="139"/>
                  <a:pt x="253" y="139"/>
                  <a:pt x="253" y="139"/>
                </a:cubicBezTo>
                <a:cubicBezTo>
                  <a:pt x="251" y="136"/>
                  <a:pt x="251" y="136"/>
                  <a:pt x="251" y="136"/>
                </a:cubicBezTo>
                <a:cubicBezTo>
                  <a:pt x="246" y="131"/>
                  <a:pt x="246" y="131"/>
                  <a:pt x="246" y="131"/>
                </a:cubicBezTo>
                <a:cubicBezTo>
                  <a:pt x="246" y="131"/>
                  <a:pt x="246" y="131"/>
                  <a:pt x="246" y="131"/>
                </a:cubicBezTo>
                <a:cubicBezTo>
                  <a:pt x="248" y="131"/>
                  <a:pt x="248" y="131"/>
                  <a:pt x="248" y="131"/>
                </a:cubicBezTo>
                <a:cubicBezTo>
                  <a:pt x="253" y="130"/>
                  <a:pt x="253" y="130"/>
                  <a:pt x="253" y="130"/>
                </a:cubicBezTo>
                <a:cubicBezTo>
                  <a:pt x="253" y="130"/>
                  <a:pt x="254" y="130"/>
                  <a:pt x="255" y="129"/>
                </a:cubicBezTo>
                <a:cubicBezTo>
                  <a:pt x="258" y="127"/>
                  <a:pt x="258" y="127"/>
                  <a:pt x="258" y="127"/>
                </a:cubicBezTo>
                <a:cubicBezTo>
                  <a:pt x="259" y="126"/>
                  <a:pt x="260" y="126"/>
                  <a:pt x="260" y="125"/>
                </a:cubicBezTo>
                <a:cubicBezTo>
                  <a:pt x="262" y="121"/>
                  <a:pt x="262" y="121"/>
                  <a:pt x="262" y="121"/>
                </a:cubicBezTo>
                <a:cubicBezTo>
                  <a:pt x="263" y="121"/>
                  <a:pt x="263" y="120"/>
                  <a:pt x="263" y="119"/>
                </a:cubicBezTo>
                <a:cubicBezTo>
                  <a:pt x="264" y="115"/>
                  <a:pt x="264" y="115"/>
                  <a:pt x="264" y="115"/>
                </a:cubicBezTo>
                <a:cubicBezTo>
                  <a:pt x="264" y="49"/>
                  <a:pt x="264" y="49"/>
                  <a:pt x="264" y="49"/>
                </a:cubicBezTo>
                <a:lnTo>
                  <a:pt x="263" y="45"/>
                </a:lnTo>
                <a:close/>
                <a:moveTo>
                  <a:pt x="67" y="84"/>
                </a:moveTo>
                <a:cubicBezTo>
                  <a:pt x="67" y="84"/>
                  <a:pt x="66" y="84"/>
                  <a:pt x="65" y="84"/>
                </a:cubicBezTo>
                <a:cubicBezTo>
                  <a:pt x="65" y="84"/>
                  <a:pt x="65" y="84"/>
                  <a:pt x="65" y="84"/>
                </a:cubicBezTo>
                <a:cubicBezTo>
                  <a:pt x="62" y="85"/>
                  <a:pt x="62" y="85"/>
                  <a:pt x="62" y="85"/>
                </a:cubicBezTo>
                <a:cubicBezTo>
                  <a:pt x="59" y="86"/>
                  <a:pt x="59" y="86"/>
                  <a:pt x="59" y="86"/>
                </a:cubicBezTo>
                <a:cubicBezTo>
                  <a:pt x="53" y="88"/>
                  <a:pt x="53" y="88"/>
                  <a:pt x="53" y="88"/>
                </a:cubicBezTo>
                <a:cubicBezTo>
                  <a:pt x="44" y="91"/>
                  <a:pt x="44" y="91"/>
                  <a:pt x="44" y="91"/>
                </a:cubicBezTo>
                <a:cubicBezTo>
                  <a:pt x="36" y="94"/>
                  <a:pt x="36" y="94"/>
                  <a:pt x="36" y="94"/>
                </a:cubicBezTo>
                <a:cubicBezTo>
                  <a:pt x="36" y="94"/>
                  <a:pt x="36" y="94"/>
                  <a:pt x="36" y="94"/>
                </a:cubicBezTo>
                <a:cubicBezTo>
                  <a:pt x="38" y="92"/>
                  <a:pt x="38" y="90"/>
                  <a:pt x="37" y="87"/>
                </a:cubicBezTo>
                <a:cubicBezTo>
                  <a:pt x="36" y="85"/>
                  <a:pt x="34" y="84"/>
                  <a:pt x="31" y="84"/>
                </a:cubicBezTo>
                <a:cubicBezTo>
                  <a:pt x="18" y="84"/>
                  <a:pt x="18" y="84"/>
                  <a:pt x="18" y="84"/>
                </a:cubicBezTo>
                <a:cubicBezTo>
                  <a:pt x="16" y="83"/>
                  <a:pt x="16" y="83"/>
                  <a:pt x="16" y="83"/>
                </a:cubicBezTo>
                <a:cubicBezTo>
                  <a:pt x="14" y="82"/>
                  <a:pt x="14" y="82"/>
                  <a:pt x="14" y="82"/>
                </a:cubicBezTo>
                <a:cubicBezTo>
                  <a:pt x="13" y="81"/>
                  <a:pt x="13" y="81"/>
                  <a:pt x="13" y="81"/>
                </a:cubicBezTo>
                <a:cubicBezTo>
                  <a:pt x="12" y="77"/>
                  <a:pt x="12" y="77"/>
                  <a:pt x="12" y="77"/>
                </a:cubicBezTo>
                <a:cubicBezTo>
                  <a:pt x="12" y="19"/>
                  <a:pt x="12" y="19"/>
                  <a:pt x="12" y="19"/>
                </a:cubicBezTo>
                <a:cubicBezTo>
                  <a:pt x="13" y="16"/>
                  <a:pt x="13" y="16"/>
                  <a:pt x="13" y="16"/>
                </a:cubicBezTo>
                <a:cubicBezTo>
                  <a:pt x="14" y="14"/>
                  <a:pt x="14" y="14"/>
                  <a:pt x="14" y="14"/>
                </a:cubicBezTo>
                <a:cubicBezTo>
                  <a:pt x="16" y="13"/>
                  <a:pt x="16" y="13"/>
                  <a:pt x="16" y="13"/>
                </a:cubicBezTo>
                <a:cubicBezTo>
                  <a:pt x="20" y="12"/>
                  <a:pt x="20" y="12"/>
                  <a:pt x="20" y="12"/>
                </a:cubicBezTo>
                <a:cubicBezTo>
                  <a:pt x="141" y="12"/>
                  <a:pt x="141" y="12"/>
                  <a:pt x="141" y="12"/>
                </a:cubicBezTo>
                <a:cubicBezTo>
                  <a:pt x="145" y="13"/>
                  <a:pt x="145" y="13"/>
                  <a:pt x="145" y="13"/>
                </a:cubicBezTo>
                <a:cubicBezTo>
                  <a:pt x="147" y="14"/>
                  <a:pt x="147" y="14"/>
                  <a:pt x="147" y="14"/>
                </a:cubicBezTo>
                <a:cubicBezTo>
                  <a:pt x="148" y="16"/>
                  <a:pt x="148" y="16"/>
                  <a:pt x="148" y="16"/>
                </a:cubicBezTo>
                <a:cubicBezTo>
                  <a:pt x="148" y="18"/>
                  <a:pt x="148" y="18"/>
                  <a:pt x="148" y="18"/>
                </a:cubicBezTo>
                <a:cubicBezTo>
                  <a:pt x="148" y="32"/>
                  <a:pt x="148" y="32"/>
                  <a:pt x="148" y="32"/>
                </a:cubicBezTo>
                <a:cubicBezTo>
                  <a:pt x="122" y="32"/>
                  <a:pt x="122" y="32"/>
                  <a:pt x="122" y="32"/>
                </a:cubicBezTo>
                <a:cubicBezTo>
                  <a:pt x="122" y="32"/>
                  <a:pt x="121" y="33"/>
                  <a:pt x="121" y="33"/>
                </a:cubicBezTo>
                <a:cubicBezTo>
                  <a:pt x="116" y="34"/>
                  <a:pt x="116" y="34"/>
                  <a:pt x="116" y="34"/>
                </a:cubicBezTo>
                <a:cubicBezTo>
                  <a:pt x="115" y="34"/>
                  <a:pt x="115" y="34"/>
                  <a:pt x="114" y="34"/>
                </a:cubicBezTo>
                <a:cubicBezTo>
                  <a:pt x="110" y="37"/>
                  <a:pt x="110" y="37"/>
                  <a:pt x="110" y="37"/>
                </a:cubicBezTo>
                <a:cubicBezTo>
                  <a:pt x="110" y="37"/>
                  <a:pt x="109" y="38"/>
                  <a:pt x="109" y="39"/>
                </a:cubicBezTo>
                <a:cubicBezTo>
                  <a:pt x="106" y="42"/>
                  <a:pt x="106" y="42"/>
                  <a:pt x="106" y="42"/>
                </a:cubicBezTo>
                <a:cubicBezTo>
                  <a:pt x="106" y="43"/>
                  <a:pt x="106" y="44"/>
                  <a:pt x="105" y="45"/>
                </a:cubicBezTo>
                <a:cubicBezTo>
                  <a:pt x="104" y="49"/>
                  <a:pt x="104" y="49"/>
                  <a:pt x="104" y="49"/>
                </a:cubicBezTo>
                <a:cubicBezTo>
                  <a:pt x="104" y="50"/>
                  <a:pt x="104" y="50"/>
                  <a:pt x="104" y="50"/>
                </a:cubicBezTo>
                <a:cubicBezTo>
                  <a:pt x="104" y="84"/>
                  <a:pt x="104" y="84"/>
                  <a:pt x="104" y="84"/>
                </a:cubicBezTo>
                <a:lnTo>
                  <a:pt x="67" y="84"/>
                </a:lnTo>
                <a:close/>
                <a:moveTo>
                  <a:pt x="148" y="78"/>
                </a:moveTo>
                <a:cubicBezTo>
                  <a:pt x="148" y="81"/>
                  <a:pt x="148" y="81"/>
                  <a:pt x="148" y="81"/>
                </a:cubicBezTo>
                <a:cubicBezTo>
                  <a:pt x="147" y="82"/>
                  <a:pt x="147" y="82"/>
                  <a:pt x="147" y="82"/>
                </a:cubicBezTo>
                <a:cubicBezTo>
                  <a:pt x="145" y="83"/>
                  <a:pt x="145" y="83"/>
                  <a:pt x="145" y="83"/>
                </a:cubicBezTo>
                <a:cubicBezTo>
                  <a:pt x="143" y="84"/>
                  <a:pt x="143" y="84"/>
                  <a:pt x="143" y="84"/>
                </a:cubicBezTo>
                <a:cubicBezTo>
                  <a:pt x="116" y="84"/>
                  <a:pt x="116" y="84"/>
                  <a:pt x="116" y="84"/>
                </a:cubicBezTo>
                <a:cubicBezTo>
                  <a:pt x="116" y="52"/>
                  <a:pt x="116" y="52"/>
                  <a:pt x="116" y="52"/>
                </a:cubicBezTo>
                <a:cubicBezTo>
                  <a:pt x="117" y="48"/>
                  <a:pt x="117" y="48"/>
                  <a:pt x="117" y="48"/>
                </a:cubicBezTo>
                <a:cubicBezTo>
                  <a:pt x="118" y="46"/>
                  <a:pt x="118" y="46"/>
                  <a:pt x="118" y="46"/>
                </a:cubicBezTo>
                <a:cubicBezTo>
                  <a:pt x="120" y="45"/>
                  <a:pt x="120" y="45"/>
                  <a:pt x="120" y="45"/>
                </a:cubicBezTo>
                <a:cubicBezTo>
                  <a:pt x="123" y="44"/>
                  <a:pt x="123" y="44"/>
                  <a:pt x="123" y="44"/>
                </a:cubicBezTo>
                <a:cubicBezTo>
                  <a:pt x="148" y="44"/>
                  <a:pt x="148" y="44"/>
                  <a:pt x="148" y="44"/>
                </a:cubicBezTo>
                <a:lnTo>
                  <a:pt x="148" y="78"/>
                </a:lnTo>
                <a:close/>
                <a:moveTo>
                  <a:pt x="221" y="127"/>
                </a:moveTo>
                <a:cubicBezTo>
                  <a:pt x="212" y="124"/>
                  <a:pt x="212" y="124"/>
                  <a:pt x="212" y="124"/>
                </a:cubicBezTo>
                <a:cubicBezTo>
                  <a:pt x="206" y="122"/>
                  <a:pt x="206" y="122"/>
                  <a:pt x="206" y="122"/>
                </a:cubicBezTo>
                <a:cubicBezTo>
                  <a:pt x="202" y="121"/>
                  <a:pt x="202" y="121"/>
                  <a:pt x="202" y="121"/>
                </a:cubicBezTo>
                <a:cubicBezTo>
                  <a:pt x="200" y="120"/>
                  <a:pt x="200" y="120"/>
                  <a:pt x="200" y="120"/>
                </a:cubicBezTo>
                <a:cubicBezTo>
                  <a:pt x="199" y="120"/>
                  <a:pt x="199" y="120"/>
                  <a:pt x="199" y="120"/>
                </a:cubicBezTo>
                <a:cubicBezTo>
                  <a:pt x="199" y="119"/>
                  <a:pt x="198" y="119"/>
                  <a:pt x="197" y="119"/>
                </a:cubicBezTo>
                <a:cubicBezTo>
                  <a:pt x="122" y="119"/>
                  <a:pt x="122" y="119"/>
                  <a:pt x="122" y="119"/>
                </a:cubicBezTo>
                <a:cubicBezTo>
                  <a:pt x="120" y="119"/>
                  <a:pt x="120" y="119"/>
                  <a:pt x="120" y="119"/>
                </a:cubicBezTo>
                <a:cubicBezTo>
                  <a:pt x="118" y="117"/>
                  <a:pt x="118" y="117"/>
                  <a:pt x="118" y="117"/>
                </a:cubicBezTo>
                <a:cubicBezTo>
                  <a:pt x="117" y="116"/>
                  <a:pt x="117" y="116"/>
                  <a:pt x="117" y="116"/>
                </a:cubicBezTo>
                <a:cubicBezTo>
                  <a:pt x="116" y="112"/>
                  <a:pt x="116" y="112"/>
                  <a:pt x="116" y="112"/>
                </a:cubicBezTo>
                <a:cubicBezTo>
                  <a:pt x="116" y="96"/>
                  <a:pt x="116" y="96"/>
                  <a:pt x="116" y="96"/>
                </a:cubicBezTo>
                <a:cubicBezTo>
                  <a:pt x="144" y="96"/>
                  <a:pt x="144" y="96"/>
                  <a:pt x="144" y="96"/>
                </a:cubicBezTo>
                <a:cubicBezTo>
                  <a:pt x="149" y="95"/>
                  <a:pt x="149" y="95"/>
                  <a:pt x="149" y="95"/>
                </a:cubicBezTo>
                <a:cubicBezTo>
                  <a:pt x="149" y="95"/>
                  <a:pt x="150" y="94"/>
                  <a:pt x="150" y="94"/>
                </a:cubicBezTo>
                <a:cubicBezTo>
                  <a:pt x="154" y="92"/>
                  <a:pt x="154" y="92"/>
                  <a:pt x="154" y="92"/>
                </a:cubicBezTo>
                <a:cubicBezTo>
                  <a:pt x="155" y="91"/>
                  <a:pt x="156" y="91"/>
                  <a:pt x="156" y="90"/>
                </a:cubicBezTo>
                <a:cubicBezTo>
                  <a:pt x="158" y="86"/>
                  <a:pt x="158" y="86"/>
                  <a:pt x="158" y="86"/>
                </a:cubicBezTo>
                <a:cubicBezTo>
                  <a:pt x="159" y="86"/>
                  <a:pt x="159" y="85"/>
                  <a:pt x="159" y="85"/>
                </a:cubicBezTo>
                <a:cubicBezTo>
                  <a:pt x="160" y="80"/>
                  <a:pt x="160" y="80"/>
                  <a:pt x="160" y="80"/>
                </a:cubicBezTo>
                <a:cubicBezTo>
                  <a:pt x="160" y="44"/>
                  <a:pt x="160" y="44"/>
                  <a:pt x="160" y="44"/>
                </a:cubicBezTo>
                <a:cubicBezTo>
                  <a:pt x="245" y="44"/>
                  <a:pt x="245" y="44"/>
                  <a:pt x="245" y="44"/>
                </a:cubicBezTo>
                <a:cubicBezTo>
                  <a:pt x="249" y="45"/>
                  <a:pt x="249" y="45"/>
                  <a:pt x="249" y="45"/>
                </a:cubicBezTo>
                <a:cubicBezTo>
                  <a:pt x="250" y="46"/>
                  <a:pt x="250" y="46"/>
                  <a:pt x="250" y="46"/>
                </a:cubicBezTo>
                <a:cubicBezTo>
                  <a:pt x="252" y="48"/>
                  <a:pt x="252" y="48"/>
                  <a:pt x="252" y="48"/>
                </a:cubicBezTo>
                <a:cubicBezTo>
                  <a:pt x="252" y="50"/>
                  <a:pt x="252" y="50"/>
                  <a:pt x="252" y="50"/>
                </a:cubicBezTo>
                <a:cubicBezTo>
                  <a:pt x="252" y="113"/>
                  <a:pt x="252" y="113"/>
                  <a:pt x="252" y="113"/>
                </a:cubicBezTo>
                <a:cubicBezTo>
                  <a:pt x="252" y="116"/>
                  <a:pt x="252" y="116"/>
                  <a:pt x="252" y="116"/>
                </a:cubicBezTo>
                <a:cubicBezTo>
                  <a:pt x="251" y="117"/>
                  <a:pt x="251" y="117"/>
                  <a:pt x="251" y="117"/>
                </a:cubicBezTo>
                <a:cubicBezTo>
                  <a:pt x="249" y="119"/>
                  <a:pt x="249" y="119"/>
                  <a:pt x="249" y="119"/>
                </a:cubicBezTo>
                <a:cubicBezTo>
                  <a:pt x="247" y="119"/>
                  <a:pt x="247" y="119"/>
                  <a:pt x="247" y="119"/>
                </a:cubicBezTo>
                <a:cubicBezTo>
                  <a:pt x="233" y="119"/>
                  <a:pt x="233" y="119"/>
                  <a:pt x="233" y="119"/>
                </a:cubicBezTo>
                <a:cubicBezTo>
                  <a:pt x="231" y="119"/>
                  <a:pt x="229" y="121"/>
                  <a:pt x="228" y="123"/>
                </a:cubicBezTo>
                <a:cubicBezTo>
                  <a:pt x="227" y="125"/>
                  <a:pt x="227" y="127"/>
                  <a:pt x="229" y="129"/>
                </a:cubicBezTo>
                <a:cubicBezTo>
                  <a:pt x="230" y="130"/>
                  <a:pt x="230" y="130"/>
                  <a:pt x="230" y="130"/>
                </a:cubicBezTo>
                <a:lnTo>
                  <a:pt x="221" y="127"/>
                </a:lnTo>
                <a:close/>
              </a:path>
            </a:pathLst>
          </a:custGeom>
          <a:solidFill>
            <a:schemeClr val="bg2"/>
          </a:solidFill>
          <a:ln w="9525">
            <a:noFill/>
            <a:round/>
            <a:headEnd/>
            <a:tailEnd/>
          </a:ln>
          <a:effectLst/>
        </p:spPr>
        <p:txBody>
          <a:bodyPr vert="horz" wrap="square" lIns="121888" tIns="60944" rIns="121888" bIns="60944" numCol="1" anchor="t" anchorCtr="0" compatLnSpc="1">
            <a:prstTxWarp prst="textNoShape">
              <a:avLst/>
            </a:prstTxWarp>
          </a:bodyPr>
          <a:lstStyle/>
          <a:p>
            <a:pPr defTabSz="685891"/>
            <a:endParaRPr lang="en-US" sz="2399">
              <a:solidFill>
                <a:srgbClr val="FFFFFF"/>
              </a:solidFill>
            </a:endParaRPr>
          </a:p>
        </p:txBody>
      </p:sp>
      <p:sp>
        <p:nvSpPr>
          <p:cNvPr id="72" name="Oval 71"/>
          <p:cNvSpPr>
            <a:spLocks noChangeAspect="1"/>
          </p:cNvSpPr>
          <p:nvPr/>
        </p:nvSpPr>
        <p:spPr>
          <a:xfrm flipH="1">
            <a:off x="2459880" y="4012615"/>
            <a:ext cx="641214" cy="641214"/>
          </a:xfrm>
          <a:prstGeom prst="ellipse">
            <a:avLst/>
          </a:prstGeom>
          <a:solidFill>
            <a:schemeClr val="accent1"/>
          </a:solidFill>
          <a:ln w="25400" cap="flat" cmpd="sng" algn="ctr">
            <a:noFill/>
            <a:prstDash val="solid"/>
          </a:ln>
          <a:effectLst>
            <a:outerShdw blurRad="50800" dist="12700" dir="2700000" algn="tl" rotWithShape="0">
              <a:prstClr val="black">
                <a:alpha val="40000"/>
              </a:prstClr>
            </a:outerShdw>
          </a:effectLst>
        </p:spPr>
        <p:txBody>
          <a:bodyPr rtlCol="0" anchor="t"/>
          <a:lstStyle/>
          <a:p>
            <a:pPr algn="ctr">
              <a:defRPr/>
            </a:pPr>
            <a:endParaRPr lang="en-US" sz="2400" b="1" kern="0" dirty="0">
              <a:solidFill>
                <a:srgbClr val="FFFFFF"/>
              </a:solidFill>
            </a:endParaRPr>
          </a:p>
        </p:txBody>
      </p:sp>
      <p:sp>
        <p:nvSpPr>
          <p:cNvPr id="73" name="TextBox 72"/>
          <p:cNvSpPr txBox="1"/>
          <p:nvPr/>
        </p:nvSpPr>
        <p:spPr>
          <a:xfrm>
            <a:off x="3009982" y="4130814"/>
            <a:ext cx="1339312" cy="369332"/>
          </a:xfrm>
          <a:prstGeom prst="rect">
            <a:avLst/>
          </a:prstGeom>
          <a:noFill/>
        </p:spPr>
        <p:txBody>
          <a:bodyPr wrap="square" rtlCol="0">
            <a:spAutoFit/>
          </a:bodyPr>
          <a:lstStyle/>
          <a:p>
            <a:pPr algn="ctr"/>
            <a:r>
              <a:rPr lang="en-US" dirty="0" smtClean="0"/>
              <a:t>Sabotage</a:t>
            </a:r>
            <a:endParaRPr lang="en-US" dirty="0"/>
          </a:p>
        </p:txBody>
      </p:sp>
      <p:sp>
        <p:nvSpPr>
          <p:cNvPr id="75" name="Freeform 8"/>
          <p:cNvSpPr>
            <a:spLocks noChangeAspect="1" noEditPoints="1"/>
          </p:cNvSpPr>
          <p:nvPr/>
        </p:nvSpPr>
        <p:spPr bwMode="auto">
          <a:xfrm>
            <a:off x="2603586" y="4163206"/>
            <a:ext cx="367836" cy="360302"/>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chemeClr val="bg2"/>
          </a:solidFill>
          <a:ln w="19050" cap="flat" cmpd="sng">
            <a:noFill/>
            <a:prstDash val="solid"/>
            <a:round/>
            <a:headEnd type="none" w="med" len="med"/>
            <a:tailEnd type="none" w="med" len="med"/>
          </a:ln>
          <a:effectLst/>
        </p:spPr>
        <p:txBody>
          <a:bodyPr lIns="68589" tIns="34295" rIns="68589" bIns="34295"/>
          <a:lstStyle/>
          <a:p>
            <a:pPr defTabSz="685891"/>
            <a:endParaRPr lang="en-US" sz="1400" dirty="0">
              <a:solidFill>
                <a:srgbClr val="FFFFFF"/>
              </a:solidFill>
              <a:latin typeface="CiscoSansTT Light"/>
              <a:cs typeface="CiscoSansTT Light"/>
            </a:endParaRPr>
          </a:p>
        </p:txBody>
      </p:sp>
    </p:spTree>
    <p:extLst>
      <p:ext uri="{BB962C8B-B14F-4D97-AF65-F5344CB8AC3E}">
        <p14:creationId xmlns:p14="http://schemas.microsoft.com/office/powerpoint/2010/main" val="30607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 Studies: Can you detect these?</a:t>
            </a:r>
            <a:endParaRPr lang="en-US" dirty="0"/>
          </a:p>
        </p:txBody>
      </p:sp>
    </p:spTree>
    <p:extLst>
      <p:ext uri="{BB962C8B-B14F-4D97-AF65-F5344CB8AC3E}">
        <p14:creationId xmlns:p14="http://schemas.microsoft.com/office/powerpoint/2010/main" val="206732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2fd66616f5ba2f1aec3487ef1002eb85a"/>
</p:tagLst>
</file>

<file path=ppt/theme/theme1.xml><?xml version="1.0" encoding="utf-8"?>
<a:theme xmlns:a="http://schemas.openxmlformats.org/drawingml/2006/main" name="Blue theme 2014 16x9">
  <a:themeElements>
    <a:clrScheme name="Cisco Security">
      <a:dk1>
        <a:srgbClr val="676767"/>
      </a:dk1>
      <a:lt1>
        <a:srgbClr val="FFFFFF"/>
      </a:lt1>
      <a:dk2>
        <a:srgbClr val="097DBC"/>
      </a:dk2>
      <a:lt2>
        <a:srgbClr val="FFFFFF"/>
      </a:lt2>
      <a:accent1>
        <a:srgbClr val="192954"/>
      </a:accent1>
      <a:accent2>
        <a:srgbClr val="8EBCDC"/>
      </a:accent2>
      <a:accent3>
        <a:srgbClr val="676767"/>
      </a:accent3>
      <a:accent4>
        <a:srgbClr val="57B74E"/>
      </a:accent4>
      <a:accent5>
        <a:srgbClr val="32B2DF"/>
      </a:accent5>
      <a:accent6>
        <a:srgbClr val="0D868E"/>
      </a:accent6>
      <a:hlink>
        <a:srgbClr val="3C62B1"/>
      </a:hlink>
      <a:folHlink>
        <a:srgbClr val="06264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ue theme 2014 16x9">
  <a:themeElements>
    <a:clrScheme name="Custom 1">
      <a:dk1>
        <a:srgbClr val="435153"/>
      </a:dk1>
      <a:lt1>
        <a:srgbClr val="FFFFFF"/>
      </a:lt1>
      <a:dk2>
        <a:srgbClr val="06264D"/>
      </a:dk2>
      <a:lt2>
        <a:srgbClr val="FFFFFF"/>
      </a:lt2>
      <a:accent1>
        <a:srgbClr val="D81F14"/>
      </a:accent1>
      <a:accent2>
        <a:srgbClr val="2F2E7E"/>
      </a:accent2>
      <a:accent3>
        <a:srgbClr val="8E909E"/>
      </a:accent3>
      <a:accent4>
        <a:srgbClr val="3C62B1"/>
      </a:accent4>
      <a:accent5>
        <a:srgbClr val="AFA08B"/>
      </a:accent5>
      <a:accent6>
        <a:srgbClr val="7779AD"/>
      </a:accent6>
      <a:hlink>
        <a:srgbClr val="D81F28"/>
      </a:hlink>
      <a:folHlink>
        <a:srgbClr val="8E90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vert="horz" wrap="square" lIns="91424" tIns="45712" rIns="91424" bIns="45712" numCol="1" rtlCol="0" anchor="t" anchorCtr="0" compatLnSpc="1">
        <a:prstTxWarp prst="textNoShape">
          <a:avLst/>
        </a:prstTxWarp>
        <a:spAutoFit/>
      </a:bodyPr>
      <a:lstStyle>
        <a:defPPr>
          <a:defRPr sz="2400" dirty="0" err="1" smtClean="0">
            <a:solidFill>
              <a:schemeClr val="tx1"/>
            </a:solidFill>
          </a:defRPr>
        </a:defPPr>
      </a:lstStyle>
    </a:txDef>
  </a:objectDefaults>
  <a:extraClrSchemeLst/>
</a:theme>
</file>

<file path=ppt/theme/theme3.xml><?xml version="1.0" encoding="utf-8"?>
<a:theme xmlns:a="http://schemas.openxmlformats.org/drawingml/2006/main" name="2_Blue theme 2014 16x9">
  <a:themeElements>
    <a:clrScheme name="Cisco Security">
      <a:dk1>
        <a:srgbClr val="676767"/>
      </a:dk1>
      <a:lt1>
        <a:srgbClr val="FFFFFF"/>
      </a:lt1>
      <a:dk2>
        <a:srgbClr val="097DBC"/>
      </a:dk2>
      <a:lt2>
        <a:srgbClr val="FFFFFF"/>
      </a:lt2>
      <a:accent1>
        <a:srgbClr val="192954"/>
      </a:accent1>
      <a:accent2>
        <a:srgbClr val="8EBCDC"/>
      </a:accent2>
      <a:accent3>
        <a:srgbClr val="676767"/>
      </a:accent3>
      <a:accent4>
        <a:srgbClr val="57B74E"/>
      </a:accent4>
      <a:accent5>
        <a:srgbClr val="32B2DF"/>
      </a:accent5>
      <a:accent6>
        <a:srgbClr val="0D868E"/>
      </a:accent6>
      <a:hlink>
        <a:srgbClr val="3C62B1"/>
      </a:hlink>
      <a:folHlink>
        <a:srgbClr val="06264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7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3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2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8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4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4_Blue theme 2014 16x9">
  <a:themeElements>
    <a:clrScheme name="Cisco Security">
      <a:dk1>
        <a:srgbClr val="676767"/>
      </a:dk1>
      <a:lt1>
        <a:srgbClr val="FFFFFF"/>
      </a:lt1>
      <a:dk2>
        <a:srgbClr val="097DBC"/>
      </a:dk2>
      <a:lt2>
        <a:srgbClr val="FFFFFF"/>
      </a:lt2>
      <a:accent1>
        <a:srgbClr val="192954"/>
      </a:accent1>
      <a:accent2>
        <a:srgbClr val="8EBCDC"/>
      </a:accent2>
      <a:accent3>
        <a:srgbClr val="676767"/>
      </a:accent3>
      <a:accent4>
        <a:srgbClr val="57B74E"/>
      </a:accent4>
      <a:accent5>
        <a:srgbClr val="32B2DF"/>
      </a:accent5>
      <a:accent6>
        <a:srgbClr val="0D868E"/>
      </a:accent6>
      <a:hlink>
        <a:srgbClr val="3C62B1"/>
      </a:hlink>
      <a:folHlink>
        <a:srgbClr val="06264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66170</TotalTime>
  <Words>1388</Words>
  <Application>Microsoft Macintosh PowerPoint</Application>
  <PresentationFormat>On-screen Show (16:9)</PresentationFormat>
  <Paragraphs>279</Paragraphs>
  <Slides>29</Slides>
  <Notes>11</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29</vt:i4>
      </vt:variant>
    </vt:vector>
  </HeadingPairs>
  <TitlesOfParts>
    <vt:vector size="52" baseType="lpstr">
      <vt:lpstr>Arial Narrow</vt:lpstr>
      <vt:lpstr>Broadway</vt:lpstr>
      <vt:lpstr>Calibri</vt:lpstr>
      <vt:lpstr>Ciscolight</vt:lpstr>
      <vt:lpstr>CiscoSans</vt:lpstr>
      <vt:lpstr>CiscoSans ExtraLight</vt:lpstr>
      <vt:lpstr>CiscoSans Thin</vt:lpstr>
      <vt:lpstr>CiscoSansTT Light</vt:lpstr>
      <vt:lpstr>MoolBoran</vt:lpstr>
      <vt:lpstr>ＭＳ Ｐゴシック</vt:lpstr>
      <vt:lpstr>Stencil</vt:lpstr>
      <vt:lpstr>Times New Roman</vt:lpstr>
      <vt:lpstr>Wingdings</vt:lpstr>
      <vt:lpstr>Arial</vt:lpstr>
      <vt:lpstr>Blue theme 2014 16x9</vt:lpstr>
      <vt:lpstr>1_Blue theme 2014 16x9</vt:lpstr>
      <vt:lpstr>2_Blue theme 2014 16x9</vt:lpstr>
      <vt:lpstr>7_Security Template</vt:lpstr>
      <vt:lpstr>3_Blue theme 2014 16x9</vt:lpstr>
      <vt:lpstr>12_Security Template</vt:lpstr>
      <vt:lpstr>8_Security Template</vt:lpstr>
      <vt:lpstr>4_Security Template</vt:lpstr>
      <vt:lpstr>4_Blue theme 2014 16x9</vt:lpstr>
      <vt:lpstr>Internal Security Threats</vt:lpstr>
      <vt:lpstr>PowerPoint Presentation</vt:lpstr>
      <vt:lpstr>Internal Security Threats</vt:lpstr>
      <vt:lpstr>PowerPoint Presentation</vt:lpstr>
      <vt:lpstr>PowerPoint Presentation</vt:lpstr>
      <vt:lpstr>PowerPoint Presentation</vt:lpstr>
      <vt:lpstr>PowerPoint Presentation</vt:lpstr>
      <vt:lpstr>PowerPoint Presentation</vt:lpstr>
      <vt:lpstr>Case Studies: Can you detect these?</vt:lpstr>
      <vt:lpstr>PowerPoint Presentation</vt:lpstr>
      <vt:lpstr>PowerPoint Presentation</vt:lpstr>
      <vt:lpstr>PowerPoint Presentation</vt:lpstr>
      <vt:lpstr>PowerPoint Presentation</vt:lpstr>
      <vt:lpstr>PowerPoint Presentation</vt:lpstr>
      <vt:lpstr>PowerPoint Presentation</vt:lpstr>
      <vt:lpstr>Mitigation Methodologies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Best Practices</dc:title>
  <dc:creator>stcaimi@cisco.com</dc:creator>
  <cp:lastModifiedBy>Microsoft Office User</cp:lastModifiedBy>
  <cp:revision>1039</cp:revision>
  <dcterms:created xsi:type="dcterms:W3CDTF">2014-12-03T18:15:54Z</dcterms:created>
  <dcterms:modified xsi:type="dcterms:W3CDTF">2017-04-11T17:30:26Z</dcterms:modified>
</cp:coreProperties>
</file>